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3" r:id="rId8"/>
    <p:sldId id="265" r:id="rId9"/>
    <p:sldId id="266" r:id="rId10"/>
    <p:sldId id="261" r:id="rId11"/>
    <p:sldId id="262"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 id="280" r:id="rId26"/>
    <p:sldId id="281" r:id="rId27"/>
    <p:sldId id="282" r:id="rId28"/>
    <p:sldId id="283" r:id="rId29"/>
    <p:sldId id="285" r:id="rId30"/>
    <p:sldId id="286" r:id="rId31"/>
    <p:sldId id="284" r:id="rId32"/>
    <p:sldId id="287"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274B70-3DFD-4941-8324-B1D87C691BDA}" type="datetimeFigureOut">
              <a:rPr lang="fr-FR" smtClean="0"/>
              <a:pPr/>
              <a:t>02/11/2015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A3C82EAA-5D6B-4C81-996E-D830DC7320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74B70-3DFD-4941-8324-B1D87C691BDA}" type="datetimeFigureOut">
              <a:rPr lang="fr-FR" smtClean="0"/>
              <a:pPr/>
              <a:t>02/11/2015</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82EAA-5D6B-4C81-996E-D830DC732047}" type="slidenum">
              <a:rPr lang="fr-FR" smtClean="0"/>
              <a:pPr/>
              <a:t>‹N°›</a:t>
            </a:fld>
            <a:endParaRPr lang="fr-FR"/>
          </a:p>
        </p:txBody>
      </p:sp>
      <p:pic>
        <p:nvPicPr>
          <p:cNvPr id="7" name="Image 6" descr="logo_Mon_stage_en_ligne.jpg"/>
          <p:cNvPicPr>
            <a:picLocks noChangeAspect="1"/>
          </p:cNvPicPr>
          <p:nvPr userDrawn="1"/>
        </p:nvPicPr>
        <p:blipFill>
          <a:blip r:embed="rId13" cstate="print"/>
          <a:stretch>
            <a:fillRect/>
          </a:stretch>
        </p:blipFill>
        <p:spPr>
          <a:xfrm>
            <a:off x="0" y="0"/>
            <a:ext cx="9144000" cy="1117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Mon_stage_en_ligne.jpg"/>
          <p:cNvPicPr>
            <a:picLocks noChangeAspect="1"/>
          </p:cNvPicPr>
          <p:nvPr/>
        </p:nvPicPr>
        <p:blipFill>
          <a:blip r:embed="rId2" cstate="print"/>
          <a:stretch>
            <a:fillRect/>
          </a:stretch>
        </p:blipFill>
        <p:spPr>
          <a:xfrm>
            <a:off x="0" y="0"/>
            <a:ext cx="9144000" cy="11176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0" y="1124744"/>
            <a:ext cx="2483768" cy="165292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 y="2780928"/>
            <a:ext cx="2491604" cy="165618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4437111"/>
            <a:ext cx="2483768" cy="2119145"/>
          </a:xfrm>
          <a:prstGeom prst="rect">
            <a:avLst/>
          </a:prstGeom>
          <a:noFill/>
          <a:ln w="9525">
            <a:noFill/>
            <a:miter lim="800000"/>
            <a:headEnd/>
            <a:tailEnd/>
          </a:ln>
        </p:spPr>
      </p:pic>
      <p:sp>
        <p:nvSpPr>
          <p:cNvPr id="9" name="ZoneTexte 8"/>
          <p:cNvSpPr txBox="1"/>
          <p:nvPr/>
        </p:nvSpPr>
        <p:spPr>
          <a:xfrm>
            <a:off x="2843808" y="2708920"/>
            <a:ext cx="5976664" cy="1692771"/>
          </a:xfrm>
          <a:prstGeom prst="rect">
            <a:avLst/>
          </a:prstGeom>
          <a:noFill/>
        </p:spPr>
        <p:txBody>
          <a:bodyPr wrap="square" rtlCol="0">
            <a:spAutoFit/>
          </a:bodyPr>
          <a:lstStyle/>
          <a:p>
            <a:pPr algn="ctr"/>
            <a:r>
              <a:rPr lang="fr-FR" sz="3200" b="1" dirty="0" smtClean="0"/>
              <a:t>Le portail national des stages de formation en entreprise</a:t>
            </a:r>
          </a:p>
          <a:p>
            <a:r>
              <a:rPr lang="fr-FR" sz="4000" b="1" dirty="0" smtClean="0">
                <a:solidFill>
                  <a:schemeClr val="tx2">
                    <a:lumMod val="60000"/>
                    <a:lumOff val="40000"/>
                  </a:schemeClr>
                </a:solidFill>
              </a:rPr>
              <a:t>www.monstageenligne.fr</a:t>
            </a:r>
            <a:endParaRPr lang="fr-FR" sz="4000" b="1"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3212976"/>
            <a:ext cx="1008112"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91680" y="2996952"/>
            <a:ext cx="936104" cy="3600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051720" y="3717032"/>
            <a:ext cx="432048" cy="21602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339752" y="3284984"/>
            <a:ext cx="504056" cy="288032"/>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131840" y="2996952"/>
            <a:ext cx="5616624" cy="923330"/>
          </a:xfrm>
          <a:prstGeom prst="rect">
            <a:avLst/>
          </a:prstGeom>
          <a:noFill/>
        </p:spPr>
        <p:txBody>
          <a:bodyPr wrap="square" rtlCol="0">
            <a:spAutoFit/>
          </a:bodyPr>
          <a:lstStyle/>
          <a:p>
            <a:r>
              <a:rPr lang="fr-FR" sz="5400" b="1" dirty="0" smtClean="0"/>
              <a:t>Fonctionnement</a:t>
            </a:r>
            <a:endParaRPr lang="fr-FR" sz="5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64782" y="1412776"/>
            <a:ext cx="8203153" cy="5445224"/>
          </a:xfrm>
          <a:prstGeom prst="rect">
            <a:avLst/>
          </a:prstGeom>
          <a:noFill/>
          <a:ln w="0">
            <a:solidFill>
              <a:schemeClr val="tx1"/>
            </a:solidFill>
            <a:miter lim="800000"/>
            <a:headEnd/>
            <a:tailEnd/>
          </a:ln>
        </p:spPr>
      </p:pic>
      <p:sp>
        <p:nvSpPr>
          <p:cNvPr id="3" name="ZoneTexte 2"/>
          <p:cNvSpPr txBox="1"/>
          <p:nvPr/>
        </p:nvSpPr>
        <p:spPr>
          <a:xfrm>
            <a:off x="179512" y="1052736"/>
            <a:ext cx="3059832" cy="369332"/>
          </a:xfrm>
          <a:prstGeom prst="rect">
            <a:avLst/>
          </a:prstGeom>
          <a:noFill/>
        </p:spPr>
        <p:txBody>
          <a:bodyPr wrap="square" rtlCol="0">
            <a:spAutoFit/>
          </a:bodyPr>
          <a:lstStyle/>
          <a:p>
            <a:r>
              <a:rPr lang="fr-FR" dirty="0" smtClean="0"/>
              <a:t>www.monstageenligne.fr</a:t>
            </a:r>
            <a:endParaRPr lang="fr-FR" dirty="0"/>
          </a:p>
        </p:txBody>
      </p:sp>
      <p:sp>
        <p:nvSpPr>
          <p:cNvPr id="4" name="Rectangle 3"/>
          <p:cNvSpPr/>
          <p:nvPr/>
        </p:nvSpPr>
        <p:spPr>
          <a:xfrm>
            <a:off x="251520" y="1844824"/>
            <a:ext cx="2232248" cy="432048"/>
          </a:xfrm>
          <a:prstGeom prst="rect">
            <a:avLst/>
          </a:prstGeom>
          <a:noFill/>
          <a:ln w="79375" cap="sq"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V="1">
            <a:off x="0" y="2348880"/>
            <a:ext cx="251520" cy="4320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124744"/>
            <a:ext cx="9144000" cy="533400"/>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0" y="1628800"/>
            <a:ext cx="9144000" cy="4594792"/>
          </a:xfrm>
          <a:prstGeom prst="rect">
            <a:avLst/>
          </a:prstGeom>
          <a:noFill/>
          <a:ln w="9525">
            <a:noFill/>
            <a:miter lim="800000"/>
            <a:headEnd/>
            <a:tailEnd/>
          </a:ln>
        </p:spPr>
      </p:pic>
      <p:sp>
        <p:nvSpPr>
          <p:cNvPr id="4" name="Ellipse 3"/>
          <p:cNvSpPr/>
          <p:nvPr/>
        </p:nvSpPr>
        <p:spPr>
          <a:xfrm>
            <a:off x="6588224" y="2852936"/>
            <a:ext cx="2555776" cy="100811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a:endCxn id="4" idx="3"/>
          </p:cNvCxnSpPr>
          <p:nvPr/>
        </p:nvCxnSpPr>
        <p:spPr>
          <a:xfrm flipV="1">
            <a:off x="6660232" y="3713414"/>
            <a:ext cx="302277" cy="36365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683568" y="2141633"/>
            <a:ext cx="7560840" cy="471636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124744"/>
            <a:ext cx="9144000" cy="533400"/>
          </a:xfrm>
          <a:prstGeom prst="rect">
            <a:avLst/>
          </a:prstGeom>
          <a:noFill/>
          <a:ln w="9525">
            <a:noFill/>
            <a:miter lim="800000"/>
            <a:headEnd/>
            <a:tailEnd/>
          </a:ln>
        </p:spPr>
      </p:pic>
      <p:sp>
        <p:nvSpPr>
          <p:cNvPr id="4" name="ZoneTexte 3"/>
          <p:cNvSpPr txBox="1"/>
          <p:nvPr/>
        </p:nvSpPr>
        <p:spPr>
          <a:xfrm>
            <a:off x="611560" y="1844824"/>
            <a:ext cx="7200800" cy="369332"/>
          </a:xfrm>
          <a:prstGeom prst="rect">
            <a:avLst/>
          </a:prstGeom>
          <a:noFill/>
        </p:spPr>
        <p:txBody>
          <a:bodyPr wrap="square" rtlCol="0">
            <a:spAutoFit/>
          </a:bodyPr>
          <a:lstStyle/>
          <a:p>
            <a:r>
              <a:rPr lang="fr-FR" dirty="0" smtClean="0"/>
              <a:t>Création d’un nouveau compte ou connexion avec compte existant</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683568" y="1745432"/>
            <a:ext cx="7200800" cy="511256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124744"/>
            <a:ext cx="9144000" cy="533400"/>
          </a:xfrm>
          <a:prstGeom prst="rect">
            <a:avLst/>
          </a:prstGeom>
          <a:noFill/>
          <a:ln w="9525">
            <a:noFill/>
            <a:miter lim="800000"/>
            <a:headEnd/>
            <a:tailEnd/>
          </a:ln>
        </p:spPr>
      </p:pic>
      <p:cxnSp>
        <p:nvCxnSpPr>
          <p:cNvPr id="5" name="Connecteur droit avec flèche 4"/>
          <p:cNvCxnSpPr/>
          <p:nvPr/>
        </p:nvCxnSpPr>
        <p:spPr>
          <a:xfrm flipV="1">
            <a:off x="1331640" y="2996952"/>
            <a:ext cx="2664296" cy="10081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0" y="3933056"/>
            <a:ext cx="2555776" cy="954107"/>
          </a:xfrm>
          <a:prstGeom prst="rect">
            <a:avLst/>
          </a:prstGeom>
          <a:noFill/>
        </p:spPr>
        <p:txBody>
          <a:bodyPr wrap="square" rtlCol="0">
            <a:spAutoFit/>
          </a:bodyPr>
          <a:lstStyle/>
          <a:p>
            <a:r>
              <a:rPr lang="fr-FR" sz="1400" dirty="0" smtClean="0">
                <a:solidFill>
                  <a:srgbClr val="C00000"/>
                </a:solidFill>
              </a:rPr>
              <a:t>Attention obligatoirement une adresse valide car confirmation de l’inscription et lien avec entreprise</a:t>
            </a:r>
            <a:endParaRPr lang="fr-FR" sz="14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124744"/>
            <a:ext cx="9144000" cy="5334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07504" y="1744005"/>
            <a:ext cx="8676456" cy="5113995"/>
          </a:xfrm>
          <a:prstGeom prst="rect">
            <a:avLst/>
          </a:prstGeom>
          <a:noFill/>
          <a:ln w="9525">
            <a:noFill/>
            <a:miter lim="800000"/>
            <a:headEnd/>
            <a:tailEnd/>
          </a:ln>
        </p:spPr>
      </p:pic>
      <p:cxnSp>
        <p:nvCxnSpPr>
          <p:cNvPr id="9" name="Connecteur droit avec flèche 8"/>
          <p:cNvCxnSpPr/>
          <p:nvPr/>
        </p:nvCxnSpPr>
        <p:spPr>
          <a:xfrm flipH="1">
            <a:off x="4788024" y="4725144"/>
            <a:ext cx="1656184" cy="72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516216" y="4437112"/>
            <a:ext cx="1584176" cy="523220"/>
          </a:xfrm>
          <a:prstGeom prst="rect">
            <a:avLst/>
          </a:prstGeom>
          <a:noFill/>
        </p:spPr>
        <p:txBody>
          <a:bodyPr wrap="square" rtlCol="0">
            <a:spAutoFit/>
          </a:bodyPr>
          <a:lstStyle/>
          <a:p>
            <a:r>
              <a:rPr lang="fr-FR" sz="1400" dirty="0" smtClean="0">
                <a:solidFill>
                  <a:srgbClr val="C00000"/>
                </a:solidFill>
              </a:rPr>
              <a:t>Création de la fiche entreprise</a:t>
            </a:r>
            <a:endParaRPr lang="fr-FR" sz="1400"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572000" y="1196752"/>
            <a:ext cx="4064810" cy="555503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124744"/>
            <a:ext cx="4572000" cy="533400"/>
          </a:xfrm>
          <a:prstGeom prst="rect">
            <a:avLst/>
          </a:prstGeom>
          <a:noFill/>
          <a:ln w="9525">
            <a:noFill/>
            <a:miter lim="800000"/>
            <a:headEnd/>
            <a:tailEnd/>
          </a:ln>
        </p:spPr>
      </p:pic>
      <p:sp>
        <p:nvSpPr>
          <p:cNvPr id="4" name="ZoneTexte 3"/>
          <p:cNvSpPr txBox="1"/>
          <p:nvPr/>
        </p:nvSpPr>
        <p:spPr>
          <a:xfrm>
            <a:off x="0" y="2564904"/>
            <a:ext cx="4543744" cy="2031325"/>
          </a:xfrm>
          <a:prstGeom prst="rect">
            <a:avLst/>
          </a:prstGeom>
          <a:noFill/>
        </p:spPr>
        <p:txBody>
          <a:bodyPr wrap="none" rtlCol="0">
            <a:spAutoFit/>
          </a:bodyPr>
          <a:lstStyle/>
          <a:p>
            <a:r>
              <a:rPr lang="fr-FR" dirty="0" smtClean="0"/>
              <a:t>En indiquant le numéro de </a:t>
            </a:r>
            <a:r>
              <a:rPr lang="fr-FR" dirty="0" err="1" smtClean="0"/>
              <a:t>siret</a:t>
            </a:r>
            <a:r>
              <a:rPr lang="fr-FR" dirty="0" smtClean="0"/>
              <a:t> de l’entreprise</a:t>
            </a:r>
          </a:p>
          <a:p>
            <a:r>
              <a:rPr lang="fr-FR" dirty="0" smtClean="0"/>
              <a:t>un maximum d’information sont</a:t>
            </a:r>
          </a:p>
          <a:p>
            <a:r>
              <a:rPr lang="fr-FR" dirty="0" smtClean="0"/>
              <a:t> automatiquement saisies.</a:t>
            </a:r>
          </a:p>
          <a:p>
            <a:endParaRPr lang="fr-FR" dirty="0"/>
          </a:p>
          <a:p>
            <a:r>
              <a:rPr lang="fr-FR" dirty="0" smtClean="0"/>
              <a:t>Une fois créée la fiche entreprise peut être</a:t>
            </a:r>
          </a:p>
          <a:p>
            <a:r>
              <a:rPr lang="fr-FR" dirty="0" smtClean="0"/>
              <a:t> modifier  dans l’espace personnel</a:t>
            </a:r>
          </a:p>
          <a:p>
            <a:r>
              <a:rPr lang="fr-FR" dirty="0" smtClean="0"/>
              <a:t>par le choix  « Mes entreprises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124744"/>
            <a:ext cx="3347864" cy="533400"/>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3347865" y="1124745"/>
            <a:ext cx="5796136" cy="5733256"/>
          </a:xfrm>
          <a:prstGeom prst="rect">
            <a:avLst/>
          </a:prstGeom>
          <a:noFill/>
          <a:ln w="9525">
            <a:noFill/>
            <a:miter lim="800000"/>
            <a:headEnd/>
            <a:tailEnd/>
          </a:ln>
        </p:spPr>
      </p:pic>
      <p:sp>
        <p:nvSpPr>
          <p:cNvPr id="4" name="ZoneTexte 3"/>
          <p:cNvSpPr txBox="1"/>
          <p:nvPr/>
        </p:nvSpPr>
        <p:spPr>
          <a:xfrm>
            <a:off x="0" y="1700808"/>
            <a:ext cx="3347864" cy="923330"/>
          </a:xfrm>
          <a:prstGeom prst="rect">
            <a:avLst/>
          </a:prstGeom>
          <a:noFill/>
        </p:spPr>
        <p:txBody>
          <a:bodyPr wrap="square" rtlCol="0">
            <a:spAutoFit/>
          </a:bodyPr>
          <a:lstStyle/>
          <a:p>
            <a:r>
              <a:rPr lang="fr-FR" dirty="0" smtClean="0"/>
              <a:t>Saisie des offres de stages</a:t>
            </a:r>
            <a:endParaRPr lang="fr-FR" dirty="0"/>
          </a:p>
          <a:p>
            <a:endParaRPr lang="fr-FR" dirty="0" smtClean="0"/>
          </a:p>
          <a:p>
            <a:r>
              <a:rPr lang="fr-FR" dirty="0" smtClean="0"/>
              <a:t>Etape 1  : Généralités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124744"/>
            <a:ext cx="3347864" cy="533400"/>
          </a:xfrm>
          <a:prstGeom prst="rect">
            <a:avLst/>
          </a:prstGeom>
          <a:noFill/>
          <a:ln w="9525">
            <a:noFill/>
            <a:miter lim="800000"/>
            <a:headEnd/>
            <a:tailEnd/>
          </a:ln>
        </p:spPr>
      </p:pic>
      <p:sp>
        <p:nvSpPr>
          <p:cNvPr id="3" name="ZoneTexte 2"/>
          <p:cNvSpPr txBox="1"/>
          <p:nvPr/>
        </p:nvSpPr>
        <p:spPr>
          <a:xfrm>
            <a:off x="0" y="1700808"/>
            <a:ext cx="3347864" cy="923330"/>
          </a:xfrm>
          <a:prstGeom prst="rect">
            <a:avLst/>
          </a:prstGeom>
          <a:noFill/>
        </p:spPr>
        <p:txBody>
          <a:bodyPr wrap="square" rtlCol="0">
            <a:spAutoFit/>
          </a:bodyPr>
          <a:lstStyle/>
          <a:p>
            <a:r>
              <a:rPr lang="fr-FR" dirty="0" smtClean="0"/>
              <a:t>Saisie des offres de stages</a:t>
            </a:r>
            <a:endParaRPr lang="fr-FR" dirty="0"/>
          </a:p>
          <a:p>
            <a:endParaRPr lang="fr-FR" dirty="0" smtClean="0"/>
          </a:p>
          <a:p>
            <a:r>
              <a:rPr lang="fr-FR" dirty="0" smtClean="0"/>
              <a:t>Etape 2  : Profil recherché</a:t>
            </a:r>
          </a:p>
        </p:txBody>
      </p:sp>
      <p:pic>
        <p:nvPicPr>
          <p:cNvPr id="5" name="Image 4"/>
          <p:cNvPicPr/>
          <p:nvPr/>
        </p:nvPicPr>
        <p:blipFill>
          <a:blip r:embed="rId3" cstate="print"/>
          <a:srcRect/>
          <a:stretch>
            <a:fillRect/>
          </a:stretch>
        </p:blipFill>
        <p:spPr bwMode="auto">
          <a:xfrm>
            <a:off x="3347864" y="1196752"/>
            <a:ext cx="5796136" cy="5661248"/>
          </a:xfrm>
          <a:prstGeom prst="rect">
            <a:avLst/>
          </a:prstGeom>
          <a:noFill/>
          <a:ln w="9525">
            <a:noFill/>
            <a:miter lim="800000"/>
            <a:headEnd/>
            <a:tailEnd/>
          </a:ln>
        </p:spPr>
      </p:pic>
      <p:cxnSp>
        <p:nvCxnSpPr>
          <p:cNvPr id="7" name="Connecteur droit avec flèche 6"/>
          <p:cNvCxnSpPr/>
          <p:nvPr/>
        </p:nvCxnSpPr>
        <p:spPr>
          <a:xfrm>
            <a:off x="2843808" y="4077072"/>
            <a:ext cx="19442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9512" y="3140968"/>
            <a:ext cx="2627784" cy="1569660"/>
          </a:xfrm>
          <a:prstGeom prst="rect">
            <a:avLst/>
          </a:prstGeom>
        </p:spPr>
        <p:txBody>
          <a:bodyPr wrap="square">
            <a:spAutoFit/>
          </a:bodyPr>
          <a:lstStyle/>
          <a:p>
            <a:r>
              <a:rPr lang="fr-FR" sz="1200" b="1" dirty="0" smtClean="0"/>
              <a:t>Pour les offres de type CAP, BEP et Bac Pro uniquement, </a:t>
            </a:r>
            <a:r>
              <a:rPr lang="fr-FR" sz="1200" dirty="0" smtClean="0"/>
              <a:t>vous pouvez restreindre la diffusion de votre offre. Attention celle-ci ne sera plus visible par les lycéens, mais que par les professeurs authentifiés des départements et des établissements spécifiés. </a:t>
            </a:r>
            <a:endParaRPr lang="fr-FR" sz="1200" dirty="0"/>
          </a:p>
        </p:txBody>
      </p:sp>
      <p:cxnSp>
        <p:nvCxnSpPr>
          <p:cNvPr id="10" name="Connecteur droit avec flèche 9"/>
          <p:cNvCxnSpPr/>
          <p:nvPr/>
        </p:nvCxnSpPr>
        <p:spPr>
          <a:xfrm>
            <a:off x="2843808" y="4221088"/>
            <a:ext cx="2016224" cy="1080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419872" y="3789040"/>
            <a:ext cx="1362874" cy="246221"/>
          </a:xfrm>
          <a:prstGeom prst="rect">
            <a:avLst/>
          </a:prstGeom>
          <a:noFill/>
        </p:spPr>
        <p:txBody>
          <a:bodyPr wrap="none" rtlCol="0">
            <a:spAutoFit/>
          </a:bodyPr>
          <a:lstStyle/>
          <a:p>
            <a:r>
              <a:rPr lang="fr-FR" sz="1000" dirty="0" smtClean="0"/>
              <a:t>Fléchage département</a:t>
            </a:r>
            <a:endParaRPr lang="fr-FR" sz="1000" dirty="0"/>
          </a:p>
        </p:txBody>
      </p:sp>
      <p:sp>
        <p:nvSpPr>
          <p:cNvPr id="13" name="ZoneTexte 12"/>
          <p:cNvSpPr txBox="1"/>
          <p:nvPr/>
        </p:nvSpPr>
        <p:spPr>
          <a:xfrm rot="1610315">
            <a:off x="3496678" y="4492681"/>
            <a:ext cx="942887" cy="246221"/>
          </a:xfrm>
          <a:prstGeom prst="rect">
            <a:avLst/>
          </a:prstGeom>
          <a:noFill/>
        </p:spPr>
        <p:txBody>
          <a:bodyPr wrap="none" rtlCol="0">
            <a:spAutoFit/>
          </a:bodyPr>
          <a:lstStyle/>
          <a:p>
            <a:r>
              <a:rPr lang="fr-FR" sz="1000" dirty="0" smtClean="0"/>
              <a:t>Fléchage lycée</a:t>
            </a:r>
            <a:endParaRPr lang="fr-FR"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124744"/>
            <a:ext cx="3347864" cy="533400"/>
          </a:xfrm>
          <a:prstGeom prst="rect">
            <a:avLst/>
          </a:prstGeom>
          <a:noFill/>
          <a:ln w="9525">
            <a:noFill/>
            <a:miter lim="800000"/>
            <a:headEnd/>
            <a:tailEnd/>
          </a:ln>
        </p:spPr>
      </p:pic>
      <p:sp>
        <p:nvSpPr>
          <p:cNvPr id="3" name="ZoneTexte 2"/>
          <p:cNvSpPr txBox="1"/>
          <p:nvPr/>
        </p:nvSpPr>
        <p:spPr>
          <a:xfrm>
            <a:off x="0" y="1700808"/>
            <a:ext cx="3347864" cy="923330"/>
          </a:xfrm>
          <a:prstGeom prst="rect">
            <a:avLst/>
          </a:prstGeom>
          <a:noFill/>
        </p:spPr>
        <p:txBody>
          <a:bodyPr wrap="square" rtlCol="0">
            <a:spAutoFit/>
          </a:bodyPr>
          <a:lstStyle/>
          <a:p>
            <a:r>
              <a:rPr lang="fr-FR" dirty="0" smtClean="0"/>
              <a:t>Saisie des offres de stages</a:t>
            </a:r>
            <a:endParaRPr lang="fr-FR" dirty="0"/>
          </a:p>
          <a:p>
            <a:endParaRPr lang="fr-FR" dirty="0" smtClean="0"/>
          </a:p>
          <a:p>
            <a:r>
              <a:rPr lang="fr-FR" dirty="0" smtClean="0"/>
              <a:t>Etape 3  : Contact entreprise</a:t>
            </a:r>
          </a:p>
        </p:txBody>
      </p:sp>
      <p:pic>
        <p:nvPicPr>
          <p:cNvPr id="4" name="Image 3"/>
          <p:cNvPicPr/>
          <p:nvPr/>
        </p:nvPicPr>
        <p:blipFill>
          <a:blip r:embed="rId3" cstate="print"/>
          <a:srcRect/>
          <a:stretch>
            <a:fillRect/>
          </a:stretch>
        </p:blipFill>
        <p:spPr bwMode="auto">
          <a:xfrm>
            <a:off x="3347864" y="1124744"/>
            <a:ext cx="5400680" cy="54726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3212976"/>
            <a:ext cx="1008112"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91680" y="2996952"/>
            <a:ext cx="936104" cy="3600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051720" y="3717032"/>
            <a:ext cx="432048" cy="21602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339752" y="3284984"/>
            <a:ext cx="504056" cy="288032"/>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131840" y="2996952"/>
            <a:ext cx="4824536" cy="923330"/>
          </a:xfrm>
          <a:prstGeom prst="rect">
            <a:avLst/>
          </a:prstGeom>
          <a:noFill/>
        </p:spPr>
        <p:txBody>
          <a:bodyPr wrap="square" rtlCol="0">
            <a:spAutoFit/>
          </a:bodyPr>
          <a:lstStyle/>
          <a:p>
            <a:r>
              <a:rPr lang="fr-FR" sz="5400" b="1" dirty="0" smtClean="0"/>
              <a:t>Historique</a:t>
            </a:r>
            <a:endParaRPr lang="fr-FR" sz="5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3131840" y="1124744"/>
            <a:ext cx="5688712" cy="5569654"/>
          </a:xfrm>
          <a:prstGeom prst="rect">
            <a:avLst/>
          </a:prstGeom>
          <a:noFill/>
          <a:ln w="9525">
            <a:noFill/>
            <a:miter lim="800000"/>
            <a:headEnd/>
            <a:tailEnd/>
          </a:ln>
        </p:spPr>
      </p:pic>
      <p:sp>
        <p:nvSpPr>
          <p:cNvPr id="3" name="ZoneTexte 2"/>
          <p:cNvSpPr txBox="1"/>
          <p:nvPr/>
        </p:nvSpPr>
        <p:spPr>
          <a:xfrm>
            <a:off x="0" y="1700808"/>
            <a:ext cx="2771800" cy="923330"/>
          </a:xfrm>
          <a:prstGeom prst="rect">
            <a:avLst/>
          </a:prstGeom>
          <a:noFill/>
        </p:spPr>
        <p:txBody>
          <a:bodyPr wrap="square" rtlCol="0">
            <a:spAutoFit/>
          </a:bodyPr>
          <a:lstStyle/>
          <a:p>
            <a:r>
              <a:rPr lang="fr-FR" dirty="0" smtClean="0"/>
              <a:t>Saisie des offres de stages</a:t>
            </a:r>
            <a:endParaRPr lang="fr-FR" dirty="0"/>
          </a:p>
          <a:p>
            <a:endParaRPr lang="fr-FR" dirty="0" smtClean="0"/>
          </a:p>
          <a:p>
            <a:r>
              <a:rPr lang="fr-FR" dirty="0" smtClean="0"/>
              <a:t>Etape 4  : Publication offre</a:t>
            </a:r>
          </a:p>
        </p:txBody>
      </p:sp>
      <p:sp>
        <p:nvSpPr>
          <p:cNvPr id="5" name="ZoneTexte 4"/>
          <p:cNvSpPr txBox="1"/>
          <p:nvPr/>
        </p:nvSpPr>
        <p:spPr>
          <a:xfrm>
            <a:off x="179512" y="4221088"/>
            <a:ext cx="2771800" cy="1477328"/>
          </a:xfrm>
          <a:prstGeom prst="rect">
            <a:avLst/>
          </a:prstGeom>
          <a:noFill/>
        </p:spPr>
        <p:txBody>
          <a:bodyPr wrap="square" rtlCol="0">
            <a:spAutoFit/>
          </a:bodyPr>
          <a:lstStyle/>
          <a:p>
            <a:r>
              <a:rPr lang="fr-FR" dirty="0" smtClean="0"/>
              <a:t>Cette offre une fois publiée peut être </a:t>
            </a:r>
          </a:p>
          <a:p>
            <a:r>
              <a:rPr lang="fr-FR" dirty="0" smtClean="0"/>
              <a:t>modifiée</a:t>
            </a:r>
          </a:p>
          <a:p>
            <a:r>
              <a:rPr lang="fr-FR" dirty="0" smtClean="0"/>
              <a:t>désactivée / réactivée</a:t>
            </a:r>
          </a:p>
          <a:p>
            <a:r>
              <a:rPr lang="fr-FR" dirty="0" smtClean="0"/>
              <a:t>supprimée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69654" y="1150115"/>
            <a:ext cx="6874346" cy="5707885"/>
          </a:xfrm>
          <a:prstGeom prst="rect">
            <a:avLst/>
          </a:prstGeom>
          <a:noFill/>
          <a:ln w="9525">
            <a:noFill/>
            <a:miter lim="800000"/>
            <a:headEnd/>
            <a:tailEnd/>
          </a:ln>
        </p:spPr>
      </p:pic>
      <p:sp>
        <p:nvSpPr>
          <p:cNvPr id="3" name="ZoneTexte 2"/>
          <p:cNvSpPr txBox="1"/>
          <p:nvPr/>
        </p:nvSpPr>
        <p:spPr>
          <a:xfrm>
            <a:off x="179512" y="1556792"/>
            <a:ext cx="1944216" cy="1754326"/>
          </a:xfrm>
          <a:prstGeom prst="rect">
            <a:avLst/>
          </a:prstGeom>
          <a:noFill/>
        </p:spPr>
        <p:txBody>
          <a:bodyPr wrap="square" rtlCol="0">
            <a:spAutoFit/>
          </a:bodyPr>
          <a:lstStyle/>
          <a:p>
            <a:r>
              <a:rPr lang="fr-FR" dirty="0" smtClean="0"/>
              <a:t>Le référent établissement est créé par l’administrateur  </a:t>
            </a:r>
            <a:r>
              <a:rPr lang="fr-FR" dirty="0" err="1" smtClean="0"/>
              <a:t>msel</a:t>
            </a:r>
            <a:r>
              <a:rPr lang="fr-FR" dirty="0" smtClean="0"/>
              <a:t> de l’académie de Lille</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
        <p:nvSpPr>
          <p:cNvPr id="3" name="Ellipse 2"/>
          <p:cNvSpPr/>
          <p:nvPr/>
        </p:nvSpPr>
        <p:spPr>
          <a:xfrm>
            <a:off x="7019256" y="2780928"/>
            <a:ext cx="2124744" cy="936104"/>
          </a:xfrm>
          <a:prstGeom prst="ellipse">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p:nvPr/>
        </p:nvCxnSpPr>
        <p:spPr>
          <a:xfrm flipV="1">
            <a:off x="6012160" y="3501008"/>
            <a:ext cx="648072"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1124744"/>
            <a:ext cx="9144000" cy="2952750"/>
          </a:xfrm>
          <a:prstGeom prst="rect">
            <a:avLst/>
          </a:prstGeom>
          <a:noFill/>
          <a:ln w="9525">
            <a:noFill/>
            <a:miter lim="800000"/>
            <a:headEnd/>
            <a:tailEnd/>
          </a:ln>
        </p:spPr>
      </p:pic>
      <p:sp>
        <p:nvSpPr>
          <p:cNvPr id="4" name="Ellipse 3"/>
          <p:cNvSpPr/>
          <p:nvPr/>
        </p:nvSpPr>
        <p:spPr>
          <a:xfrm>
            <a:off x="2267744" y="1340768"/>
            <a:ext cx="2448272" cy="1656184"/>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H="1" flipV="1">
            <a:off x="8820472" y="2492896"/>
            <a:ext cx="144016" cy="172819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207896" y="4005064"/>
            <a:ext cx="936104" cy="369332"/>
          </a:xfrm>
          <a:prstGeom prst="rect">
            <a:avLst/>
          </a:prstGeom>
          <a:noFill/>
        </p:spPr>
        <p:txBody>
          <a:bodyPr wrap="square" rtlCol="0">
            <a:spAutoFit/>
          </a:bodyPr>
          <a:lstStyle/>
          <a:p>
            <a:r>
              <a:rPr lang="fr-FR" dirty="0" smtClean="0"/>
              <a:t>Statut</a:t>
            </a:r>
            <a:endParaRPr lang="fr-FR" dirty="0"/>
          </a:p>
        </p:txBody>
      </p:sp>
      <p:pic>
        <p:nvPicPr>
          <p:cNvPr id="2052" name="Picture 4"/>
          <p:cNvPicPr>
            <a:picLocks noChangeAspect="1" noChangeArrowheads="1"/>
          </p:cNvPicPr>
          <p:nvPr/>
        </p:nvPicPr>
        <p:blipFill>
          <a:blip r:embed="rId3" cstate="print"/>
          <a:srcRect/>
          <a:stretch>
            <a:fillRect/>
          </a:stretch>
        </p:blipFill>
        <p:spPr bwMode="auto">
          <a:xfrm>
            <a:off x="1" y="4167460"/>
            <a:ext cx="8244408" cy="2690540"/>
          </a:xfrm>
          <a:prstGeom prst="rect">
            <a:avLst/>
          </a:prstGeom>
          <a:noFill/>
          <a:ln w="9525">
            <a:noFill/>
            <a:miter lim="800000"/>
            <a:headEnd/>
            <a:tailEnd/>
          </a:ln>
        </p:spPr>
      </p:pic>
      <p:sp>
        <p:nvSpPr>
          <p:cNvPr id="11" name="Ellipse 10"/>
          <p:cNvSpPr/>
          <p:nvPr/>
        </p:nvSpPr>
        <p:spPr>
          <a:xfrm>
            <a:off x="0" y="5661248"/>
            <a:ext cx="2448272" cy="1196752"/>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0" y="1772816"/>
            <a:ext cx="8748464" cy="5085184"/>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0" y="1124744"/>
            <a:ext cx="9144000" cy="533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0" y="1124745"/>
            <a:ext cx="9144000" cy="573325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1124744"/>
            <a:ext cx="9143999" cy="525658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124744"/>
            <a:ext cx="9144000" cy="5143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1628800"/>
            <a:ext cx="7292677" cy="5229200"/>
          </a:xfrm>
          <a:prstGeom prst="rect">
            <a:avLst/>
          </a:prstGeom>
          <a:noFill/>
          <a:ln w="9525">
            <a:noFill/>
            <a:miter lim="800000"/>
            <a:headEnd/>
            <a:tailEnd/>
          </a:ln>
        </p:spPr>
      </p:pic>
      <p:sp>
        <p:nvSpPr>
          <p:cNvPr id="4" name="Ellipse 3"/>
          <p:cNvSpPr/>
          <p:nvPr/>
        </p:nvSpPr>
        <p:spPr>
          <a:xfrm>
            <a:off x="-396552" y="1556792"/>
            <a:ext cx="6480720" cy="122413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588224" y="2204864"/>
            <a:ext cx="2016224" cy="2585323"/>
          </a:xfrm>
          <a:prstGeom prst="rect">
            <a:avLst/>
          </a:prstGeom>
          <a:noFill/>
        </p:spPr>
        <p:txBody>
          <a:bodyPr wrap="square" rtlCol="0">
            <a:spAutoFit/>
          </a:bodyPr>
          <a:lstStyle/>
          <a:p>
            <a:r>
              <a:rPr lang="fr-FR" dirty="0" smtClean="0"/>
              <a:t>Une fois la demande envoyée, c’est le référent ou le Professeur de l’établissement qui recevra ce mail et pourra la publiée ou non sur l ’espace entreprise</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628801"/>
            <a:ext cx="7308304" cy="521967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124744"/>
            <a:ext cx="9144000" cy="514350"/>
          </a:xfrm>
          <a:prstGeom prst="rect">
            <a:avLst/>
          </a:prstGeom>
          <a:noFill/>
          <a:ln w="9525">
            <a:noFill/>
            <a:miter lim="800000"/>
            <a:headEnd/>
            <a:tailEnd/>
          </a:ln>
        </p:spPr>
      </p:pic>
      <p:sp>
        <p:nvSpPr>
          <p:cNvPr id="4" name="ZoneTexte 3"/>
          <p:cNvSpPr txBox="1"/>
          <p:nvPr/>
        </p:nvSpPr>
        <p:spPr>
          <a:xfrm>
            <a:off x="7452320" y="2204864"/>
            <a:ext cx="1512168" cy="1754326"/>
          </a:xfrm>
          <a:prstGeom prst="rect">
            <a:avLst/>
          </a:prstGeom>
          <a:noFill/>
        </p:spPr>
        <p:txBody>
          <a:bodyPr wrap="square" rtlCol="0">
            <a:spAutoFit/>
          </a:bodyPr>
          <a:lstStyle/>
          <a:p>
            <a:r>
              <a:rPr lang="fr-FR" dirty="0" smtClean="0"/>
              <a:t>Possibilité pour le lycéen de consulter les offres de stages (filtre possible)</a:t>
            </a:r>
            <a:endParaRPr lang="fr-FR" dirty="0"/>
          </a:p>
        </p:txBody>
      </p:sp>
      <p:sp>
        <p:nvSpPr>
          <p:cNvPr id="5" name="Ellipse 4"/>
          <p:cNvSpPr/>
          <p:nvPr/>
        </p:nvSpPr>
        <p:spPr>
          <a:xfrm>
            <a:off x="-252536" y="5373216"/>
            <a:ext cx="2088232" cy="12961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flipH="1" flipV="1">
            <a:off x="1907704" y="6021288"/>
            <a:ext cx="1440160"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491880" y="5949280"/>
            <a:ext cx="1512168" cy="369332"/>
          </a:xfrm>
          <a:prstGeom prst="rect">
            <a:avLst/>
          </a:prstGeom>
          <a:noFill/>
        </p:spPr>
        <p:txBody>
          <a:bodyPr wrap="square" rtlCol="0">
            <a:spAutoFit/>
          </a:bodyPr>
          <a:lstStyle/>
          <a:p>
            <a:r>
              <a:rPr lang="fr-FR" dirty="0" smtClean="0"/>
              <a:t>Filtres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225689"/>
            <a:ext cx="8784976" cy="5632311"/>
          </a:xfrm>
          <a:prstGeom prst="rect">
            <a:avLst/>
          </a:prstGeom>
          <a:noFill/>
        </p:spPr>
        <p:txBody>
          <a:bodyPr wrap="square" rtlCol="0">
            <a:spAutoFit/>
          </a:bodyPr>
          <a:lstStyle/>
          <a:p>
            <a:r>
              <a:rPr lang="fr-FR" b="1" dirty="0" smtClean="0"/>
              <a:t>M. Luc CHATEL </a:t>
            </a:r>
            <a:r>
              <a:rPr lang="fr-FR" dirty="0" smtClean="0"/>
              <a:t>a lancé le </a:t>
            </a:r>
            <a:r>
              <a:rPr lang="fr-FR" b="1" dirty="0" smtClean="0"/>
              <a:t>16 novembre 2011 </a:t>
            </a:r>
            <a:r>
              <a:rPr lang="fr-FR" dirty="0" smtClean="0"/>
              <a:t>le site spécialisé « monstageenligne.fr », créé par l’ONISEP.</a:t>
            </a:r>
          </a:p>
          <a:p>
            <a:r>
              <a:rPr lang="fr-FR" dirty="0" smtClean="0"/>
              <a:t>Projet national, visant à </a:t>
            </a:r>
            <a:r>
              <a:rPr lang="fr-FR" b="1" dirty="0" smtClean="0"/>
              <a:t>améliorer l’accès </a:t>
            </a:r>
            <a:r>
              <a:rPr lang="fr-FR" dirty="0" smtClean="0"/>
              <a:t>et la </a:t>
            </a:r>
            <a:r>
              <a:rPr lang="fr-FR" b="1" dirty="0" smtClean="0"/>
              <a:t>qualité</a:t>
            </a:r>
            <a:r>
              <a:rPr lang="fr-FR" dirty="0" smtClean="0"/>
              <a:t> des stages en entreprises. </a:t>
            </a:r>
          </a:p>
          <a:p>
            <a:endParaRPr lang="fr-FR" dirty="0" smtClean="0"/>
          </a:p>
          <a:p>
            <a:r>
              <a:rPr lang="fr-FR" dirty="0" smtClean="0"/>
              <a:t>Cette plateforme sur internet met en relation </a:t>
            </a:r>
            <a:r>
              <a:rPr lang="fr-FR" b="1" dirty="0" smtClean="0"/>
              <a:t>lycéens, professeurs, entreprises, partenaires économiques</a:t>
            </a:r>
          </a:p>
          <a:p>
            <a:r>
              <a:rPr lang="fr-FR" dirty="0" smtClean="0"/>
              <a:t>Un portail </a:t>
            </a:r>
            <a:r>
              <a:rPr lang="fr-FR" b="1" dirty="0" smtClean="0"/>
              <a:t>unique</a:t>
            </a:r>
            <a:r>
              <a:rPr lang="fr-FR" dirty="0" smtClean="0"/>
              <a:t> national,</a:t>
            </a:r>
          </a:p>
          <a:p>
            <a:r>
              <a:rPr lang="fr-FR" dirty="0" smtClean="0"/>
              <a:t>• Développé et maintenu par l’ONISEP,</a:t>
            </a:r>
          </a:p>
          <a:p>
            <a:r>
              <a:rPr lang="fr-FR" dirty="0" smtClean="0"/>
              <a:t>• </a:t>
            </a:r>
            <a:r>
              <a:rPr lang="fr-FR" b="1" dirty="0" smtClean="0"/>
              <a:t>Géré par les académies </a:t>
            </a:r>
            <a:r>
              <a:rPr lang="fr-FR" dirty="0" smtClean="0"/>
              <a:t>mais ne nécessitant aucun développement informatique local,</a:t>
            </a:r>
          </a:p>
          <a:p>
            <a:r>
              <a:rPr lang="fr-FR" b="1" dirty="0" smtClean="0"/>
              <a:t>• Souhaité par le Ministre pour </a:t>
            </a:r>
            <a:r>
              <a:rPr lang="fr-FR" dirty="0" smtClean="0"/>
              <a:t>:</a:t>
            </a:r>
          </a:p>
          <a:p>
            <a:r>
              <a:rPr lang="fr-FR" dirty="0" smtClean="0"/>
              <a:t>– accompagner la réforme du bac professionnel</a:t>
            </a:r>
          </a:p>
          <a:p>
            <a:r>
              <a:rPr lang="fr-FR" dirty="0" smtClean="0"/>
              <a:t>– donner des moyens aux jeunes pour trouver des stages</a:t>
            </a:r>
          </a:p>
          <a:p>
            <a:r>
              <a:rPr lang="fr-FR" dirty="0" smtClean="0"/>
              <a:t>– assurer la qualité des stages</a:t>
            </a:r>
          </a:p>
          <a:p>
            <a:r>
              <a:rPr lang="fr-FR" dirty="0" smtClean="0"/>
              <a:t>– mettre le professeur au cœur du dispositif</a:t>
            </a:r>
          </a:p>
          <a:p>
            <a:r>
              <a:rPr lang="fr-FR" dirty="0" smtClean="0"/>
              <a:t>– mettre en relation équipes éducatives et entreprises</a:t>
            </a:r>
          </a:p>
          <a:p>
            <a:r>
              <a:rPr lang="fr-FR" dirty="0" smtClean="0"/>
              <a:t>– faciliter la gestion des stages aux entreprises</a:t>
            </a:r>
          </a:p>
          <a:p>
            <a:r>
              <a:rPr lang="fr-FR" b="1" dirty="0" smtClean="0"/>
              <a:t>• Concerne les stages </a:t>
            </a:r>
            <a:r>
              <a:rPr lang="fr-FR" dirty="0"/>
              <a:t>de formation en entreprise des élèves et </a:t>
            </a:r>
            <a:r>
              <a:rPr lang="fr-FR" dirty="0" smtClean="0"/>
              <a:t>des étudiants </a:t>
            </a:r>
            <a:r>
              <a:rPr lang="fr-FR" dirty="0"/>
              <a:t>de BTS de la voie professionnelle, y compris </a:t>
            </a:r>
            <a:r>
              <a:rPr lang="fr-FR" dirty="0" smtClean="0"/>
              <a:t>en lycée agricole mais </a:t>
            </a:r>
            <a:r>
              <a:rPr lang="fr-FR" b="1" i="1" dirty="0" smtClean="0"/>
              <a:t>pas l</a:t>
            </a:r>
            <a:r>
              <a:rPr lang="fr-FR" dirty="0" smtClean="0"/>
              <a:t>es </a:t>
            </a:r>
            <a:r>
              <a:rPr lang="fr-FR" dirty="0"/>
              <a:t>stages de découverte en entreprise, </a:t>
            </a:r>
            <a:r>
              <a:rPr lang="fr-FR" dirty="0" smtClean="0"/>
              <a:t>ni l’apprentissage </a:t>
            </a:r>
            <a:r>
              <a:rPr lang="fr-FR" dirty="0"/>
              <a:t>des élèves sous statut salarié.</a:t>
            </a:r>
            <a:endParaRPr lang="fr-FR" dirty="0" smtClean="0"/>
          </a:p>
          <a:p>
            <a:endParaRPr lang="fr-FR"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628800"/>
            <a:ext cx="9144000" cy="43719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124744"/>
            <a:ext cx="9144000" cy="514350"/>
          </a:xfrm>
          <a:prstGeom prst="rect">
            <a:avLst/>
          </a:prstGeom>
          <a:noFill/>
          <a:ln w="9525">
            <a:noFill/>
            <a:miter lim="800000"/>
            <a:headEnd/>
            <a:tailEnd/>
          </a:ln>
        </p:spPr>
      </p:pic>
      <p:cxnSp>
        <p:nvCxnSpPr>
          <p:cNvPr id="5" name="Connecteur droit avec flèche 4"/>
          <p:cNvCxnSpPr/>
          <p:nvPr/>
        </p:nvCxnSpPr>
        <p:spPr>
          <a:xfrm flipH="1" flipV="1">
            <a:off x="1475656" y="2996952"/>
            <a:ext cx="1080120" cy="33843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1124744"/>
            <a:ext cx="9144000" cy="4824536"/>
          </a:xfrm>
          <a:prstGeom prst="rect">
            <a:avLst/>
          </a:prstGeom>
          <a:noFill/>
          <a:ln w="9525">
            <a:noFill/>
            <a:miter lim="800000"/>
            <a:headEnd/>
            <a:tailEnd/>
          </a:ln>
        </p:spPr>
      </p:pic>
      <p:sp>
        <p:nvSpPr>
          <p:cNvPr id="4" name="Ellipse 3"/>
          <p:cNvSpPr/>
          <p:nvPr/>
        </p:nvSpPr>
        <p:spPr>
          <a:xfrm>
            <a:off x="1979712" y="3501008"/>
            <a:ext cx="7164288" cy="720080"/>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1700808"/>
            <a:ext cx="7308304" cy="5157192"/>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1124744"/>
            <a:ext cx="9144000" cy="514350"/>
          </a:xfrm>
          <a:prstGeom prst="rect">
            <a:avLst/>
          </a:prstGeom>
          <a:noFill/>
          <a:ln w="9525">
            <a:noFill/>
            <a:miter lim="800000"/>
            <a:headEnd/>
            <a:tailEnd/>
          </a:ln>
        </p:spPr>
      </p:pic>
      <p:sp>
        <p:nvSpPr>
          <p:cNvPr id="4" name="Ellipse 3"/>
          <p:cNvSpPr/>
          <p:nvPr/>
        </p:nvSpPr>
        <p:spPr>
          <a:xfrm>
            <a:off x="0" y="1628800"/>
            <a:ext cx="7884368" cy="122413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3212976"/>
            <a:ext cx="1008112"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91680" y="2996952"/>
            <a:ext cx="936104" cy="3600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051720" y="3717032"/>
            <a:ext cx="432048" cy="21602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339752" y="3284984"/>
            <a:ext cx="504056" cy="288032"/>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131840" y="2996952"/>
            <a:ext cx="5616624" cy="923330"/>
          </a:xfrm>
          <a:prstGeom prst="rect">
            <a:avLst/>
          </a:prstGeom>
          <a:noFill/>
        </p:spPr>
        <p:txBody>
          <a:bodyPr wrap="square" rtlCol="0">
            <a:spAutoFit/>
          </a:bodyPr>
          <a:lstStyle/>
          <a:p>
            <a:r>
              <a:rPr lang="fr-FR" sz="5400" b="1" dirty="0" smtClean="0"/>
              <a:t>Expérimentation</a:t>
            </a:r>
            <a:endParaRPr lang="fr-FR" sz="5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844824"/>
            <a:ext cx="8640960" cy="4801314"/>
          </a:xfrm>
          <a:prstGeom prst="rect">
            <a:avLst/>
          </a:prstGeom>
          <a:noFill/>
        </p:spPr>
        <p:txBody>
          <a:bodyPr wrap="square" rtlCol="0">
            <a:spAutoFit/>
          </a:bodyPr>
          <a:lstStyle/>
          <a:p>
            <a:pPr algn="ctr"/>
            <a:r>
              <a:rPr lang="fr-FR" dirty="0" smtClean="0"/>
              <a:t>7 établissements de l’académie de Lille ont participé à l’expérimentation menée en 2012</a:t>
            </a:r>
          </a:p>
          <a:p>
            <a:pPr algn="ctr"/>
            <a:endParaRPr lang="fr-FR" dirty="0"/>
          </a:p>
          <a:p>
            <a:r>
              <a:rPr lang="fr-FR" dirty="0" smtClean="0">
                <a:sym typeface="Wingdings"/>
              </a:rPr>
              <a:t>	 </a:t>
            </a:r>
            <a:r>
              <a:rPr lang="fr-FR" dirty="0" err="1" smtClean="0"/>
              <a:t>LP</a:t>
            </a:r>
            <a:r>
              <a:rPr lang="fr-FR" dirty="0" smtClean="0"/>
              <a:t> Jeanne d’Arc à Tourcoing</a:t>
            </a:r>
          </a:p>
          <a:p>
            <a:r>
              <a:rPr lang="fr-FR" dirty="0" smtClean="0">
                <a:sym typeface="Wingdings"/>
              </a:rPr>
              <a:t>	 </a:t>
            </a:r>
            <a:r>
              <a:rPr lang="fr-FR" dirty="0" err="1" smtClean="0"/>
              <a:t>LP</a:t>
            </a:r>
            <a:r>
              <a:rPr lang="fr-FR" dirty="0" smtClean="0"/>
              <a:t> du Détroit à Calais</a:t>
            </a:r>
          </a:p>
          <a:p>
            <a:r>
              <a:rPr lang="fr-FR" dirty="0" smtClean="0">
                <a:sym typeface="Wingdings"/>
              </a:rPr>
              <a:t>	 </a:t>
            </a:r>
            <a:r>
              <a:rPr lang="fr-FR" dirty="0" err="1" smtClean="0"/>
              <a:t>LP</a:t>
            </a:r>
            <a:r>
              <a:rPr lang="fr-FR" dirty="0" smtClean="0"/>
              <a:t> Robespierre à Lens</a:t>
            </a:r>
          </a:p>
          <a:p>
            <a:r>
              <a:rPr lang="fr-FR" dirty="0" smtClean="0">
                <a:sym typeface="Wingdings"/>
              </a:rPr>
              <a:t>	 </a:t>
            </a:r>
            <a:r>
              <a:rPr lang="fr-FR" dirty="0" smtClean="0"/>
              <a:t>Lycée Ribot à St Omer</a:t>
            </a:r>
          </a:p>
          <a:p>
            <a:r>
              <a:rPr lang="fr-FR" dirty="0" smtClean="0">
                <a:sym typeface="Wingdings"/>
              </a:rPr>
              <a:t>	 </a:t>
            </a:r>
            <a:r>
              <a:rPr lang="fr-FR" dirty="0" err="1" smtClean="0"/>
              <a:t>LP</a:t>
            </a:r>
            <a:r>
              <a:rPr lang="fr-FR" dirty="0" smtClean="0"/>
              <a:t> Monnet à Lille</a:t>
            </a:r>
          </a:p>
          <a:p>
            <a:r>
              <a:rPr lang="fr-FR" dirty="0" smtClean="0">
                <a:sym typeface="Wingdings"/>
              </a:rPr>
              <a:t>	 </a:t>
            </a:r>
            <a:r>
              <a:rPr lang="fr-FR" dirty="0" smtClean="0"/>
              <a:t>Lycée du Hainaut à Valenciennes</a:t>
            </a:r>
          </a:p>
          <a:p>
            <a:r>
              <a:rPr lang="fr-FR" dirty="0" smtClean="0">
                <a:sym typeface="Wingdings"/>
              </a:rPr>
              <a:t>	 </a:t>
            </a:r>
            <a:r>
              <a:rPr lang="fr-FR" dirty="0" err="1" smtClean="0"/>
              <a:t>LP</a:t>
            </a:r>
            <a:r>
              <a:rPr lang="fr-FR" dirty="0" smtClean="0"/>
              <a:t> A. Malraux à Béthune</a:t>
            </a:r>
          </a:p>
          <a:p>
            <a:endParaRPr lang="fr-FR" dirty="0"/>
          </a:p>
          <a:p>
            <a:r>
              <a:rPr lang="fr-FR" dirty="0" smtClean="0"/>
              <a:t>qui consistait à tester </a:t>
            </a:r>
            <a:r>
              <a:rPr lang="fr-FR" dirty="0"/>
              <a:t>en réel le portail. </a:t>
            </a:r>
          </a:p>
          <a:p>
            <a:r>
              <a:rPr lang="fr-FR" dirty="0"/>
              <a:t>C'est-à-dire que les élèves </a:t>
            </a:r>
            <a:r>
              <a:rPr lang="fr-FR" dirty="0" smtClean="0"/>
              <a:t>des </a:t>
            </a:r>
            <a:r>
              <a:rPr lang="fr-FR" dirty="0"/>
              <a:t>classes sélectionnées puissent aller voir les offres de stages </a:t>
            </a:r>
            <a:r>
              <a:rPr lang="fr-FR" dirty="0" smtClean="0"/>
              <a:t>des </a:t>
            </a:r>
            <a:r>
              <a:rPr lang="fr-FR" dirty="0"/>
              <a:t>entreprises partenaires et de celles qui sont déjà en ligne, qu’ils signalent aux enseignants référents qu’ils sont intéressés par mail par le portail et que bien évidemment les enseignants mettent en relation l’élève et l’entreprise.</a:t>
            </a:r>
          </a:p>
          <a:p>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3212976"/>
            <a:ext cx="1008112" cy="5760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91680" y="2996952"/>
            <a:ext cx="936104" cy="3600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051720" y="3717032"/>
            <a:ext cx="432048" cy="216024"/>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339752" y="3284984"/>
            <a:ext cx="504056" cy="288032"/>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131840" y="2996952"/>
            <a:ext cx="5616624" cy="923330"/>
          </a:xfrm>
          <a:prstGeom prst="rect">
            <a:avLst/>
          </a:prstGeom>
          <a:noFill/>
        </p:spPr>
        <p:txBody>
          <a:bodyPr wrap="square" rtlCol="0">
            <a:spAutoFit/>
          </a:bodyPr>
          <a:lstStyle/>
          <a:p>
            <a:r>
              <a:rPr lang="fr-FR" sz="5400" b="1" dirty="0" smtClean="0"/>
              <a:t>Argumentation</a:t>
            </a:r>
            <a:endParaRPr lang="fr-FR" sz="5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1124744"/>
            <a:ext cx="9144000" cy="533400"/>
          </a:xfrm>
          <a:prstGeom prst="rect">
            <a:avLst/>
          </a:prstGeom>
          <a:noFill/>
          <a:ln w="9525">
            <a:noFill/>
            <a:miter lim="800000"/>
            <a:headEnd/>
            <a:tailEnd/>
          </a:ln>
        </p:spPr>
      </p:pic>
      <p:sp>
        <p:nvSpPr>
          <p:cNvPr id="3" name="Rectangle 2"/>
          <p:cNvSpPr/>
          <p:nvPr/>
        </p:nvSpPr>
        <p:spPr>
          <a:xfrm>
            <a:off x="179512" y="2060848"/>
            <a:ext cx="8640960" cy="3416320"/>
          </a:xfrm>
          <a:prstGeom prst="rect">
            <a:avLst/>
          </a:prstGeom>
        </p:spPr>
        <p:txBody>
          <a:bodyPr wrap="square">
            <a:spAutoFit/>
          </a:bodyPr>
          <a:lstStyle/>
          <a:p>
            <a:r>
              <a:rPr lang="fr-FR" b="1" u="sng" dirty="0"/>
              <a:t>UNE RECHERCHE DE STAGIAIRE CIBLÉE ET EFFICACE </a:t>
            </a:r>
            <a:endParaRPr lang="fr-FR" b="1" u="sng" dirty="0" smtClean="0"/>
          </a:p>
          <a:p>
            <a:endParaRPr lang="fr-FR" dirty="0"/>
          </a:p>
          <a:p>
            <a:pPr>
              <a:buFont typeface="Wingdings" pitchFamily="2" charset="2"/>
              <a:buChar char="Ø"/>
            </a:pPr>
            <a:r>
              <a:rPr lang="fr-FR" dirty="0" smtClean="0"/>
              <a:t>Publier </a:t>
            </a:r>
            <a:r>
              <a:rPr lang="fr-FR" dirty="0"/>
              <a:t>gratuitement des offres de </a:t>
            </a:r>
            <a:r>
              <a:rPr lang="fr-FR" dirty="0" smtClean="0"/>
              <a:t>stage</a:t>
            </a:r>
          </a:p>
          <a:p>
            <a:pPr>
              <a:buFont typeface="Wingdings" pitchFamily="2" charset="2"/>
              <a:buChar char="Ø"/>
            </a:pPr>
            <a:r>
              <a:rPr lang="fr-FR" dirty="0" smtClean="0"/>
              <a:t>Consulter </a:t>
            </a:r>
            <a:r>
              <a:rPr lang="fr-FR" dirty="0"/>
              <a:t>les demandes de stage validées par les professeurs du Secondaire (CAP, Bac Pro, BTS) </a:t>
            </a:r>
            <a:endParaRPr lang="fr-FR" dirty="0" smtClean="0"/>
          </a:p>
          <a:p>
            <a:pPr>
              <a:buFont typeface="Wingdings" pitchFamily="2" charset="2"/>
              <a:buChar char="Ø"/>
            </a:pPr>
            <a:r>
              <a:rPr lang="fr-FR" dirty="0" smtClean="0"/>
              <a:t> </a:t>
            </a:r>
            <a:r>
              <a:rPr lang="fr-FR" dirty="0"/>
              <a:t>Consulter les demandes de stage déposées par les étudiants (DUT, Licence pro, Master, </a:t>
            </a:r>
            <a:r>
              <a:rPr lang="fr-FR" dirty="0" smtClean="0"/>
              <a:t>écoles </a:t>
            </a:r>
            <a:r>
              <a:rPr lang="fr-FR" dirty="0"/>
              <a:t>d’ingénieurs, de commerce) </a:t>
            </a:r>
            <a:endParaRPr lang="fr-FR" dirty="0" smtClean="0"/>
          </a:p>
          <a:p>
            <a:pPr>
              <a:buFont typeface="Wingdings" pitchFamily="2" charset="2"/>
              <a:buChar char="Ø"/>
            </a:pPr>
            <a:r>
              <a:rPr lang="fr-FR" dirty="0" smtClean="0"/>
              <a:t> Travailler </a:t>
            </a:r>
            <a:r>
              <a:rPr lang="fr-FR" dirty="0"/>
              <a:t>avec l’équipe pédagogique et nouer des relations durables </a:t>
            </a:r>
            <a:endParaRPr lang="fr-FR" dirty="0" smtClean="0"/>
          </a:p>
          <a:p>
            <a:pPr>
              <a:buFont typeface="Wingdings" pitchFamily="2" charset="2"/>
              <a:buChar char="Ø"/>
            </a:pPr>
            <a:r>
              <a:rPr lang="fr-FR" dirty="0" smtClean="0"/>
              <a:t> </a:t>
            </a:r>
            <a:r>
              <a:rPr lang="fr-FR" dirty="0"/>
              <a:t>Identifier l’offre de formation, le contenu des diplômes et anticiper ses besoins en compétences </a:t>
            </a:r>
            <a:endParaRPr lang="fr-FR" dirty="0" smtClean="0"/>
          </a:p>
          <a:p>
            <a:pPr>
              <a:buFont typeface="Wingdings" pitchFamily="2" charset="2"/>
              <a:buChar char="Ø"/>
            </a:pPr>
            <a:r>
              <a:rPr lang="fr-FR" dirty="0" smtClean="0"/>
              <a:t> </a:t>
            </a:r>
            <a:r>
              <a:rPr lang="fr-FR" dirty="0"/>
              <a:t>Trouver des conseils pour sélectionner puis accueillir un stagiaire </a:t>
            </a:r>
            <a:endParaRPr lang="fr-FR" dirty="0" smtClean="0"/>
          </a:p>
          <a:p>
            <a:pPr>
              <a:buFont typeface="Wingdings" pitchFamily="2" charset="2"/>
              <a:buChar char="Ø"/>
            </a:pPr>
            <a:r>
              <a:rPr lang="fr-FR" dirty="0" smtClean="0"/>
              <a:t> </a:t>
            </a:r>
            <a:r>
              <a:rPr lang="fr-FR" dirty="0"/>
              <a:t>S’informer sur la législation des stages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1124744"/>
            <a:ext cx="9144000" cy="552450"/>
          </a:xfrm>
          <a:prstGeom prst="rect">
            <a:avLst/>
          </a:prstGeom>
          <a:noFill/>
          <a:ln w="9525">
            <a:noFill/>
            <a:miter lim="800000"/>
            <a:headEnd/>
            <a:tailEnd/>
          </a:ln>
        </p:spPr>
      </p:pic>
      <p:sp>
        <p:nvSpPr>
          <p:cNvPr id="3" name="Rectangle 2"/>
          <p:cNvSpPr/>
          <p:nvPr/>
        </p:nvSpPr>
        <p:spPr>
          <a:xfrm>
            <a:off x="0" y="2276872"/>
            <a:ext cx="8964488" cy="2862322"/>
          </a:xfrm>
          <a:prstGeom prst="rect">
            <a:avLst/>
          </a:prstGeom>
        </p:spPr>
        <p:txBody>
          <a:bodyPr wrap="square">
            <a:spAutoFit/>
          </a:bodyPr>
          <a:lstStyle/>
          <a:p>
            <a:r>
              <a:rPr lang="fr-FR" b="1" u="sng" dirty="0"/>
              <a:t>UN OUTIL D’ACCOMPAGNEMENT PÉDAGOGIQUE, DE SUIVI ET DE GESTION </a:t>
            </a:r>
            <a:endParaRPr lang="fr-FR" b="1" u="sng" dirty="0" smtClean="0"/>
          </a:p>
          <a:p>
            <a:endParaRPr lang="fr-FR" dirty="0"/>
          </a:p>
          <a:p>
            <a:endParaRPr lang="fr-FR" dirty="0" smtClean="0"/>
          </a:p>
          <a:p>
            <a:r>
              <a:rPr lang="fr-FR" dirty="0" smtClean="0">
                <a:sym typeface="Wingdings"/>
              </a:rPr>
              <a:t></a:t>
            </a:r>
            <a:r>
              <a:rPr lang="fr-FR" dirty="0" smtClean="0"/>
              <a:t>Une </a:t>
            </a:r>
            <a:r>
              <a:rPr lang="fr-FR" dirty="0"/>
              <a:t>connexion directe à son espace personnel via le portail des </a:t>
            </a:r>
            <a:r>
              <a:rPr lang="fr-FR" dirty="0" err="1"/>
              <a:t>téléservices</a:t>
            </a:r>
            <a:r>
              <a:rPr lang="fr-FR" dirty="0"/>
              <a:t> </a:t>
            </a:r>
            <a:endParaRPr lang="fr-FR" dirty="0" smtClean="0"/>
          </a:p>
          <a:p>
            <a:r>
              <a:rPr lang="fr-FR" dirty="0" smtClean="0">
                <a:sym typeface="Wingdings"/>
              </a:rPr>
              <a:t></a:t>
            </a:r>
            <a:r>
              <a:rPr lang="fr-FR" dirty="0" smtClean="0"/>
              <a:t>Déposer </a:t>
            </a:r>
            <a:r>
              <a:rPr lang="fr-FR" dirty="0"/>
              <a:t>des demandes de stage individuelle ou collective pour ses élèves </a:t>
            </a:r>
          </a:p>
          <a:p>
            <a:pPr>
              <a:buFont typeface="Wingdings" pitchFamily="2" charset="2"/>
              <a:buChar char="Ø"/>
            </a:pPr>
            <a:r>
              <a:rPr lang="fr-FR" dirty="0" smtClean="0"/>
              <a:t>Utiliser </a:t>
            </a:r>
            <a:r>
              <a:rPr lang="fr-FR" dirty="0"/>
              <a:t>l’outil de gestion et de suivi des </a:t>
            </a:r>
            <a:r>
              <a:rPr lang="fr-FR" dirty="0" err="1"/>
              <a:t>PFMP</a:t>
            </a:r>
            <a:r>
              <a:rPr lang="fr-FR" dirty="0"/>
              <a:t> et des stages </a:t>
            </a:r>
            <a:endParaRPr lang="fr-FR" dirty="0" smtClean="0"/>
          </a:p>
          <a:p>
            <a:pPr>
              <a:buFont typeface="Wingdings" pitchFamily="2" charset="2"/>
              <a:buChar char="Ø"/>
            </a:pPr>
            <a:r>
              <a:rPr lang="fr-FR" dirty="0" smtClean="0"/>
              <a:t> </a:t>
            </a:r>
            <a:r>
              <a:rPr lang="fr-FR" dirty="0"/>
              <a:t>Nouer des relations durables avec les entreprises et les tuteurs </a:t>
            </a:r>
          </a:p>
          <a:p>
            <a:r>
              <a:rPr lang="fr-FR" dirty="0" smtClean="0">
                <a:sym typeface="Wingdings"/>
              </a:rPr>
              <a:t></a:t>
            </a:r>
            <a:r>
              <a:rPr lang="fr-FR" dirty="0" smtClean="0"/>
              <a:t> </a:t>
            </a:r>
            <a:r>
              <a:rPr lang="fr-FR" dirty="0"/>
              <a:t>Accéder à des ressources pédagogiques et juridiques par académie </a:t>
            </a:r>
          </a:p>
          <a:p>
            <a:r>
              <a:rPr lang="fr-FR" dirty="0" smtClean="0">
                <a:sym typeface="Wingdings"/>
              </a:rPr>
              <a:t></a:t>
            </a:r>
            <a:r>
              <a:rPr lang="fr-FR" dirty="0" smtClean="0"/>
              <a:t> </a:t>
            </a:r>
            <a:r>
              <a:rPr lang="fr-FR" dirty="0"/>
              <a:t>Repérer les métiers et les compétences associées aux diplômes </a:t>
            </a:r>
          </a:p>
          <a:p>
            <a:r>
              <a:rPr lang="fr-FR" dirty="0" smtClean="0">
                <a:sym typeface="Wingdings"/>
              </a:rPr>
              <a:t></a:t>
            </a:r>
            <a:r>
              <a:rPr lang="fr-FR" dirty="0" smtClean="0"/>
              <a:t> </a:t>
            </a:r>
            <a:r>
              <a:rPr lang="fr-FR" dirty="0"/>
              <a:t>Prospecter des entreprises par secteur d’activité et par </a:t>
            </a:r>
            <a:r>
              <a:rPr lang="fr-FR" dirty="0" err="1"/>
              <a:t>géolocalisation</a:t>
            </a:r>
            <a:r>
              <a:rPr lang="fr-F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1124744"/>
            <a:ext cx="9144000" cy="542925"/>
          </a:xfrm>
          <a:prstGeom prst="rect">
            <a:avLst/>
          </a:prstGeom>
          <a:noFill/>
          <a:ln w="9525">
            <a:noFill/>
            <a:miter lim="800000"/>
            <a:headEnd/>
            <a:tailEnd/>
          </a:ln>
        </p:spPr>
      </p:pic>
      <p:sp>
        <p:nvSpPr>
          <p:cNvPr id="3" name="Rectangle 2"/>
          <p:cNvSpPr/>
          <p:nvPr/>
        </p:nvSpPr>
        <p:spPr>
          <a:xfrm>
            <a:off x="107504" y="2420888"/>
            <a:ext cx="8424936" cy="3139321"/>
          </a:xfrm>
          <a:prstGeom prst="rect">
            <a:avLst/>
          </a:prstGeom>
        </p:spPr>
        <p:txBody>
          <a:bodyPr wrap="square">
            <a:spAutoFit/>
          </a:bodyPr>
          <a:lstStyle/>
          <a:p>
            <a:r>
              <a:rPr lang="fr-FR" b="1" u="sng" dirty="0"/>
              <a:t>UN ESPACE DÉDIÉ POUR VOUS AIDER A TOUTES LES ÉTAPES DU STAGE </a:t>
            </a:r>
            <a:endParaRPr lang="fr-FR" b="1" u="sng" dirty="0" smtClean="0"/>
          </a:p>
          <a:p>
            <a:endParaRPr lang="fr-FR" b="1" u="sng" dirty="0"/>
          </a:p>
          <a:p>
            <a:pPr>
              <a:buFont typeface="Wingdings" pitchFamily="2" charset="2"/>
              <a:buChar char="Ø"/>
            </a:pPr>
            <a:r>
              <a:rPr lang="fr-FR" dirty="0" smtClean="0"/>
              <a:t> Une </a:t>
            </a:r>
            <a:r>
              <a:rPr lang="fr-FR" dirty="0"/>
              <a:t>connexion directe à son espace personnel via le portail des </a:t>
            </a:r>
            <a:r>
              <a:rPr lang="fr-FR" dirty="0" err="1"/>
              <a:t>téléservices</a:t>
            </a:r>
            <a:r>
              <a:rPr lang="fr-FR" dirty="0"/>
              <a:t> (</a:t>
            </a:r>
            <a:r>
              <a:rPr lang="fr-FR" dirty="0" err="1"/>
              <a:t>ENT</a:t>
            </a:r>
            <a:r>
              <a:rPr lang="fr-FR" dirty="0" smtClean="0"/>
              <a:t>)</a:t>
            </a:r>
          </a:p>
          <a:p>
            <a:pPr>
              <a:buFont typeface="Wingdings" pitchFamily="2" charset="2"/>
              <a:buChar char="Ø"/>
            </a:pPr>
            <a:r>
              <a:rPr lang="fr-FR" dirty="0" smtClean="0"/>
              <a:t> Comprendre </a:t>
            </a:r>
            <a:r>
              <a:rPr lang="fr-FR" dirty="0"/>
              <a:t>le déroulement et les objectifs du stage en </a:t>
            </a:r>
            <a:r>
              <a:rPr lang="fr-FR" dirty="0" smtClean="0"/>
              <a:t>entreprise</a:t>
            </a:r>
          </a:p>
          <a:p>
            <a:pPr>
              <a:buFont typeface="Wingdings" pitchFamily="2" charset="2"/>
              <a:buChar char="Ø"/>
            </a:pPr>
            <a:r>
              <a:rPr lang="fr-FR" dirty="0" smtClean="0"/>
              <a:t> Visionner </a:t>
            </a:r>
            <a:r>
              <a:rPr lang="fr-FR" dirty="0"/>
              <a:t>des témoignages d’élèves en </a:t>
            </a:r>
            <a:r>
              <a:rPr lang="fr-FR" dirty="0" smtClean="0"/>
              <a:t>stage</a:t>
            </a:r>
          </a:p>
          <a:p>
            <a:pPr>
              <a:buFont typeface="Wingdings" pitchFamily="2" charset="2"/>
              <a:buChar char="Ø"/>
            </a:pPr>
            <a:r>
              <a:rPr lang="fr-FR" dirty="0" smtClean="0"/>
              <a:t> Accéder </a:t>
            </a:r>
            <a:r>
              <a:rPr lang="fr-FR" dirty="0"/>
              <a:t>aux informations sur les diplômes et les compétences associées pour préparer son CV </a:t>
            </a:r>
            <a:endParaRPr lang="fr-FR" dirty="0" smtClean="0"/>
          </a:p>
          <a:p>
            <a:pPr>
              <a:buFont typeface="Wingdings" pitchFamily="2" charset="2"/>
              <a:buChar char="Ø"/>
            </a:pPr>
            <a:r>
              <a:rPr lang="fr-FR" dirty="0" smtClean="0"/>
              <a:t> Connaître </a:t>
            </a:r>
            <a:r>
              <a:rPr lang="fr-FR" dirty="0"/>
              <a:t>ses droits mais aussi ses obligations en tant que </a:t>
            </a:r>
            <a:r>
              <a:rPr lang="fr-FR" dirty="0" smtClean="0"/>
              <a:t>stagiaire</a:t>
            </a:r>
          </a:p>
          <a:p>
            <a:pPr>
              <a:buFont typeface="Wingdings" pitchFamily="2" charset="2"/>
              <a:buChar char="Ø"/>
            </a:pPr>
            <a:r>
              <a:rPr lang="fr-FR" dirty="0" smtClean="0"/>
              <a:t> Consulter </a:t>
            </a:r>
            <a:r>
              <a:rPr lang="fr-FR" dirty="0"/>
              <a:t>des offres de stages et y répondre par l’</a:t>
            </a:r>
            <a:r>
              <a:rPr lang="fr-FR" dirty="0" err="1"/>
              <a:t>intérmédiaire</a:t>
            </a:r>
            <a:r>
              <a:rPr lang="fr-FR" dirty="0"/>
              <a:t> de son </a:t>
            </a:r>
            <a:r>
              <a:rPr lang="fr-FR" dirty="0" smtClean="0"/>
              <a:t>professeur</a:t>
            </a:r>
          </a:p>
          <a:p>
            <a:pPr>
              <a:buFont typeface="Wingdings" pitchFamily="2" charset="2"/>
              <a:buChar char="Ø"/>
            </a:pPr>
            <a:r>
              <a:rPr lang="fr-FR" dirty="0" smtClean="0"/>
              <a:t> Déposer </a:t>
            </a:r>
            <a:r>
              <a:rPr lang="fr-FR" dirty="0"/>
              <a:t>une demande de stage visible par les entreprises après la validation de son professeur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TotalTime>
  <Words>546</Words>
  <Application>Microsoft Office PowerPoint</Application>
  <PresentationFormat>Affichage à l'écran (4:3)</PresentationFormat>
  <Paragraphs>96</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kdelval</dc:creator>
  <cp:lastModifiedBy>kdelval</cp:lastModifiedBy>
  <cp:revision>65</cp:revision>
  <dcterms:created xsi:type="dcterms:W3CDTF">2015-10-30T08:41:04Z</dcterms:created>
  <dcterms:modified xsi:type="dcterms:W3CDTF">2015-11-02T14:47:14Z</dcterms:modified>
</cp:coreProperties>
</file>