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6" r:id="rId2"/>
    <p:sldId id="467" r:id="rId3"/>
    <p:sldId id="498" r:id="rId4"/>
    <p:sldId id="499" r:id="rId5"/>
    <p:sldId id="500" r:id="rId6"/>
    <p:sldId id="461" r:id="rId7"/>
    <p:sldId id="468" r:id="rId8"/>
    <p:sldId id="504" r:id="rId9"/>
    <p:sldId id="469" r:id="rId10"/>
    <p:sldId id="434" r:id="rId11"/>
    <p:sldId id="381" r:id="rId12"/>
    <p:sldId id="378" r:id="rId13"/>
    <p:sldId id="497" r:id="rId14"/>
    <p:sldId id="380" r:id="rId15"/>
    <p:sldId id="383" r:id="rId16"/>
    <p:sldId id="359" r:id="rId17"/>
    <p:sldId id="361" r:id="rId18"/>
    <p:sldId id="470" r:id="rId19"/>
    <p:sldId id="464" r:id="rId20"/>
    <p:sldId id="411" r:id="rId21"/>
    <p:sldId id="412" r:id="rId22"/>
    <p:sldId id="396" r:id="rId23"/>
    <p:sldId id="395" r:id="rId24"/>
    <p:sldId id="488" r:id="rId25"/>
    <p:sldId id="400" r:id="rId26"/>
    <p:sldId id="401" r:id="rId27"/>
    <p:sldId id="490" r:id="rId28"/>
    <p:sldId id="489" r:id="rId29"/>
    <p:sldId id="437" r:id="rId30"/>
    <p:sldId id="438" r:id="rId31"/>
    <p:sldId id="439" r:id="rId32"/>
    <p:sldId id="440" r:id="rId33"/>
    <p:sldId id="441" r:id="rId34"/>
    <p:sldId id="442" r:id="rId35"/>
    <p:sldId id="443" r:id="rId36"/>
    <p:sldId id="444" r:id="rId37"/>
    <p:sldId id="445" r:id="rId38"/>
    <p:sldId id="473" r:id="rId39"/>
    <p:sldId id="450" r:id="rId40"/>
    <p:sldId id="454" r:id="rId41"/>
    <p:sldId id="455" r:id="rId42"/>
    <p:sldId id="456" r:id="rId43"/>
    <p:sldId id="458" r:id="rId44"/>
    <p:sldId id="472" r:id="rId45"/>
    <p:sldId id="474" r:id="rId46"/>
    <p:sldId id="502" r:id="rId47"/>
    <p:sldId id="503" r:id="rId48"/>
    <p:sldId id="476" r:id="rId49"/>
    <p:sldId id="477" r:id="rId50"/>
    <p:sldId id="478" r:id="rId51"/>
    <p:sldId id="479" r:id="rId52"/>
    <p:sldId id="480" r:id="rId53"/>
    <p:sldId id="495" r:id="rId54"/>
    <p:sldId id="496" r:id="rId55"/>
    <p:sldId id="481" r:id="rId56"/>
    <p:sldId id="482" r:id="rId57"/>
    <p:sldId id="483" r:id="rId58"/>
    <p:sldId id="485" r:id="rId59"/>
    <p:sldId id="486" r:id="rId60"/>
    <p:sldId id="487" r:id="rId61"/>
    <p:sldId id="335" r:id="rId6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5C9"/>
    <a:srgbClr val="3E77BF"/>
    <a:srgbClr val="073E87"/>
    <a:srgbClr val="0000FF"/>
    <a:srgbClr val="E8F3FF"/>
    <a:srgbClr val="2A5A78"/>
    <a:srgbClr val="FF0000"/>
    <a:srgbClr val="FFCC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4071" autoAdjust="0"/>
  </p:normalViewPr>
  <p:slideViewPr>
    <p:cSldViewPr showGuides="1">
      <p:cViewPr>
        <p:scale>
          <a:sx n="100" d="100"/>
          <a:sy n="100" d="100"/>
        </p:scale>
        <p:origin x="324" y="576"/>
      </p:cViewPr>
      <p:guideLst>
        <p:guide orient="horz" pos="2160"/>
        <p:guide pos="1973"/>
      </p:guideLst>
    </p:cSldViewPr>
  </p:slideViewPr>
  <p:outlineViewPr>
    <p:cViewPr>
      <p:scale>
        <a:sx n="33" d="100"/>
        <a:sy n="33" d="100"/>
      </p:scale>
      <p:origin x="0" y="1848"/>
    </p:cViewPr>
  </p:outlineViewPr>
  <p:notesTextViewPr>
    <p:cViewPr>
      <p:scale>
        <a:sx n="1" d="1"/>
        <a:sy n="1" d="1"/>
      </p:scale>
      <p:origin x="0" y="0"/>
    </p:cViewPr>
  </p:notesTextViewPr>
  <p:sorterViewPr>
    <p:cViewPr>
      <p:scale>
        <a:sx n="100" d="100"/>
        <a:sy n="100" d="100"/>
      </p:scale>
      <p:origin x="0" y="24874"/>
    </p:cViewPr>
  </p:sorterViewPr>
  <p:notesViewPr>
    <p:cSldViewPr showGuides="1">
      <p:cViewPr varScale="1">
        <p:scale>
          <a:sx n="54" d="100"/>
          <a:sy n="54" d="100"/>
        </p:scale>
        <p:origin x="-1848"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ACE92-A961-4768-BC7E-852DB84090C5}"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fr-FR"/>
        </a:p>
      </dgm:t>
    </dgm:pt>
    <dgm:pt modelId="{2D183231-0933-46EF-A828-4BE3BFEB47CB}">
      <dgm:prSet phldrT="[Texte]" custT="1"/>
      <dgm:spPr/>
      <dgm:t>
        <a:bodyPr/>
        <a:lstStyle/>
        <a:p>
          <a:r>
            <a:rPr lang="fr-FR" sz="2400" b="1" dirty="0" smtClean="0"/>
            <a:t>Les fluides frigorigènes : les nouvelles dispositions</a:t>
          </a:r>
          <a:endParaRPr lang="fr-FR" sz="2400" b="1" dirty="0"/>
        </a:p>
      </dgm:t>
    </dgm:pt>
    <dgm:pt modelId="{05D518EE-38BF-418E-80AD-0CBB522F60E8}" type="parTrans" cxnId="{22F37EF4-C278-43DE-9DA7-B987580C80B8}">
      <dgm:prSet/>
      <dgm:spPr/>
      <dgm:t>
        <a:bodyPr/>
        <a:lstStyle/>
        <a:p>
          <a:endParaRPr lang="fr-FR" sz="2000" b="1">
            <a:solidFill>
              <a:schemeClr val="bg1"/>
            </a:solidFill>
          </a:endParaRPr>
        </a:p>
      </dgm:t>
    </dgm:pt>
    <dgm:pt modelId="{E702DE13-82F7-4C7C-B131-48CEC92224B7}" type="sibTrans" cxnId="{22F37EF4-C278-43DE-9DA7-B987580C80B8}">
      <dgm:prSet/>
      <dgm:spPr/>
      <dgm:t>
        <a:bodyPr/>
        <a:lstStyle/>
        <a:p>
          <a:endParaRPr lang="fr-FR" sz="2000" b="1">
            <a:solidFill>
              <a:schemeClr val="bg1"/>
            </a:solidFill>
          </a:endParaRPr>
        </a:p>
      </dgm:t>
    </dgm:pt>
    <dgm:pt modelId="{0EF0701C-2D63-415C-BE9E-B515760FE632}">
      <dgm:prSet phldrT="[Texte]" custT="1"/>
      <dgm:spPr/>
      <dgm:t>
        <a:bodyPr/>
        <a:lstStyle/>
        <a:p>
          <a:r>
            <a:rPr lang="fr-FR" sz="2400" b="1" smtClean="0"/>
            <a:t>La  nouvelle habilitation électrique et ses obligations</a:t>
          </a:r>
          <a:endParaRPr lang="fr-FR" sz="2400" b="1" dirty="0"/>
        </a:p>
      </dgm:t>
    </dgm:pt>
    <dgm:pt modelId="{D8973D41-A2B8-45A8-AA97-C80402F36E20}" type="parTrans" cxnId="{40727B93-0582-4D61-AF2C-59F701EEA1F0}">
      <dgm:prSet/>
      <dgm:spPr/>
      <dgm:t>
        <a:bodyPr/>
        <a:lstStyle/>
        <a:p>
          <a:endParaRPr lang="fr-FR" sz="2000" b="1">
            <a:solidFill>
              <a:schemeClr val="bg1"/>
            </a:solidFill>
          </a:endParaRPr>
        </a:p>
      </dgm:t>
    </dgm:pt>
    <dgm:pt modelId="{7DD1967C-2DA0-4183-8041-9F0199AB3C81}" type="sibTrans" cxnId="{40727B93-0582-4D61-AF2C-59F701EEA1F0}">
      <dgm:prSet/>
      <dgm:spPr/>
      <dgm:t>
        <a:bodyPr/>
        <a:lstStyle/>
        <a:p>
          <a:endParaRPr lang="fr-FR" sz="2000" b="1">
            <a:solidFill>
              <a:schemeClr val="bg1"/>
            </a:solidFill>
          </a:endParaRPr>
        </a:p>
      </dgm:t>
    </dgm:pt>
    <dgm:pt modelId="{AD4A4468-04EC-40B9-BADE-CA4BEB7AC371}">
      <dgm:prSet phldrT="[Texte]" custT="1"/>
      <dgm:spPr/>
      <dgm:t>
        <a:bodyPr/>
        <a:lstStyle/>
        <a:p>
          <a:r>
            <a:rPr lang="fr-FR" sz="2400" b="1" smtClean="0"/>
            <a:t>Le risque chimique</a:t>
          </a:r>
          <a:endParaRPr lang="fr-FR" sz="2400" b="1" dirty="0"/>
        </a:p>
      </dgm:t>
    </dgm:pt>
    <dgm:pt modelId="{855895AC-1540-4586-B820-8003DE3C069E}" type="parTrans" cxnId="{49719822-0CFE-49F0-B2F1-390910F59B24}">
      <dgm:prSet/>
      <dgm:spPr/>
      <dgm:t>
        <a:bodyPr/>
        <a:lstStyle/>
        <a:p>
          <a:endParaRPr lang="fr-FR" sz="2000" b="1">
            <a:solidFill>
              <a:schemeClr val="bg1"/>
            </a:solidFill>
          </a:endParaRPr>
        </a:p>
      </dgm:t>
    </dgm:pt>
    <dgm:pt modelId="{94140C25-EBF6-4E87-9C56-9CB2725F984F}" type="sibTrans" cxnId="{49719822-0CFE-49F0-B2F1-390910F59B24}">
      <dgm:prSet/>
      <dgm:spPr/>
      <dgm:t>
        <a:bodyPr/>
        <a:lstStyle/>
        <a:p>
          <a:endParaRPr lang="fr-FR" sz="2000" b="1">
            <a:solidFill>
              <a:schemeClr val="bg1"/>
            </a:solidFill>
          </a:endParaRPr>
        </a:p>
      </dgm:t>
    </dgm:pt>
    <dgm:pt modelId="{1671C0FB-443B-477B-8E13-89B1713C138F}">
      <dgm:prSet custT="1"/>
      <dgm:spPr/>
      <dgm:t>
        <a:bodyPr/>
        <a:lstStyle/>
        <a:p>
          <a:r>
            <a:rPr lang="fr-FR" sz="2400" b="1" smtClean="0"/>
            <a:t>Le travail en hauteur</a:t>
          </a:r>
          <a:endParaRPr lang="fr-FR" sz="2400" b="1" dirty="0"/>
        </a:p>
      </dgm:t>
    </dgm:pt>
    <dgm:pt modelId="{BEDB17DB-EF84-419D-B5FB-0A0CCE95B8F1}" type="parTrans" cxnId="{29642825-CF09-4FBE-AA8C-7C26217BA42A}">
      <dgm:prSet/>
      <dgm:spPr/>
      <dgm:t>
        <a:bodyPr/>
        <a:lstStyle/>
        <a:p>
          <a:endParaRPr lang="fr-FR" sz="2400" b="1">
            <a:solidFill>
              <a:schemeClr val="bg1"/>
            </a:solidFill>
          </a:endParaRPr>
        </a:p>
      </dgm:t>
    </dgm:pt>
    <dgm:pt modelId="{21B841A1-AE35-41D7-8332-74C725377BA2}" type="sibTrans" cxnId="{29642825-CF09-4FBE-AA8C-7C26217BA42A}">
      <dgm:prSet/>
      <dgm:spPr/>
      <dgm:t>
        <a:bodyPr/>
        <a:lstStyle/>
        <a:p>
          <a:endParaRPr lang="fr-FR" sz="2400" b="1">
            <a:solidFill>
              <a:schemeClr val="bg1"/>
            </a:solidFill>
          </a:endParaRPr>
        </a:p>
      </dgm:t>
    </dgm:pt>
    <dgm:pt modelId="{184BE382-C6F8-43A8-930D-106DED0F27D0}">
      <dgm:prSet custT="1"/>
      <dgm:spPr/>
      <dgm:t>
        <a:bodyPr/>
        <a:lstStyle/>
        <a:p>
          <a:r>
            <a:rPr lang="fr-FR" sz="2400" b="1" smtClean="0"/>
            <a:t>Le plan de prévention </a:t>
          </a:r>
          <a:endParaRPr lang="fr-FR" sz="2400" b="1" dirty="0"/>
        </a:p>
      </dgm:t>
    </dgm:pt>
    <dgm:pt modelId="{29794115-C405-45F8-9C37-BDEE46EB5B37}" type="parTrans" cxnId="{8B25D79F-92F4-4331-9A92-301769297077}">
      <dgm:prSet/>
      <dgm:spPr/>
      <dgm:t>
        <a:bodyPr/>
        <a:lstStyle/>
        <a:p>
          <a:endParaRPr lang="fr-FR" sz="2400" b="1">
            <a:solidFill>
              <a:schemeClr val="bg1"/>
            </a:solidFill>
          </a:endParaRPr>
        </a:p>
      </dgm:t>
    </dgm:pt>
    <dgm:pt modelId="{FB13AF2F-CA07-4BD8-ADB0-D67F06288F5D}" type="sibTrans" cxnId="{8B25D79F-92F4-4331-9A92-301769297077}">
      <dgm:prSet/>
      <dgm:spPr/>
      <dgm:t>
        <a:bodyPr/>
        <a:lstStyle/>
        <a:p>
          <a:endParaRPr lang="fr-FR" sz="2400" b="1">
            <a:solidFill>
              <a:schemeClr val="bg1"/>
            </a:solidFill>
          </a:endParaRPr>
        </a:p>
      </dgm:t>
    </dgm:pt>
    <dgm:pt modelId="{86787CF1-043C-47A7-897A-4ED436507C5F}">
      <dgm:prSet custT="1"/>
      <dgm:spPr/>
      <dgm:t>
        <a:bodyPr/>
        <a:lstStyle/>
        <a:p>
          <a:r>
            <a:rPr lang="fr-FR" sz="2400" b="1" smtClean="0"/>
            <a:t>Nouvelle procédure de dérogation aux travaux interdits</a:t>
          </a:r>
          <a:endParaRPr lang="fr-FR" sz="2400" b="1" dirty="0"/>
        </a:p>
      </dgm:t>
    </dgm:pt>
    <dgm:pt modelId="{B08D356A-D5B2-49B9-8E84-1954C20CFA26}" type="parTrans" cxnId="{6C2256E6-20EB-4055-B968-F8A3E1480506}">
      <dgm:prSet/>
      <dgm:spPr/>
      <dgm:t>
        <a:bodyPr/>
        <a:lstStyle/>
        <a:p>
          <a:endParaRPr lang="fr-FR" sz="2400" b="1">
            <a:solidFill>
              <a:schemeClr val="bg1"/>
            </a:solidFill>
          </a:endParaRPr>
        </a:p>
      </dgm:t>
    </dgm:pt>
    <dgm:pt modelId="{AECFD9ED-0450-4453-9789-D1E14C75B521}" type="sibTrans" cxnId="{6C2256E6-20EB-4055-B968-F8A3E1480506}">
      <dgm:prSet/>
      <dgm:spPr/>
      <dgm:t>
        <a:bodyPr/>
        <a:lstStyle/>
        <a:p>
          <a:endParaRPr lang="fr-FR" sz="2400" b="1">
            <a:solidFill>
              <a:schemeClr val="bg1"/>
            </a:solidFill>
          </a:endParaRPr>
        </a:p>
      </dgm:t>
    </dgm:pt>
    <dgm:pt modelId="{95A2085B-1DC9-46A1-9979-FC3D660BF60D}" type="pres">
      <dgm:prSet presAssocID="{421ACE92-A961-4768-BC7E-852DB84090C5}" presName="linear" presStyleCnt="0">
        <dgm:presLayoutVars>
          <dgm:animLvl val="lvl"/>
          <dgm:resizeHandles val="exact"/>
        </dgm:presLayoutVars>
      </dgm:prSet>
      <dgm:spPr/>
      <dgm:t>
        <a:bodyPr/>
        <a:lstStyle/>
        <a:p>
          <a:endParaRPr lang="fr-FR"/>
        </a:p>
      </dgm:t>
    </dgm:pt>
    <dgm:pt modelId="{98F922DE-4D07-4397-AD19-BBF5A9C17436}" type="pres">
      <dgm:prSet presAssocID="{2D183231-0933-46EF-A828-4BE3BFEB47CB}" presName="parentText" presStyleLbl="node1" presStyleIdx="0" presStyleCnt="6">
        <dgm:presLayoutVars>
          <dgm:chMax val="0"/>
          <dgm:bulletEnabled val="1"/>
        </dgm:presLayoutVars>
      </dgm:prSet>
      <dgm:spPr/>
      <dgm:t>
        <a:bodyPr/>
        <a:lstStyle/>
        <a:p>
          <a:endParaRPr lang="fr-FR"/>
        </a:p>
      </dgm:t>
    </dgm:pt>
    <dgm:pt modelId="{A4648222-5570-4694-9616-3625FFAA1C00}" type="pres">
      <dgm:prSet presAssocID="{E702DE13-82F7-4C7C-B131-48CEC92224B7}" presName="spacer" presStyleCnt="0"/>
      <dgm:spPr/>
      <dgm:t>
        <a:bodyPr/>
        <a:lstStyle/>
        <a:p>
          <a:endParaRPr lang="fr-FR"/>
        </a:p>
      </dgm:t>
    </dgm:pt>
    <dgm:pt modelId="{71B4EBA3-31B3-4974-B7B4-B001170E0E10}" type="pres">
      <dgm:prSet presAssocID="{0EF0701C-2D63-415C-BE9E-B515760FE632}" presName="parentText" presStyleLbl="node1" presStyleIdx="1" presStyleCnt="6">
        <dgm:presLayoutVars>
          <dgm:chMax val="0"/>
          <dgm:bulletEnabled val="1"/>
        </dgm:presLayoutVars>
      </dgm:prSet>
      <dgm:spPr/>
      <dgm:t>
        <a:bodyPr/>
        <a:lstStyle/>
        <a:p>
          <a:endParaRPr lang="fr-FR"/>
        </a:p>
      </dgm:t>
    </dgm:pt>
    <dgm:pt modelId="{A89156AE-2D1A-4961-AB56-730FAC857292}" type="pres">
      <dgm:prSet presAssocID="{7DD1967C-2DA0-4183-8041-9F0199AB3C81}" presName="spacer" presStyleCnt="0"/>
      <dgm:spPr/>
      <dgm:t>
        <a:bodyPr/>
        <a:lstStyle/>
        <a:p>
          <a:endParaRPr lang="fr-FR"/>
        </a:p>
      </dgm:t>
    </dgm:pt>
    <dgm:pt modelId="{6A5D1C16-5EC4-45B9-B712-E7B95FC75E7E}" type="pres">
      <dgm:prSet presAssocID="{AD4A4468-04EC-40B9-BADE-CA4BEB7AC371}" presName="parentText" presStyleLbl="node1" presStyleIdx="2" presStyleCnt="6">
        <dgm:presLayoutVars>
          <dgm:chMax val="0"/>
          <dgm:bulletEnabled val="1"/>
        </dgm:presLayoutVars>
      </dgm:prSet>
      <dgm:spPr/>
      <dgm:t>
        <a:bodyPr/>
        <a:lstStyle/>
        <a:p>
          <a:endParaRPr lang="fr-FR"/>
        </a:p>
      </dgm:t>
    </dgm:pt>
    <dgm:pt modelId="{E5EC9CC1-FAA1-4E23-B510-E469E080D696}" type="pres">
      <dgm:prSet presAssocID="{94140C25-EBF6-4E87-9C56-9CB2725F984F}" presName="spacer" presStyleCnt="0"/>
      <dgm:spPr/>
      <dgm:t>
        <a:bodyPr/>
        <a:lstStyle/>
        <a:p>
          <a:endParaRPr lang="fr-FR"/>
        </a:p>
      </dgm:t>
    </dgm:pt>
    <dgm:pt modelId="{1E567398-78CA-4171-8EB2-A001276922DA}" type="pres">
      <dgm:prSet presAssocID="{1671C0FB-443B-477B-8E13-89B1713C138F}" presName="parentText" presStyleLbl="node1" presStyleIdx="3" presStyleCnt="6">
        <dgm:presLayoutVars>
          <dgm:chMax val="0"/>
          <dgm:bulletEnabled val="1"/>
        </dgm:presLayoutVars>
      </dgm:prSet>
      <dgm:spPr/>
      <dgm:t>
        <a:bodyPr/>
        <a:lstStyle/>
        <a:p>
          <a:endParaRPr lang="fr-FR"/>
        </a:p>
      </dgm:t>
    </dgm:pt>
    <dgm:pt modelId="{529584CE-72D6-47E2-B691-78A759D8B231}" type="pres">
      <dgm:prSet presAssocID="{21B841A1-AE35-41D7-8332-74C725377BA2}" presName="spacer" presStyleCnt="0"/>
      <dgm:spPr/>
      <dgm:t>
        <a:bodyPr/>
        <a:lstStyle/>
        <a:p>
          <a:endParaRPr lang="fr-FR"/>
        </a:p>
      </dgm:t>
    </dgm:pt>
    <dgm:pt modelId="{FECDE51B-C214-4624-8C65-99CB0638E2A1}" type="pres">
      <dgm:prSet presAssocID="{184BE382-C6F8-43A8-930D-106DED0F27D0}" presName="parentText" presStyleLbl="node1" presStyleIdx="4" presStyleCnt="6">
        <dgm:presLayoutVars>
          <dgm:chMax val="0"/>
          <dgm:bulletEnabled val="1"/>
        </dgm:presLayoutVars>
      </dgm:prSet>
      <dgm:spPr/>
      <dgm:t>
        <a:bodyPr/>
        <a:lstStyle/>
        <a:p>
          <a:endParaRPr lang="fr-FR"/>
        </a:p>
      </dgm:t>
    </dgm:pt>
    <dgm:pt modelId="{14DD66CC-CC44-4DED-8AB4-E86A4F322968}" type="pres">
      <dgm:prSet presAssocID="{FB13AF2F-CA07-4BD8-ADB0-D67F06288F5D}" presName="spacer" presStyleCnt="0"/>
      <dgm:spPr/>
      <dgm:t>
        <a:bodyPr/>
        <a:lstStyle/>
        <a:p>
          <a:endParaRPr lang="fr-FR"/>
        </a:p>
      </dgm:t>
    </dgm:pt>
    <dgm:pt modelId="{5A7553A3-1227-4246-919F-5EFBA989F0BB}" type="pres">
      <dgm:prSet presAssocID="{86787CF1-043C-47A7-897A-4ED436507C5F}" presName="parentText" presStyleLbl="node1" presStyleIdx="5" presStyleCnt="6">
        <dgm:presLayoutVars>
          <dgm:chMax val="0"/>
          <dgm:bulletEnabled val="1"/>
        </dgm:presLayoutVars>
      </dgm:prSet>
      <dgm:spPr/>
      <dgm:t>
        <a:bodyPr/>
        <a:lstStyle/>
        <a:p>
          <a:endParaRPr lang="fr-FR"/>
        </a:p>
      </dgm:t>
    </dgm:pt>
  </dgm:ptLst>
  <dgm:cxnLst>
    <dgm:cxn modelId="{22F37EF4-C278-43DE-9DA7-B987580C80B8}" srcId="{421ACE92-A961-4768-BC7E-852DB84090C5}" destId="{2D183231-0933-46EF-A828-4BE3BFEB47CB}" srcOrd="0" destOrd="0" parTransId="{05D518EE-38BF-418E-80AD-0CBB522F60E8}" sibTransId="{E702DE13-82F7-4C7C-B131-48CEC92224B7}"/>
    <dgm:cxn modelId="{8B25D79F-92F4-4331-9A92-301769297077}" srcId="{421ACE92-A961-4768-BC7E-852DB84090C5}" destId="{184BE382-C6F8-43A8-930D-106DED0F27D0}" srcOrd="4" destOrd="0" parTransId="{29794115-C405-45F8-9C37-BDEE46EB5B37}" sibTransId="{FB13AF2F-CA07-4BD8-ADB0-D67F06288F5D}"/>
    <dgm:cxn modelId="{412E756F-2702-4A1A-89BC-3A91B7BAB6A8}" type="presOf" srcId="{86787CF1-043C-47A7-897A-4ED436507C5F}" destId="{5A7553A3-1227-4246-919F-5EFBA989F0BB}" srcOrd="0" destOrd="0" presId="urn:microsoft.com/office/officeart/2005/8/layout/vList2"/>
    <dgm:cxn modelId="{7D621E7B-3A36-4F50-9AFD-CDC8594BC1B7}" type="presOf" srcId="{2D183231-0933-46EF-A828-4BE3BFEB47CB}" destId="{98F922DE-4D07-4397-AD19-BBF5A9C17436}" srcOrd="0" destOrd="0" presId="urn:microsoft.com/office/officeart/2005/8/layout/vList2"/>
    <dgm:cxn modelId="{40727B93-0582-4D61-AF2C-59F701EEA1F0}" srcId="{421ACE92-A961-4768-BC7E-852DB84090C5}" destId="{0EF0701C-2D63-415C-BE9E-B515760FE632}" srcOrd="1" destOrd="0" parTransId="{D8973D41-A2B8-45A8-AA97-C80402F36E20}" sibTransId="{7DD1967C-2DA0-4183-8041-9F0199AB3C81}"/>
    <dgm:cxn modelId="{6C2256E6-20EB-4055-B968-F8A3E1480506}" srcId="{421ACE92-A961-4768-BC7E-852DB84090C5}" destId="{86787CF1-043C-47A7-897A-4ED436507C5F}" srcOrd="5" destOrd="0" parTransId="{B08D356A-D5B2-49B9-8E84-1954C20CFA26}" sibTransId="{AECFD9ED-0450-4453-9789-D1E14C75B521}"/>
    <dgm:cxn modelId="{910F5D3D-52CD-489A-B3FB-658E888567BE}" type="presOf" srcId="{1671C0FB-443B-477B-8E13-89B1713C138F}" destId="{1E567398-78CA-4171-8EB2-A001276922DA}" srcOrd="0" destOrd="0" presId="urn:microsoft.com/office/officeart/2005/8/layout/vList2"/>
    <dgm:cxn modelId="{CC6D48A1-8E70-4FD9-86C6-2D768C16D883}" type="presOf" srcId="{AD4A4468-04EC-40B9-BADE-CA4BEB7AC371}" destId="{6A5D1C16-5EC4-45B9-B712-E7B95FC75E7E}" srcOrd="0" destOrd="0" presId="urn:microsoft.com/office/officeart/2005/8/layout/vList2"/>
    <dgm:cxn modelId="{49719822-0CFE-49F0-B2F1-390910F59B24}" srcId="{421ACE92-A961-4768-BC7E-852DB84090C5}" destId="{AD4A4468-04EC-40B9-BADE-CA4BEB7AC371}" srcOrd="2" destOrd="0" parTransId="{855895AC-1540-4586-B820-8003DE3C069E}" sibTransId="{94140C25-EBF6-4E87-9C56-9CB2725F984F}"/>
    <dgm:cxn modelId="{9B2EB572-AE8E-4EC8-BBC4-C07133C198AA}" type="presOf" srcId="{421ACE92-A961-4768-BC7E-852DB84090C5}" destId="{95A2085B-1DC9-46A1-9979-FC3D660BF60D}" srcOrd="0" destOrd="0" presId="urn:microsoft.com/office/officeart/2005/8/layout/vList2"/>
    <dgm:cxn modelId="{29642825-CF09-4FBE-AA8C-7C26217BA42A}" srcId="{421ACE92-A961-4768-BC7E-852DB84090C5}" destId="{1671C0FB-443B-477B-8E13-89B1713C138F}" srcOrd="3" destOrd="0" parTransId="{BEDB17DB-EF84-419D-B5FB-0A0CCE95B8F1}" sibTransId="{21B841A1-AE35-41D7-8332-74C725377BA2}"/>
    <dgm:cxn modelId="{DB1F3530-5B75-49AC-A8C9-11B411162439}" type="presOf" srcId="{184BE382-C6F8-43A8-930D-106DED0F27D0}" destId="{FECDE51B-C214-4624-8C65-99CB0638E2A1}" srcOrd="0" destOrd="0" presId="urn:microsoft.com/office/officeart/2005/8/layout/vList2"/>
    <dgm:cxn modelId="{91EC7437-3FAF-4D42-91E1-1CCE3CD6B71B}" type="presOf" srcId="{0EF0701C-2D63-415C-BE9E-B515760FE632}" destId="{71B4EBA3-31B3-4974-B7B4-B001170E0E10}" srcOrd="0" destOrd="0" presId="urn:microsoft.com/office/officeart/2005/8/layout/vList2"/>
    <dgm:cxn modelId="{9F57A276-7EB0-4870-A505-4499DD3AC3E9}" type="presParOf" srcId="{95A2085B-1DC9-46A1-9979-FC3D660BF60D}" destId="{98F922DE-4D07-4397-AD19-BBF5A9C17436}" srcOrd="0" destOrd="0" presId="urn:microsoft.com/office/officeart/2005/8/layout/vList2"/>
    <dgm:cxn modelId="{A3F4ED37-4C42-4367-ACF3-1588E096AEB9}" type="presParOf" srcId="{95A2085B-1DC9-46A1-9979-FC3D660BF60D}" destId="{A4648222-5570-4694-9616-3625FFAA1C00}" srcOrd="1" destOrd="0" presId="urn:microsoft.com/office/officeart/2005/8/layout/vList2"/>
    <dgm:cxn modelId="{35DC1CCA-7197-4FB1-8A56-745A35214843}" type="presParOf" srcId="{95A2085B-1DC9-46A1-9979-FC3D660BF60D}" destId="{71B4EBA3-31B3-4974-B7B4-B001170E0E10}" srcOrd="2" destOrd="0" presId="urn:microsoft.com/office/officeart/2005/8/layout/vList2"/>
    <dgm:cxn modelId="{849F1774-63D4-4E13-96B1-0CA3723B8701}" type="presParOf" srcId="{95A2085B-1DC9-46A1-9979-FC3D660BF60D}" destId="{A89156AE-2D1A-4961-AB56-730FAC857292}" srcOrd="3" destOrd="0" presId="urn:microsoft.com/office/officeart/2005/8/layout/vList2"/>
    <dgm:cxn modelId="{73F9DC18-8005-4895-943D-C8914F2923D4}" type="presParOf" srcId="{95A2085B-1DC9-46A1-9979-FC3D660BF60D}" destId="{6A5D1C16-5EC4-45B9-B712-E7B95FC75E7E}" srcOrd="4" destOrd="0" presId="urn:microsoft.com/office/officeart/2005/8/layout/vList2"/>
    <dgm:cxn modelId="{814AC020-A0C9-424C-92CF-0C659B56DB8C}" type="presParOf" srcId="{95A2085B-1DC9-46A1-9979-FC3D660BF60D}" destId="{E5EC9CC1-FAA1-4E23-B510-E469E080D696}" srcOrd="5" destOrd="0" presId="urn:microsoft.com/office/officeart/2005/8/layout/vList2"/>
    <dgm:cxn modelId="{3C2F04DC-B5ED-4787-9006-47AA9CCF1D20}" type="presParOf" srcId="{95A2085B-1DC9-46A1-9979-FC3D660BF60D}" destId="{1E567398-78CA-4171-8EB2-A001276922DA}" srcOrd="6" destOrd="0" presId="urn:microsoft.com/office/officeart/2005/8/layout/vList2"/>
    <dgm:cxn modelId="{C4B888BA-91A0-4AD9-9DE8-F52E296279E5}" type="presParOf" srcId="{95A2085B-1DC9-46A1-9979-FC3D660BF60D}" destId="{529584CE-72D6-47E2-B691-78A759D8B231}" srcOrd="7" destOrd="0" presId="urn:microsoft.com/office/officeart/2005/8/layout/vList2"/>
    <dgm:cxn modelId="{CA13C404-DFAA-4BE4-AD21-DA70FF82A6D2}" type="presParOf" srcId="{95A2085B-1DC9-46A1-9979-FC3D660BF60D}" destId="{FECDE51B-C214-4624-8C65-99CB0638E2A1}" srcOrd="8" destOrd="0" presId="urn:microsoft.com/office/officeart/2005/8/layout/vList2"/>
    <dgm:cxn modelId="{3847E2CE-A9EB-4CA8-BCEF-CE97A0073C36}" type="presParOf" srcId="{95A2085B-1DC9-46A1-9979-FC3D660BF60D}" destId="{14DD66CC-CC44-4DED-8AB4-E86A4F322968}" srcOrd="9" destOrd="0" presId="urn:microsoft.com/office/officeart/2005/8/layout/vList2"/>
    <dgm:cxn modelId="{CD1D76FB-68FF-460C-B29D-08EA35978617}" type="presParOf" srcId="{95A2085B-1DC9-46A1-9979-FC3D660BF60D}" destId="{5A7553A3-1227-4246-919F-5EFBA989F0B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3A221-731F-4557-80E8-2E5DC3A9BA8C}" type="doc">
      <dgm:prSet loTypeId="urn:microsoft.com/office/officeart/2005/8/layout/process4" loCatId="list" qsTypeId="urn:microsoft.com/office/officeart/2005/8/quickstyle/simple1" qsCatId="simple" csTypeId="urn:microsoft.com/office/officeart/2005/8/colors/accent2_5" csCatId="accent2" phldr="1"/>
      <dgm:spPr/>
      <dgm:t>
        <a:bodyPr/>
        <a:lstStyle/>
        <a:p>
          <a:endParaRPr lang="fr-FR"/>
        </a:p>
      </dgm:t>
    </dgm:pt>
    <dgm:pt modelId="{2485BFBD-2A95-4F5C-94F6-AC770D5DBF28}">
      <dgm:prSet phldrT="[Texte]"/>
      <dgm:spPr/>
      <dgm:t>
        <a:bodyPr/>
        <a:lstStyle/>
        <a:p>
          <a:r>
            <a:rPr lang="fr-FR" b="1" dirty="0" smtClean="0">
              <a:effectLst>
                <a:outerShdw blurRad="38100" dist="38100" dir="2700000" algn="tl">
                  <a:srgbClr val="000000">
                    <a:alpha val="43137"/>
                  </a:srgbClr>
                </a:outerShdw>
              </a:effectLst>
            </a:rPr>
            <a:t>Il est interdit d’utiliser les échelles, escabeaux, </a:t>
          </a:r>
          <a:br>
            <a:rPr lang="fr-FR" b="1" dirty="0" smtClean="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rPr>
            <a:t>et marchepieds comme poste de travail. </a:t>
          </a:r>
          <a:endParaRPr lang="fr-FR" b="1" dirty="0">
            <a:effectLst>
              <a:outerShdw blurRad="38100" dist="38100" dir="2700000" algn="tl">
                <a:srgbClr val="000000">
                  <a:alpha val="43137"/>
                </a:srgbClr>
              </a:outerShdw>
            </a:effectLst>
          </a:endParaRPr>
        </a:p>
      </dgm:t>
    </dgm:pt>
    <dgm:pt modelId="{C63C95D3-72F6-408A-BBF2-6846D67D1284}" type="parTrans" cxnId="{53F6F422-A4D8-4DC1-A644-96E1F0ED6F49}">
      <dgm:prSet/>
      <dgm:spPr/>
      <dgm:t>
        <a:bodyPr/>
        <a:lstStyle/>
        <a:p>
          <a:endParaRPr lang="fr-FR"/>
        </a:p>
      </dgm:t>
    </dgm:pt>
    <dgm:pt modelId="{B2E806AB-9848-46AE-8D5E-A75A39C0CF3D}" type="sibTrans" cxnId="{53F6F422-A4D8-4DC1-A644-96E1F0ED6F49}">
      <dgm:prSet/>
      <dgm:spPr/>
      <dgm:t>
        <a:bodyPr/>
        <a:lstStyle/>
        <a:p>
          <a:endParaRPr lang="fr-FR"/>
        </a:p>
      </dgm:t>
    </dgm:pt>
    <dgm:pt modelId="{DB9DB9E9-375B-4B3A-8B84-1D2F97CAE06F}">
      <dgm:prSet phldrT="[Texte]"/>
      <dgm:spPr/>
      <dgm:t>
        <a:bodyPr/>
        <a:lstStyle/>
        <a:p>
          <a:r>
            <a:rPr lang="fr-FR" dirty="0" smtClean="0"/>
            <a:t>Toutefois, ces équipements peuvent être utilisés en cas d’impossibilité technique de recourir à un équipement assurant la protection collective des travailleurs ou lorsque l’évaluation du risque a établi que ce risque est faible et qu’il s’agit de travaux de courte durée ne présentant pas un caractère répétitif. </a:t>
          </a:r>
          <a:endParaRPr lang="fr-FR" dirty="0"/>
        </a:p>
      </dgm:t>
    </dgm:pt>
    <dgm:pt modelId="{65D0C9BF-50C2-48FC-B33A-611116408416}" type="parTrans" cxnId="{8845E92D-0DC7-4772-BE83-BDC97E1AC155}">
      <dgm:prSet/>
      <dgm:spPr/>
      <dgm:t>
        <a:bodyPr/>
        <a:lstStyle/>
        <a:p>
          <a:endParaRPr lang="fr-FR"/>
        </a:p>
      </dgm:t>
    </dgm:pt>
    <dgm:pt modelId="{38D19FD9-9BF9-4BF2-B8A5-2251D89F0375}" type="sibTrans" cxnId="{8845E92D-0DC7-4772-BE83-BDC97E1AC155}">
      <dgm:prSet/>
      <dgm:spPr/>
      <dgm:t>
        <a:bodyPr/>
        <a:lstStyle/>
        <a:p>
          <a:endParaRPr lang="fr-FR"/>
        </a:p>
      </dgm:t>
    </dgm:pt>
    <dgm:pt modelId="{6B2E024A-4504-472B-A9E8-FFB7A3E093C5}" type="pres">
      <dgm:prSet presAssocID="{3BC3A221-731F-4557-80E8-2E5DC3A9BA8C}" presName="Name0" presStyleCnt="0">
        <dgm:presLayoutVars>
          <dgm:dir/>
          <dgm:animLvl val="lvl"/>
          <dgm:resizeHandles val="exact"/>
        </dgm:presLayoutVars>
      </dgm:prSet>
      <dgm:spPr/>
      <dgm:t>
        <a:bodyPr/>
        <a:lstStyle/>
        <a:p>
          <a:endParaRPr lang="fr-FR"/>
        </a:p>
      </dgm:t>
    </dgm:pt>
    <dgm:pt modelId="{D5322937-53EF-4D46-B97A-B444C71F9F1B}" type="pres">
      <dgm:prSet presAssocID="{DB9DB9E9-375B-4B3A-8B84-1D2F97CAE06F}" presName="boxAndChildren" presStyleCnt="0"/>
      <dgm:spPr/>
    </dgm:pt>
    <dgm:pt modelId="{3550C082-9F66-471B-AACF-53829CC186FA}" type="pres">
      <dgm:prSet presAssocID="{DB9DB9E9-375B-4B3A-8B84-1D2F97CAE06F}" presName="parentTextBox" presStyleLbl="node1" presStyleIdx="0" presStyleCnt="2"/>
      <dgm:spPr/>
      <dgm:t>
        <a:bodyPr/>
        <a:lstStyle/>
        <a:p>
          <a:endParaRPr lang="fr-FR"/>
        </a:p>
      </dgm:t>
    </dgm:pt>
    <dgm:pt modelId="{F5348A90-4BB6-4734-85DC-21209122AAEB}" type="pres">
      <dgm:prSet presAssocID="{B2E806AB-9848-46AE-8D5E-A75A39C0CF3D}" presName="sp" presStyleCnt="0"/>
      <dgm:spPr/>
    </dgm:pt>
    <dgm:pt modelId="{0FBE505C-06F2-4CC2-AD16-19D7AE3ACCCF}" type="pres">
      <dgm:prSet presAssocID="{2485BFBD-2A95-4F5C-94F6-AC770D5DBF28}" presName="arrowAndChildren" presStyleCnt="0"/>
      <dgm:spPr/>
    </dgm:pt>
    <dgm:pt modelId="{49889A72-F561-4AD4-8490-DB8D42909D2E}" type="pres">
      <dgm:prSet presAssocID="{2485BFBD-2A95-4F5C-94F6-AC770D5DBF28}" presName="parentTextArrow" presStyleLbl="node1" presStyleIdx="1" presStyleCnt="2"/>
      <dgm:spPr/>
      <dgm:t>
        <a:bodyPr/>
        <a:lstStyle/>
        <a:p>
          <a:endParaRPr lang="fr-FR"/>
        </a:p>
      </dgm:t>
    </dgm:pt>
  </dgm:ptLst>
  <dgm:cxnLst>
    <dgm:cxn modelId="{05E6F3D7-FF5C-4E93-8755-3AF5EBD7CCA2}" type="presOf" srcId="{2485BFBD-2A95-4F5C-94F6-AC770D5DBF28}" destId="{49889A72-F561-4AD4-8490-DB8D42909D2E}" srcOrd="0" destOrd="0" presId="urn:microsoft.com/office/officeart/2005/8/layout/process4"/>
    <dgm:cxn modelId="{70CA9B70-C694-4BC9-ADAB-E82985ACB01D}" type="presOf" srcId="{DB9DB9E9-375B-4B3A-8B84-1D2F97CAE06F}" destId="{3550C082-9F66-471B-AACF-53829CC186FA}" srcOrd="0" destOrd="0" presId="urn:microsoft.com/office/officeart/2005/8/layout/process4"/>
    <dgm:cxn modelId="{6A859BFA-2BC3-4677-BB2F-DBA0EF838B31}" type="presOf" srcId="{3BC3A221-731F-4557-80E8-2E5DC3A9BA8C}" destId="{6B2E024A-4504-472B-A9E8-FFB7A3E093C5}" srcOrd="0" destOrd="0" presId="urn:microsoft.com/office/officeart/2005/8/layout/process4"/>
    <dgm:cxn modelId="{53F6F422-A4D8-4DC1-A644-96E1F0ED6F49}" srcId="{3BC3A221-731F-4557-80E8-2E5DC3A9BA8C}" destId="{2485BFBD-2A95-4F5C-94F6-AC770D5DBF28}" srcOrd="0" destOrd="0" parTransId="{C63C95D3-72F6-408A-BBF2-6846D67D1284}" sibTransId="{B2E806AB-9848-46AE-8D5E-A75A39C0CF3D}"/>
    <dgm:cxn modelId="{8845E92D-0DC7-4772-BE83-BDC97E1AC155}" srcId="{3BC3A221-731F-4557-80E8-2E5DC3A9BA8C}" destId="{DB9DB9E9-375B-4B3A-8B84-1D2F97CAE06F}" srcOrd="1" destOrd="0" parTransId="{65D0C9BF-50C2-48FC-B33A-611116408416}" sibTransId="{38D19FD9-9BF9-4BF2-B8A5-2251D89F0375}"/>
    <dgm:cxn modelId="{3F559A55-EE1D-451E-A61D-103FC0FEE312}" type="presParOf" srcId="{6B2E024A-4504-472B-A9E8-FFB7A3E093C5}" destId="{D5322937-53EF-4D46-B97A-B444C71F9F1B}" srcOrd="0" destOrd="0" presId="urn:microsoft.com/office/officeart/2005/8/layout/process4"/>
    <dgm:cxn modelId="{50F6DEC4-39DF-4C20-A893-2BD36E717EDE}" type="presParOf" srcId="{D5322937-53EF-4D46-B97A-B444C71F9F1B}" destId="{3550C082-9F66-471B-AACF-53829CC186FA}" srcOrd="0" destOrd="0" presId="urn:microsoft.com/office/officeart/2005/8/layout/process4"/>
    <dgm:cxn modelId="{884CCFFF-4438-46D1-A987-02DA6D1ACB82}" type="presParOf" srcId="{6B2E024A-4504-472B-A9E8-FFB7A3E093C5}" destId="{F5348A90-4BB6-4734-85DC-21209122AAEB}" srcOrd="1" destOrd="0" presId="urn:microsoft.com/office/officeart/2005/8/layout/process4"/>
    <dgm:cxn modelId="{E6502B47-A172-403D-ADCA-21658791A889}" type="presParOf" srcId="{6B2E024A-4504-472B-A9E8-FFB7A3E093C5}" destId="{0FBE505C-06F2-4CC2-AD16-19D7AE3ACCCF}" srcOrd="2" destOrd="0" presId="urn:microsoft.com/office/officeart/2005/8/layout/process4"/>
    <dgm:cxn modelId="{08E4960A-B865-42EB-97D3-D8744CABC0F9}" type="presParOf" srcId="{0FBE505C-06F2-4CC2-AD16-19D7AE3ACCCF}" destId="{49889A72-F561-4AD4-8490-DB8D42909D2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2FBD44-CEDD-449D-B060-057810CB1BC8}"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fr-FR"/>
        </a:p>
      </dgm:t>
    </dgm:pt>
    <dgm:pt modelId="{FF899F26-A271-4903-88ED-041950202139}">
      <dgm:prSet phldrT="[Texte]" custT="1"/>
      <dgm:spPr/>
      <dgm:t>
        <a:bodyPr/>
        <a:lstStyle/>
        <a:p>
          <a:pPr algn="just"/>
          <a:r>
            <a:rPr lang="fr-FR" sz="2000" dirty="0" smtClean="0"/>
            <a:t>Les deux entreprises : intervenante et utilisatrice, procèdent en commun à une analyse des risques pouvant résulter de l’interférence entre les activités, installations et matériels.</a:t>
          </a:r>
          <a:endParaRPr lang="fr-FR" sz="2000" dirty="0"/>
        </a:p>
      </dgm:t>
    </dgm:pt>
    <dgm:pt modelId="{463DCE76-CCF5-4242-8F82-A8E24F3BE78E}" type="parTrans" cxnId="{DB7B6D6B-49F3-4AE4-A120-318D8BAB501E}">
      <dgm:prSet/>
      <dgm:spPr/>
      <dgm:t>
        <a:bodyPr/>
        <a:lstStyle/>
        <a:p>
          <a:endParaRPr lang="fr-FR"/>
        </a:p>
      </dgm:t>
    </dgm:pt>
    <dgm:pt modelId="{72AB70B2-190D-4A28-85CD-200D08680532}" type="sibTrans" cxnId="{DB7B6D6B-49F3-4AE4-A120-318D8BAB501E}">
      <dgm:prSet/>
      <dgm:spPr/>
      <dgm:t>
        <a:bodyPr/>
        <a:lstStyle/>
        <a:p>
          <a:endParaRPr lang="fr-FR"/>
        </a:p>
      </dgm:t>
    </dgm:pt>
    <dgm:pt modelId="{7A222156-65C0-4D56-978B-BAEB47A34029}">
      <dgm:prSet phldrT="[Texte]"/>
      <dgm:spPr/>
      <dgm:t>
        <a:bodyPr/>
        <a:lstStyle/>
        <a:p>
          <a:pPr algn="just"/>
          <a:endParaRPr lang="fr-FR" dirty="0"/>
        </a:p>
      </dgm:t>
    </dgm:pt>
    <dgm:pt modelId="{DF817F15-0AEB-470B-801B-68B6271E6309}" type="parTrans" cxnId="{3DF8FD01-1D35-4577-983D-314094714B01}">
      <dgm:prSet/>
      <dgm:spPr/>
      <dgm:t>
        <a:bodyPr/>
        <a:lstStyle/>
        <a:p>
          <a:endParaRPr lang="fr-FR"/>
        </a:p>
      </dgm:t>
    </dgm:pt>
    <dgm:pt modelId="{D4F2C0D3-7786-4E7A-A731-0EAC68D86F50}" type="sibTrans" cxnId="{3DF8FD01-1D35-4577-983D-314094714B01}">
      <dgm:prSet/>
      <dgm:spPr/>
      <dgm:t>
        <a:bodyPr/>
        <a:lstStyle/>
        <a:p>
          <a:endParaRPr lang="fr-FR"/>
        </a:p>
      </dgm:t>
    </dgm:pt>
    <dgm:pt modelId="{993B5F57-2A41-42E7-AF0D-B62E083726D4}">
      <dgm:prSet custT="1"/>
      <dgm:spPr/>
      <dgm:t>
        <a:bodyPr/>
        <a:lstStyle/>
        <a:p>
          <a:pPr algn="just"/>
          <a:r>
            <a:rPr lang="fr-FR" sz="2000" dirty="0" smtClean="0"/>
            <a:t>Lorsque ces risques existent, les employeurs arrêtent d’un commun accord, avant le début des travaux, un plan de prévention définissant les mesures prises par chaque entreprise en vue de prévenir ces risques.</a:t>
          </a:r>
          <a:endParaRPr lang="fr-FR" sz="2000" dirty="0"/>
        </a:p>
      </dgm:t>
    </dgm:pt>
    <dgm:pt modelId="{C94A02DD-BA3F-4F1E-88A5-8FB7C5E7E4EC}" type="parTrans" cxnId="{65A2D703-7AB3-475B-BE88-B92449B0C1D5}">
      <dgm:prSet/>
      <dgm:spPr/>
      <dgm:t>
        <a:bodyPr/>
        <a:lstStyle/>
        <a:p>
          <a:endParaRPr lang="fr-FR"/>
        </a:p>
      </dgm:t>
    </dgm:pt>
    <dgm:pt modelId="{6C0EE572-C39D-4EA7-A172-FB382C903112}" type="sibTrans" cxnId="{65A2D703-7AB3-475B-BE88-B92449B0C1D5}">
      <dgm:prSet/>
      <dgm:spPr/>
      <dgm:t>
        <a:bodyPr/>
        <a:lstStyle/>
        <a:p>
          <a:endParaRPr lang="fr-FR"/>
        </a:p>
      </dgm:t>
    </dgm:pt>
    <dgm:pt modelId="{06513249-0642-451B-A673-902C0B560538}">
      <dgm:prSet custT="1"/>
      <dgm:spPr/>
      <dgm:t>
        <a:bodyPr/>
        <a:lstStyle/>
        <a:p>
          <a:pPr algn="just"/>
          <a:r>
            <a:rPr lang="fr-FR" sz="2000" dirty="0" smtClean="0"/>
            <a:t>Les enseignements tirés de ces analyses peuvent aider les entreprises à élaborer leur document unique.</a:t>
          </a:r>
          <a:endParaRPr lang="fr-FR" sz="2000" dirty="0"/>
        </a:p>
      </dgm:t>
    </dgm:pt>
    <dgm:pt modelId="{DB80F8BE-DD11-4091-93F9-04394A83E0BA}" type="parTrans" cxnId="{73FE8AC5-3B10-47D2-BF28-0E623E0CA570}">
      <dgm:prSet/>
      <dgm:spPr/>
      <dgm:t>
        <a:bodyPr/>
        <a:lstStyle/>
        <a:p>
          <a:endParaRPr lang="fr-FR"/>
        </a:p>
      </dgm:t>
    </dgm:pt>
    <dgm:pt modelId="{A02D8294-F132-4363-8E91-E250ADF3BC73}" type="sibTrans" cxnId="{73FE8AC5-3B10-47D2-BF28-0E623E0CA570}">
      <dgm:prSet/>
      <dgm:spPr/>
      <dgm:t>
        <a:bodyPr/>
        <a:lstStyle/>
        <a:p>
          <a:endParaRPr lang="fr-FR"/>
        </a:p>
      </dgm:t>
    </dgm:pt>
    <dgm:pt modelId="{181D8F6E-1947-473E-AD39-86C4EEA7A9A5}" type="pres">
      <dgm:prSet presAssocID="{532FBD44-CEDD-449D-B060-057810CB1BC8}" presName="linear" presStyleCnt="0">
        <dgm:presLayoutVars>
          <dgm:animLvl val="lvl"/>
          <dgm:resizeHandles val="exact"/>
        </dgm:presLayoutVars>
      </dgm:prSet>
      <dgm:spPr/>
      <dgm:t>
        <a:bodyPr/>
        <a:lstStyle/>
        <a:p>
          <a:endParaRPr lang="fr-FR"/>
        </a:p>
      </dgm:t>
    </dgm:pt>
    <dgm:pt modelId="{EBBBB81D-D240-405C-96E2-EF06D86DAB06}" type="pres">
      <dgm:prSet presAssocID="{FF899F26-A271-4903-88ED-041950202139}" presName="parentText" presStyleLbl="node1" presStyleIdx="0" presStyleCnt="3">
        <dgm:presLayoutVars>
          <dgm:chMax val="0"/>
          <dgm:bulletEnabled val="1"/>
        </dgm:presLayoutVars>
      </dgm:prSet>
      <dgm:spPr/>
      <dgm:t>
        <a:bodyPr/>
        <a:lstStyle/>
        <a:p>
          <a:endParaRPr lang="fr-FR"/>
        </a:p>
      </dgm:t>
    </dgm:pt>
    <dgm:pt modelId="{E39638A6-AA4F-44F7-AE00-65BCD5B368BC}" type="pres">
      <dgm:prSet presAssocID="{FF899F26-A271-4903-88ED-041950202139}" presName="childText" presStyleLbl="revTx" presStyleIdx="0" presStyleCnt="1">
        <dgm:presLayoutVars>
          <dgm:bulletEnabled val="1"/>
        </dgm:presLayoutVars>
      </dgm:prSet>
      <dgm:spPr/>
      <dgm:t>
        <a:bodyPr/>
        <a:lstStyle/>
        <a:p>
          <a:endParaRPr lang="fr-FR"/>
        </a:p>
      </dgm:t>
    </dgm:pt>
    <dgm:pt modelId="{3029B906-840E-4BAD-8AF5-A5B734E94505}" type="pres">
      <dgm:prSet presAssocID="{993B5F57-2A41-42E7-AF0D-B62E083726D4}" presName="parentText" presStyleLbl="node1" presStyleIdx="1" presStyleCnt="3" custLinFactY="-6376" custLinFactNeighborY="-100000">
        <dgm:presLayoutVars>
          <dgm:chMax val="0"/>
          <dgm:bulletEnabled val="1"/>
        </dgm:presLayoutVars>
      </dgm:prSet>
      <dgm:spPr/>
      <dgm:t>
        <a:bodyPr/>
        <a:lstStyle/>
        <a:p>
          <a:endParaRPr lang="fr-FR"/>
        </a:p>
      </dgm:t>
    </dgm:pt>
    <dgm:pt modelId="{AB53C48A-BDCA-41F2-B44F-A86E73AED594}" type="pres">
      <dgm:prSet presAssocID="{6C0EE572-C39D-4EA7-A172-FB382C903112}" presName="spacer" presStyleCnt="0"/>
      <dgm:spPr/>
    </dgm:pt>
    <dgm:pt modelId="{47392A6E-94C4-40B9-91B7-869CEB9B9D64}" type="pres">
      <dgm:prSet presAssocID="{06513249-0642-451B-A673-902C0B560538}" presName="parentText" presStyleLbl="node1" presStyleIdx="2" presStyleCnt="3">
        <dgm:presLayoutVars>
          <dgm:chMax val="0"/>
          <dgm:bulletEnabled val="1"/>
        </dgm:presLayoutVars>
      </dgm:prSet>
      <dgm:spPr/>
      <dgm:t>
        <a:bodyPr/>
        <a:lstStyle/>
        <a:p>
          <a:endParaRPr lang="fr-FR"/>
        </a:p>
      </dgm:t>
    </dgm:pt>
  </dgm:ptLst>
  <dgm:cxnLst>
    <dgm:cxn modelId="{DB7B6D6B-49F3-4AE4-A120-318D8BAB501E}" srcId="{532FBD44-CEDD-449D-B060-057810CB1BC8}" destId="{FF899F26-A271-4903-88ED-041950202139}" srcOrd="0" destOrd="0" parTransId="{463DCE76-CCF5-4242-8F82-A8E24F3BE78E}" sibTransId="{72AB70B2-190D-4A28-85CD-200D08680532}"/>
    <dgm:cxn modelId="{39F5C0D2-B59F-454C-AA4F-99163A5B4C68}" type="presOf" srcId="{532FBD44-CEDD-449D-B060-057810CB1BC8}" destId="{181D8F6E-1947-473E-AD39-86C4EEA7A9A5}" srcOrd="0" destOrd="0" presId="urn:microsoft.com/office/officeart/2005/8/layout/vList2"/>
    <dgm:cxn modelId="{65A2D703-7AB3-475B-BE88-B92449B0C1D5}" srcId="{532FBD44-CEDD-449D-B060-057810CB1BC8}" destId="{993B5F57-2A41-42E7-AF0D-B62E083726D4}" srcOrd="1" destOrd="0" parTransId="{C94A02DD-BA3F-4F1E-88A5-8FB7C5E7E4EC}" sibTransId="{6C0EE572-C39D-4EA7-A172-FB382C903112}"/>
    <dgm:cxn modelId="{73FE8AC5-3B10-47D2-BF28-0E623E0CA570}" srcId="{532FBD44-CEDD-449D-B060-057810CB1BC8}" destId="{06513249-0642-451B-A673-902C0B560538}" srcOrd="2" destOrd="0" parTransId="{DB80F8BE-DD11-4091-93F9-04394A83E0BA}" sibTransId="{A02D8294-F132-4363-8E91-E250ADF3BC73}"/>
    <dgm:cxn modelId="{D2D835D3-A332-4A93-9941-E30D7A235456}" type="presOf" srcId="{7A222156-65C0-4D56-978B-BAEB47A34029}" destId="{E39638A6-AA4F-44F7-AE00-65BCD5B368BC}" srcOrd="0" destOrd="0" presId="urn:microsoft.com/office/officeart/2005/8/layout/vList2"/>
    <dgm:cxn modelId="{F98FC8AA-2334-485E-8478-DCCF95758D06}" type="presOf" srcId="{06513249-0642-451B-A673-902C0B560538}" destId="{47392A6E-94C4-40B9-91B7-869CEB9B9D64}" srcOrd="0" destOrd="0" presId="urn:microsoft.com/office/officeart/2005/8/layout/vList2"/>
    <dgm:cxn modelId="{629ED6DE-D0FE-452F-9D2A-216F66C43A7D}" type="presOf" srcId="{993B5F57-2A41-42E7-AF0D-B62E083726D4}" destId="{3029B906-840E-4BAD-8AF5-A5B734E94505}" srcOrd="0" destOrd="0" presId="urn:microsoft.com/office/officeart/2005/8/layout/vList2"/>
    <dgm:cxn modelId="{0B8214F3-0100-4FDC-B953-8D0C3519E036}" type="presOf" srcId="{FF899F26-A271-4903-88ED-041950202139}" destId="{EBBBB81D-D240-405C-96E2-EF06D86DAB06}" srcOrd="0" destOrd="0" presId="urn:microsoft.com/office/officeart/2005/8/layout/vList2"/>
    <dgm:cxn modelId="{3DF8FD01-1D35-4577-983D-314094714B01}" srcId="{FF899F26-A271-4903-88ED-041950202139}" destId="{7A222156-65C0-4D56-978B-BAEB47A34029}" srcOrd="0" destOrd="0" parTransId="{DF817F15-0AEB-470B-801B-68B6271E6309}" sibTransId="{D4F2C0D3-7786-4E7A-A731-0EAC68D86F50}"/>
    <dgm:cxn modelId="{8EEBC3BB-7A26-4D2A-84CC-7FB57F263E18}" type="presParOf" srcId="{181D8F6E-1947-473E-AD39-86C4EEA7A9A5}" destId="{EBBBB81D-D240-405C-96E2-EF06D86DAB06}" srcOrd="0" destOrd="0" presId="urn:microsoft.com/office/officeart/2005/8/layout/vList2"/>
    <dgm:cxn modelId="{0071DB56-AF41-427D-A261-418257025CD3}" type="presParOf" srcId="{181D8F6E-1947-473E-AD39-86C4EEA7A9A5}" destId="{E39638A6-AA4F-44F7-AE00-65BCD5B368BC}" srcOrd="1" destOrd="0" presId="urn:microsoft.com/office/officeart/2005/8/layout/vList2"/>
    <dgm:cxn modelId="{B07295FB-6FAC-4449-99B0-CF0FB58996D5}" type="presParOf" srcId="{181D8F6E-1947-473E-AD39-86C4EEA7A9A5}" destId="{3029B906-840E-4BAD-8AF5-A5B734E94505}" srcOrd="2" destOrd="0" presId="urn:microsoft.com/office/officeart/2005/8/layout/vList2"/>
    <dgm:cxn modelId="{7257558A-F7A9-46A2-9472-D163218E4947}" type="presParOf" srcId="{181D8F6E-1947-473E-AD39-86C4EEA7A9A5}" destId="{AB53C48A-BDCA-41F2-B44F-A86E73AED594}" srcOrd="3" destOrd="0" presId="urn:microsoft.com/office/officeart/2005/8/layout/vList2"/>
    <dgm:cxn modelId="{AF682A81-4C0D-4969-B1B2-C2A36423D988}" type="presParOf" srcId="{181D8F6E-1947-473E-AD39-86C4EEA7A9A5}" destId="{47392A6E-94C4-40B9-91B7-869CEB9B9D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C97A91-EB09-493B-BE0F-220D523765B4}"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fr-FR"/>
        </a:p>
      </dgm:t>
    </dgm:pt>
    <dgm:pt modelId="{305E3324-9F52-4546-A4A3-AC6E003B2ED3}">
      <dgm:prSet phldrT="[Texte]"/>
      <dgm:spPr/>
      <dgm:t>
        <a:bodyPr/>
        <a:lstStyle/>
        <a:p>
          <a:r>
            <a:rPr lang="fr-FR" b="1" dirty="0" smtClean="0">
              <a:solidFill>
                <a:srgbClr val="073E87"/>
              </a:solidFill>
              <a:effectLst>
                <a:outerShdw blurRad="38100" dist="38100" dir="2700000" algn="tl">
                  <a:srgbClr val="000000">
                    <a:alpha val="43137"/>
                  </a:srgbClr>
                </a:outerShdw>
              </a:effectLst>
            </a:rPr>
            <a:t>Le plan de prévention est établi par écrit est  arrêté, </a:t>
          </a:r>
          <a:br>
            <a:rPr lang="fr-FR" b="1" dirty="0" smtClean="0">
              <a:solidFill>
                <a:srgbClr val="073E87"/>
              </a:solidFill>
              <a:effectLst>
                <a:outerShdw blurRad="38100" dist="38100" dir="2700000" algn="tl">
                  <a:srgbClr val="000000">
                    <a:alpha val="43137"/>
                  </a:srgbClr>
                </a:outerShdw>
              </a:effectLst>
            </a:rPr>
          </a:br>
          <a:r>
            <a:rPr lang="fr-FR" b="1" dirty="0" smtClean="0">
              <a:solidFill>
                <a:srgbClr val="073E87"/>
              </a:solidFill>
              <a:effectLst>
                <a:outerShdw blurRad="38100" dist="38100" dir="2700000" algn="tl">
                  <a:srgbClr val="000000">
                    <a:alpha val="43137"/>
                  </a:srgbClr>
                </a:outerShdw>
              </a:effectLst>
            </a:rPr>
            <a:t>avant le commencement des travaux.</a:t>
          </a:r>
          <a:endParaRPr lang="fr-FR" b="1" dirty="0">
            <a:solidFill>
              <a:srgbClr val="073E87"/>
            </a:solidFill>
            <a:effectLst>
              <a:outerShdw blurRad="38100" dist="38100" dir="2700000" algn="tl">
                <a:srgbClr val="000000">
                  <a:alpha val="43137"/>
                </a:srgbClr>
              </a:outerShdw>
            </a:effectLst>
          </a:endParaRPr>
        </a:p>
      </dgm:t>
    </dgm:pt>
    <dgm:pt modelId="{5F53319D-987C-4C76-8B59-B5A6FAA9979D}" type="parTrans" cxnId="{2C5A63ED-54BA-473E-AA0B-88DF74F7BFAC}">
      <dgm:prSet/>
      <dgm:spPr/>
      <dgm:t>
        <a:bodyPr/>
        <a:lstStyle/>
        <a:p>
          <a:endParaRPr lang="fr-FR"/>
        </a:p>
      </dgm:t>
    </dgm:pt>
    <dgm:pt modelId="{BF6D6AF1-F47D-48CD-9AF9-F2DF1EFA5D99}" type="sibTrans" cxnId="{2C5A63ED-54BA-473E-AA0B-88DF74F7BFAC}">
      <dgm:prSet/>
      <dgm:spPr/>
      <dgm:t>
        <a:bodyPr/>
        <a:lstStyle/>
        <a:p>
          <a:endParaRPr lang="fr-FR"/>
        </a:p>
      </dgm:t>
    </dgm:pt>
    <dgm:pt modelId="{C87D048B-47D8-4AE2-AFD6-55FD51E945FD}">
      <dgm:prSet phldrT="[Texte]"/>
      <dgm:spPr/>
      <dgm:t>
        <a:bodyPr anchor="ctr"/>
        <a:lstStyle/>
        <a:p>
          <a:r>
            <a:rPr lang="fr-FR" b="1" dirty="0" smtClean="0">
              <a:solidFill>
                <a:srgbClr val="073E87"/>
              </a:solidFill>
            </a:rPr>
            <a:t>Dés lors </a:t>
          </a:r>
          <a:r>
            <a:rPr lang="fr-FR" dirty="0" smtClean="0">
              <a:solidFill>
                <a:srgbClr val="073E87"/>
              </a:solidFill>
            </a:rPr>
            <a:t>que l’opération à réaliser par les entreprises extérieures y compris les entreprises sous-traitantes auxquelles elles peuvent faire appel, représente un nombre total d’heures </a:t>
          </a:r>
          <a:r>
            <a:rPr lang="fr-FR" b="1" dirty="0" smtClean="0">
              <a:solidFill>
                <a:srgbClr val="073E87"/>
              </a:solidFill>
            </a:rPr>
            <a:t>de travail prévisible égal au moins à quatre cents heures de travail </a:t>
          </a:r>
          <a:r>
            <a:rPr lang="fr-FR" dirty="0" smtClean="0">
              <a:solidFill>
                <a:srgbClr val="073E87"/>
              </a:solidFill>
            </a:rPr>
            <a:t>sur une période </a:t>
          </a:r>
          <a:r>
            <a:rPr lang="fr-FR" b="1" dirty="0" smtClean="0">
              <a:solidFill>
                <a:srgbClr val="073E87"/>
              </a:solidFill>
            </a:rPr>
            <a:t>inférieure ou égale </a:t>
          </a:r>
          <a:r>
            <a:rPr lang="fr-FR" dirty="0" smtClean="0">
              <a:solidFill>
                <a:srgbClr val="073E87"/>
              </a:solidFill>
            </a:rPr>
            <a:t>à douze mois, </a:t>
          </a:r>
          <a:r>
            <a:rPr lang="fr-FR" b="1" dirty="0" smtClean="0">
              <a:solidFill>
                <a:srgbClr val="073E87"/>
              </a:solidFill>
            </a:rPr>
            <a:t>que les travaux soient continus ou discontinus</a:t>
          </a:r>
          <a:r>
            <a:rPr lang="fr-FR" dirty="0" smtClean="0">
              <a:solidFill>
                <a:srgbClr val="073E87"/>
              </a:solidFill>
            </a:rPr>
            <a:t>.</a:t>
          </a:r>
          <a:endParaRPr lang="fr-FR" dirty="0">
            <a:solidFill>
              <a:srgbClr val="073E87"/>
            </a:solidFill>
          </a:endParaRPr>
        </a:p>
      </dgm:t>
    </dgm:pt>
    <dgm:pt modelId="{2742693F-BC7D-449D-91E7-2274CB524CD9}" type="parTrans" cxnId="{ECC7CADD-4886-4326-9260-F0DD3769EB02}">
      <dgm:prSet/>
      <dgm:spPr/>
      <dgm:t>
        <a:bodyPr/>
        <a:lstStyle/>
        <a:p>
          <a:endParaRPr lang="fr-FR"/>
        </a:p>
      </dgm:t>
    </dgm:pt>
    <dgm:pt modelId="{E97C1730-578C-4F06-A0AA-42546A8F94EF}" type="sibTrans" cxnId="{ECC7CADD-4886-4326-9260-F0DD3769EB02}">
      <dgm:prSet/>
      <dgm:spPr/>
      <dgm:t>
        <a:bodyPr/>
        <a:lstStyle/>
        <a:p>
          <a:endParaRPr lang="fr-FR"/>
        </a:p>
      </dgm:t>
    </dgm:pt>
    <dgm:pt modelId="{F366CEC1-4544-43BA-B9D6-9EBBFB85AA78}">
      <dgm:prSet phldrT="[Texte]"/>
      <dgm:spPr/>
      <dgm:t>
        <a:bodyPr anchor="ctr"/>
        <a:lstStyle/>
        <a:p>
          <a:r>
            <a:rPr lang="fr-FR" b="1" dirty="0" smtClean="0">
              <a:solidFill>
                <a:srgbClr val="073E87"/>
              </a:solidFill>
            </a:rPr>
            <a:t>Il en est de même </a:t>
          </a:r>
          <a:r>
            <a:rPr lang="fr-FR" dirty="0" smtClean="0">
              <a:solidFill>
                <a:srgbClr val="073E87"/>
              </a:solidFill>
            </a:rPr>
            <a:t>dès lors qu’il apparaît en cours d’exécution des travaux, que les nombres d’heures doivent atteindre 400 heures.</a:t>
          </a:r>
          <a:endParaRPr lang="fr-FR" dirty="0">
            <a:solidFill>
              <a:srgbClr val="073E87"/>
            </a:solidFill>
          </a:endParaRPr>
        </a:p>
      </dgm:t>
    </dgm:pt>
    <dgm:pt modelId="{F63215C1-07BE-4266-9393-00A0F9B7D110}" type="parTrans" cxnId="{39B44D32-71F6-48E3-9A90-616F75A010E8}">
      <dgm:prSet/>
      <dgm:spPr/>
      <dgm:t>
        <a:bodyPr/>
        <a:lstStyle/>
        <a:p>
          <a:endParaRPr lang="fr-FR"/>
        </a:p>
      </dgm:t>
    </dgm:pt>
    <dgm:pt modelId="{92281CF2-3D71-4DE0-862F-E4714672C366}" type="sibTrans" cxnId="{39B44D32-71F6-48E3-9A90-616F75A010E8}">
      <dgm:prSet/>
      <dgm:spPr/>
      <dgm:t>
        <a:bodyPr/>
        <a:lstStyle/>
        <a:p>
          <a:endParaRPr lang="fr-FR"/>
        </a:p>
      </dgm:t>
    </dgm:pt>
    <dgm:pt modelId="{8644A599-C98D-4CD3-BB98-BEBD8D068288}">
      <dgm:prSet/>
      <dgm:spPr/>
      <dgm:t>
        <a:bodyPr anchor="ctr"/>
        <a:lstStyle/>
        <a:p>
          <a:r>
            <a:rPr lang="fr-FR" dirty="0" smtClean="0">
              <a:solidFill>
                <a:srgbClr val="073E87"/>
              </a:solidFill>
            </a:rPr>
            <a:t>Quelque soit la durée prévisible de l’opération, lorsque les travaux à accomplir sont au nombre des travaux dangereux figurant sur une liste fixée, respectivement, par arrêté du ministre chargé du travail et par arrêté du ministre chargé de l’agriculture (voir arrêté du 19/03/93)</a:t>
          </a:r>
          <a:endParaRPr lang="fr-FR" dirty="0">
            <a:solidFill>
              <a:srgbClr val="073E87"/>
            </a:solidFill>
          </a:endParaRPr>
        </a:p>
      </dgm:t>
    </dgm:pt>
    <dgm:pt modelId="{5CAF0632-A37C-4A39-B64E-C2AB3B2146FB}" type="parTrans" cxnId="{4DC6DDE5-06DB-41E2-9D12-2F5A77B0F11A}">
      <dgm:prSet/>
      <dgm:spPr/>
      <dgm:t>
        <a:bodyPr/>
        <a:lstStyle/>
        <a:p>
          <a:endParaRPr lang="fr-FR"/>
        </a:p>
      </dgm:t>
    </dgm:pt>
    <dgm:pt modelId="{9926C661-E7A9-457E-B2AA-723ABB7FCD70}" type="sibTrans" cxnId="{4DC6DDE5-06DB-41E2-9D12-2F5A77B0F11A}">
      <dgm:prSet/>
      <dgm:spPr/>
      <dgm:t>
        <a:bodyPr/>
        <a:lstStyle/>
        <a:p>
          <a:endParaRPr lang="fr-FR"/>
        </a:p>
      </dgm:t>
    </dgm:pt>
    <dgm:pt modelId="{CFC7D394-3B6C-484B-B9F2-5A9DD8901FE7}" type="pres">
      <dgm:prSet presAssocID="{8DC97A91-EB09-493B-BE0F-220D523765B4}" presName="vert0" presStyleCnt="0">
        <dgm:presLayoutVars>
          <dgm:dir/>
          <dgm:animOne val="branch"/>
          <dgm:animLvl val="lvl"/>
        </dgm:presLayoutVars>
      </dgm:prSet>
      <dgm:spPr/>
      <dgm:t>
        <a:bodyPr/>
        <a:lstStyle/>
        <a:p>
          <a:endParaRPr lang="fr-FR"/>
        </a:p>
      </dgm:t>
    </dgm:pt>
    <dgm:pt modelId="{F163D78B-BE99-4AD2-A8BD-6C25B4F20E3B}" type="pres">
      <dgm:prSet presAssocID="{305E3324-9F52-4546-A4A3-AC6E003B2ED3}" presName="thickLine" presStyleLbl="alignNode1" presStyleIdx="0" presStyleCnt="1"/>
      <dgm:spPr/>
    </dgm:pt>
    <dgm:pt modelId="{2BC4BAA5-1364-4837-8ECA-F69A3FC3554A}" type="pres">
      <dgm:prSet presAssocID="{305E3324-9F52-4546-A4A3-AC6E003B2ED3}" presName="horz1" presStyleCnt="0"/>
      <dgm:spPr/>
    </dgm:pt>
    <dgm:pt modelId="{C166EBDE-C9CB-4778-805B-80A3B850B024}" type="pres">
      <dgm:prSet presAssocID="{305E3324-9F52-4546-A4A3-AC6E003B2ED3}" presName="tx1" presStyleLbl="revTx" presStyleIdx="0" presStyleCnt="4"/>
      <dgm:spPr/>
      <dgm:t>
        <a:bodyPr/>
        <a:lstStyle/>
        <a:p>
          <a:endParaRPr lang="fr-FR"/>
        </a:p>
      </dgm:t>
    </dgm:pt>
    <dgm:pt modelId="{DBF4B82F-D4AA-48C0-820F-60B9E05E7C19}" type="pres">
      <dgm:prSet presAssocID="{305E3324-9F52-4546-A4A3-AC6E003B2ED3}" presName="vert1" presStyleCnt="0"/>
      <dgm:spPr/>
    </dgm:pt>
    <dgm:pt modelId="{5670EA58-7A3D-470F-9D4C-1A3B9A44BFAD}" type="pres">
      <dgm:prSet presAssocID="{C87D048B-47D8-4AE2-AFD6-55FD51E945FD}" presName="vertSpace2a" presStyleCnt="0"/>
      <dgm:spPr/>
    </dgm:pt>
    <dgm:pt modelId="{B3EC790D-9111-4AF5-958B-C3C239C6E674}" type="pres">
      <dgm:prSet presAssocID="{C87D048B-47D8-4AE2-AFD6-55FD51E945FD}" presName="horz2" presStyleCnt="0"/>
      <dgm:spPr/>
    </dgm:pt>
    <dgm:pt modelId="{643E2065-788A-4B15-A7DC-A9194EE486CA}" type="pres">
      <dgm:prSet presAssocID="{C87D048B-47D8-4AE2-AFD6-55FD51E945FD}" presName="horzSpace2" presStyleCnt="0"/>
      <dgm:spPr/>
    </dgm:pt>
    <dgm:pt modelId="{35855B62-EA1A-4C23-81C9-9A579DB8A084}" type="pres">
      <dgm:prSet presAssocID="{C87D048B-47D8-4AE2-AFD6-55FD51E945FD}" presName="tx2" presStyleLbl="revTx" presStyleIdx="1" presStyleCnt="4"/>
      <dgm:spPr/>
      <dgm:t>
        <a:bodyPr/>
        <a:lstStyle/>
        <a:p>
          <a:endParaRPr lang="fr-FR"/>
        </a:p>
      </dgm:t>
    </dgm:pt>
    <dgm:pt modelId="{3C7F1508-21C0-4C96-9F38-D442A38CBFE3}" type="pres">
      <dgm:prSet presAssocID="{C87D048B-47D8-4AE2-AFD6-55FD51E945FD}" presName="vert2" presStyleCnt="0"/>
      <dgm:spPr/>
    </dgm:pt>
    <dgm:pt modelId="{37E01D0D-64C2-4F66-B67A-66309F8192F4}" type="pres">
      <dgm:prSet presAssocID="{C87D048B-47D8-4AE2-AFD6-55FD51E945FD}" presName="thinLine2b" presStyleLbl="callout" presStyleIdx="0" presStyleCnt="3"/>
      <dgm:spPr/>
    </dgm:pt>
    <dgm:pt modelId="{2FE4893D-18B8-4F33-A798-CEDAC3673010}" type="pres">
      <dgm:prSet presAssocID="{C87D048B-47D8-4AE2-AFD6-55FD51E945FD}" presName="vertSpace2b" presStyleCnt="0"/>
      <dgm:spPr/>
    </dgm:pt>
    <dgm:pt modelId="{F2379EA4-911B-434A-92B9-CCEB31060DAC}" type="pres">
      <dgm:prSet presAssocID="{F366CEC1-4544-43BA-B9D6-9EBBFB85AA78}" presName="horz2" presStyleCnt="0"/>
      <dgm:spPr/>
    </dgm:pt>
    <dgm:pt modelId="{740F2F7D-50ED-414E-BE9A-37ABB832B7C4}" type="pres">
      <dgm:prSet presAssocID="{F366CEC1-4544-43BA-B9D6-9EBBFB85AA78}" presName="horzSpace2" presStyleCnt="0"/>
      <dgm:spPr/>
    </dgm:pt>
    <dgm:pt modelId="{2F9A082D-18F0-4232-9FE2-E53B82B42B92}" type="pres">
      <dgm:prSet presAssocID="{F366CEC1-4544-43BA-B9D6-9EBBFB85AA78}" presName="tx2" presStyleLbl="revTx" presStyleIdx="2" presStyleCnt="4"/>
      <dgm:spPr/>
      <dgm:t>
        <a:bodyPr/>
        <a:lstStyle/>
        <a:p>
          <a:endParaRPr lang="fr-FR"/>
        </a:p>
      </dgm:t>
    </dgm:pt>
    <dgm:pt modelId="{6EA06CCC-CCEB-4A21-BE93-D169DAC959E6}" type="pres">
      <dgm:prSet presAssocID="{F366CEC1-4544-43BA-B9D6-9EBBFB85AA78}" presName="vert2" presStyleCnt="0"/>
      <dgm:spPr/>
    </dgm:pt>
    <dgm:pt modelId="{56A656EB-DA10-4889-AF3B-4EA9FFD5E26D}" type="pres">
      <dgm:prSet presAssocID="{F366CEC1-4544-43BA-B9D6-9EBBFB85AA78}" presName="thinLine2b" presStyleLbl="callout" presStyleIdx="1" presStyleCnt="3"/>
      <dgm:spPr/>
    </dgm:pt>
    <dgm:pt modelId="{183FBB93-8051-4B19-A8A7-D7BEEE65D01A}" type="pres">
      <dgm:prSet presAssocID="{F366CEC1-4544-43BA-B9D6-9EBBFB85AA78}" presName="vertSpace2b" presStyleCnt="0"/>
      <dgm:spPr/>
    </dgm:pt>
    <dgm:pt modelId="{C4EDF1BB-0F73-43C7-8ECE-62F2A37B7FEC}" type="pres">
      <dgm:prSet presAssocID="{8644A599-C98D-4CD3-BB98-BEBD8D068288}" presName="horz2" presStyleCnt="0"/>
      <dgm:spPr/>
    </dgm:pt>
    <dgm:pt modelId="{38107769-633D-42D1-8F49-891870E6B232}" type="pres">
      <dgm:prSet presAssocID="{8644A599-C98D-4CD3-BB98-BEBD8D068288}" presName="horzSpace2" presStyleCnt="0"/>
      <dgm:spPr/>
    </dgm:pt>
    <dgm:pt modelId="{560C250C-3D73-4F3B-82FD-8810D9A86B61}" type="pres">
      <dgm:prSet presAssocID="{8644A599-C98D-4CD3-BB98-BEBD8D068288}" presName="tx2" presStyleLbl="revTx" presStyleIdx="3" presStyleCnt="4"/>
      <dgm:spPr/>
      <dgm:t>
        <a:bodyPr/>
        <a:lstStyle/>
        <a:p>
          <a:endParaRPr lang="fr-FR"/>
        </a:p>
      </dgm:t>
    </dgm:pt>
    <dgm:pt modelId="{0F9ADEC2-12EA-40FD-B6F7-ED30247E9C4B}" type="pres">
      <dgm:prSet presAssocID="{8644A599-C98D-4CD3-BB98-BEBD8D068288}" presName="vert2" presStyleCnt="0"/>
      <dgm:spPr/>
    </dgm:pt>
    <dgm:pt modelId="{F69501FF-A152-43CD-A59C-92D2350F1CD0}" type="pres">
      <dgm:prSet presAssocID="{8644A599-C98D-4CD3-BB98-BEBD8D068288}" presName="thinLine2b" presStyleLbl="callout" presStyleIdx="2" presStyleCnt="3"/>
      <dgm:spPr/>
    </dgm:pt>
    <dgm:pt modelId="{BF64CC9B-AF09-413D-AED5-C89CF78E86EA}" type="pres">
      <dgm:prSet presAssocID="{8644A599-C98D-4CD3-BB98-BEBD8D068288}" presName="vertSpace2b" presStyleCnt="0"/>
      <dgm:spPr/>
    </dgm:pt>
  </dgm:ptLst>
  <dgm:cxnLst>
    <dgm:cxn modelId="{9D3F9287-8B86-49F8-904D-066715CC9177}" type="presOf" srcId="{8DC97A91-EB09-493B-BE0F-220D523765B4}" destId="{CFC7D394-3B6C-484B-B9F2-5A9DD8901FE7}" srcOrd="0" destOrd="0" presId="urn:microsoft.com/office/officeart/2008/layout/LinedList"/>
    <dgm:cxn modelId="{4D8001C3-4CFC-41EA-9812-B256F886E9F7}" type="presOf" srcId="{F366CEC1-4544-43BA-B9D6-9EBBFB85AA78}" destId="{2F9A082D-18F0-4232-9FE2-E53B82B42B92}" srcOrd="0" destOrd="0" presId="urn:microsoft.com/office/officeart/2008/layout/LinedList"/>
    <dgm:cxn modelId="{2C5A63ED-54BA-473E-AA0B-88DF74F7BFAC}" srcId="{8DC97A91-EB09-493B-BE0F-220D523765B4}" destId="{305E3324-9F52-4546-A4A3-AC6E003B2ED3}" srcOrd="0" destOrd="0" parTransId="{5F53319D-987C-4C76-8B59-B5A6FAA9979D}" sibTransId="{BF6D6AF1-F47D-48CD-9AF9-F2DF1EFA5D99}"/>
    <dgm:cxn modelId="{0192969F-9E87-4E32-9202-7CD98BE71D23}" type="presOf" srcId="{C87D048B-47D8-4AE2-AFD6-55FD51E945FD}" destId="{35855B62-EA1A-4C23-81C9-9A579DB8A084}" srcOrd="0" destOrd="0" presId="urn:microsoft.com/office/officeart/2008/layout/LinedList"/>
    <dgm:cxn modelId="{4DC6DDE5-06DB-41E2-9D12-2F5A77B0F11A}" srcId="{305E3324-9F52-4546-A4A3-AC6E003B2ED3}" destId="{8644A599-C98D-4CD3-BB98-BEBD8D068288}" srcOrd="2" destOrd="0" parTransId="{5CAF0632-A37C-4A39-B64E-C2AB3B2146FB}" sibTransId="{9926C661-E7A9-457E-B2AA-723ABB7FCD70}"/>
    <dgm:cxn modelId="{65270B80-8343-4535-9E1D-AB913358BF70}" type="presOf" srcId="{8644A599-C98D-4CD3-BB98-BEBD8D068288}" destId="{560C250C-3D73-4F3B-82FD-8810D9A86B61}" srcOrd="0" destOrd="0" presId="urn:microsoft.com/office/officeart/2008/layout/LinedList"/>
    <dgm:cxn modelId="{ECC7CADD-4886-4326-9260-F0DD3769EB02}" srcId="{305E3324-9F52-4546-A4A3-AC6E003B2ED3}" destId="{C87D048B-47D8-4AE2-AFD6-55FD51E945FD}" srcOrd="0" destOrd="0" parTransId="{2742693F-BC7D-449D-91E7-2274CB524CD9}" sibTransId="{E97C1730-578C-4F06-A0AA-42546A8F94EF}"/>
    <dgm:cxn modelId="{010ABF43-5B5B-4B93-A642-FB19AF937F45}" type="presOf" srcId="{305E3324-9F52-4546-A4A3-AC6E003B2ED3}" destId="{C166EBDE-C9CB-4778-805B-80A3B850B024}" srcOrd="0" destOrd="0" presId="urn:microsoft.com/office/officeart/2008/layout/LinedList"/>
    <dgm:cxn modelId="{39B44D32-71F6-48E3-9A90-616F75A010E8}" srcId="{305E3324-9F52-4546-A4A3-AC6E003B2ED3}" destId="{F366CEC1-4544-43BA-B9D6-9EBBFB85AA78}" srcOrd="1" destOrd="0" parTransId="{F63215C1-07BE-4266-9393-00A0F9B7D110}" sibTransId="{92281CF2-3D71-4DE0-862F-E4714672C366}"/>
    <dgm:cxn modelId="{865624EC-2D48-4CEA-8D4C-E730ECA04711}" type="presParOf" srcId="{CFC7D394-3B6C-484B-B9F2-5A9DD8901FE7}" destId="{F163D78B-BE99-4AD2-A8BD-6C25B4F20E3B}" srcOrd="0" destOrd="0" presId="urn:microsoft.com/office/officeart/2008/layout/LinedList"/>
    <dgm:cxn modelId="{92E8F675-02DB-415E-AF6B-3E90ED787AAB}" type="presParOf" srcId="{CFC7D394-3B6C-484B-B9F2-5A9DD8901FE7}" destId="{2BC4BAA5-1364-4837-8ECA-F69A3FC3554A}" srcOrd="1" destOrd="0" presId="urn:microsoft.com/office/officeart/2008/layout/LinedList"/>
    <dgm:cxn modelId="{EEBA5B12-473C-41B7-9AC6-49C844AA29EB}" type="presParOf" srcId="{2BC4BAA5-1364-4837-8ECA-F69A3FC3554A}" destId="{C166EBDE-C9CB-4778-805B-80A3B850B024}" srcOrd="0" destOrd="0" presId="urn:microsoft.com/office/officeart/2008/layout/LinedList"/>
    <dgm:cxn modelId="{25024CE7-4F25-48DC-BE57-36DF3831FEFD}" type="presParOf" srcId="{2BC4BAA5-1364-4837-8ECA-F69A3FC3554A}" destId="{DBF4B82F-D4AA-48C0-820F-60B9E05E7C19}" srcOrd="1" destOrd="0" presId="urn:microsoft.com/office/officeart/2008/layout/LinedList"/>
    <dgm:cxn modelId="{1DFE8141-4327-48A6-B4BC-70BD15A64913}" type="presParOf" srcId="{DBF4B82F-D4AA-48C0-820F-60B9E05E7C19}" destId="{5670EA58-7A3D-470F-9D4C-1A3B9A44BFAD}" srcOrd="0" destOrd="0" presId="urn:microsoft.com/office/officeart/2008/layout/LinedList"/>
    <dgm:cxn modelId="{7C72518E-B5B8-4006-8C87-47084279F0C4}" type="presParOf" srcId="{DBF4B82F-D4AA-48C0-820F-60B9E05E7C19}" destId="{B3EC790D-9111-4AF5-958B-C3C239C6E674}" srcOrd="1" destOrd="0" presId="urn:microsoft.com/office/officeart/2008/layout/LinedList"/>
    <dgm:cxn modelId="{F9606708-D086-4328-BBAB-D8AF7761A848}" type="presParOf" srcId="{B3EC790D-9111-4AF5-958B-C3C239C6E674}" destId="{643E2065-788A-4B15-A7DC-A9194EE486CA}" srcOrd="0" destOrd="0" presId="urn:microsoft.com/office/officeart/2008/layout/LinedList"/>
    <dgm:cxn modelId="{72D33582-CA49-4757-B1E2-5A4C14039075}" type="presParOf" srcId="{B3EC790D-9111-4AF5-958B-C3C239C6E674}" destId="{35855B62-EA1A-4C23-81C9-9A579DB8A084}" srcOrd="1" destOrd="0" presId="urn:microsoft.com/office/officeart/2008/layout/LinedList"/>
    <dgm:cxn modelId="{9DA2EB85-D716-466D-ACC7-15B3EBC6243D}" type="presParOf" srcId="{B3EC790D-9111-4AF5-958B-C3C239C6E674}" destId="{3C7F1508-21C0-4C96-9F38-D442A38CBFE3}" srcOrd="2" destOrd="0" presId="urn:microsoft.com/office/officeart/2008/layout/LinedList"/>
    <dgm:cxn modelId="{DFE7655D-1A70-4932-A887-9BF71F80F1E9}" type="presParOf" srcId="{DBF4B82F-D4AA-48C0-820F-60B9E05E7C19}" destId="{37E01D0D-64C2-4F66-B67A-66309F8192F4}" srcOrd="2" destOrd="0" presId="urn:microsoft.com/office/officeart/2008/layout/LinedList"/>
    <dgm:cxn modelId="{005CC097-64F7-4979-84DA-0AFC64293FBB}" type="presParOf" srcId="{DBF4B82F-D4AA-48C0-820F-60B9E05E7C19}" destId="{2FE4893D-18B8-4F33-A798-CEDAC3673010}" srcOrd="3" destOrd="0" presId="urn:microsoft.com/office/officeart/2008/layout/LinedList"/>
    <dgm:cxn modelId="{19B595BA-A0D7-407D-BC32-938A1F6D8A35}" type="presParOf" srcId="{DBF4B82F-D4AA-48C0-820F-60B9E05E7C19}" destId="{F2379EA4-911B-434A-92B9-CCEB31060DAC}" srcOrd="4" destOrd="0" presId="urn:microsoft.com/office/officeart/2008/layout/LinedList"/>
    <dgm:cxn modelId="{424284DA-FECF-4261-9FBA-7B1D11F802D1}" type="presParOf" srcId="{F2379EA4-911B-434A-92B9-CCEB31060DAC}" destId="{740F2F7D-50ED-414E-BE9A-37ABB832B7C4}" srcOrd="0" destOrd="0" presId="urn:microsoft.com/office/officeart/2008/layout/LinedList"/>
    <dgm:cxn modelId="{34B15F7D-6B38-4A03-9922-5213B5ECCDB6}" type="presParOf" srcId="{F2379EA4-911B-434A-92B9-CCEB31060DAC}" destId="{2F9A082D-18F0-4232-9FE2-E53B82B42B92}" srcOrd="1" destOrd="0" presId="urn:microsoft.com/office/officeart/2008/layout/LinedList"/>
    <dgm:cxn modelId="{7AB5DEDD-43DE-4C25-9D73-7D724A93DF96}" type="presParOf" srcId="{F2379EA4-911B-434A-92B9-CCEB31060DAC}" destId="{6EA06CCC-CCEB-4A21-BE93-D169DAC959E6}" srcOrd="2" destOrd="0" presId="urn:microsoft.com/office/officeart/2008/layout/LinedList"/>
    <dgm:cxn modelId="{33B74838-E56C-4F12-BA78-102D5E0906CD}" type="presParOf" srcId="{DBF4B82F-D4AA-48C0-820F-60B9E05E7C19}" destId="{56A656EB-DA10-4889-AF3B-4EA9FFD5E26D}" srcOrd="5" destOrd="0" presId="urn:microsoft.com/office/officeart/2008/layout/LinedList"/>
    <dgm:cxn modelId="{957BBDA9-EA94-4705-82EE-CBB1BA069CB1}" type="presParOf" srcId="{DBF4B82F-D4AA-48C0-820F-60B9E05E7C19}" destId="{183FBB93-8051-4B19-A8A7-D7BEEE65D01A}" srcOrd="6" destOrd="0" presId="urn:microsoft.com/office/officeart/2008/layout/LinedList"/>
    <dgm:cxn modelId="{2AFD8539-B409-4BA1-BBD2-9C9DAD16F08D}" type="presParOf" srcId="{DBF4B82F-D4AA-48C0-820F-60B9E05E7C19}" destId="{C4EDF1BB-0F73-43C7-8ECE-62F2A37B7FEC}" srcOrd="7" destOrd="0" presId="urn:microsoft.com/office/officeart/2008/layout/LinedList"/>
    <dgm:cxn modelId="{48E14D53-D38B-4DA2-B496-4A45CC78CCC1}" type="presParOf" srcId="{C4EDF1BB-0F73-43C7-8ECE-62F2A37B7FEC}" destId="{38107769-633D-42D1-8F49-891870E6B232}" srcOrd="0" destOrd="0" presId="urn:microsoft.com/office/officeart/2008/layout/LinedList"/>
    <dgm:cxn modelId="{6832A4D5-35A8-4DA5-8925-3B69D3CBDC3A}" type="presParOf" srcId="{C4EDF1BB-0F73-43C7-8ECE-62F2A37B7FEC}" destId="{560C250C-3D73-4F3B-82FD-8810D9A86B61}" srcOrd="1" destOrd="0" presId="urn:microsoft.com/office/officeart/2008/layout/LinedList"/>
    <dgm:cxn modelId="{3F7280F5-3373-42B0-8D43-608899DF5BC0}" type="presParOf" srcId="{C4EDF1BB-0F73-43C7-8ECE-62F2A37B7FEC}" destId="{0F9ADEC2-12EA-40FD-B6F7-ED30247E9C4B}" srcOrd="2" destOrd="0" presId="urn:microsoft.com/office/officeart/2008/layout/LinedList"/>
    <dgm:cxn modelId="{EF555FCD-3371-407C-96E1-0F461A78D62D}" type="presParOf" srcId="{DBF4B82F-D4AA-48C0-820F-60B9E05E7C19}" destId="{F69501FF-A152-43CD-A59C-92D2350F1CD0}" srcOrd="8" destOrd="0" presId="urn:microsoft.com/office/officeart/2008/layout/LinedList"/>
    <dgm:cxn modelId="{3E1D5376-2CA6-4773-83AE-3A579DC04C35}" type="presParOf" srcId="{DBF4B82F-D4AA-48C0-820F-60B9E05E7C19}" destId="{BF64CC9B-AF09-413D-AED5-C89CF78E86E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612302-3610-48A2-BF2C-81E1CC90F35A}" type="doc">
      <dgm:prSet loTypeId="urn:microsoft.com/office/officeart/2008/layout/LinedList" loCatId="list" qsTypeId="urn:microsoft.com/office/officeart/2005/8/quickstyle/simple4" qsCatId="simple" csTypeId="urn:microsoft.com/office/officeart/2005/8/colors/accent1_5" csCatId="accent1" phldr="1"/>
      <dgm:spPr/>
      <dgm:t>
        <a:bodyPr/>
        <a:lstStyle/>
        <a:p>
          <a:endParaRPr lang="fr-FR"/>
        </a:p>
      </dgm:t>
    </dgm:pt>
    <dgm:pt modelId="{0C28CB9A-6F0B-4472-813B-DDA3907C5660}">
      <dgm:prSet phldrT="[Texte]" custT="1"/>
      <dgm:spPr/>
      <dgm:t>
        <a:bodyPr anchor="ctr"/>
        <a:lstStyle/>
        <a:p>
          <a:pPr algn="ctr"/>
          <a:r>
            <a:rPr lang="fr-FR" sz="2800" dirty="0" smtClean="0">
              <a:solidFill>
                <a:srgbClr val="073E87"/>
              </a:solidFill>
            </a:rPr>
            <a:t>Article R4153-50</a:t>
          </a:r>
          <a:endParaRPr lang="fr-FR" sz="2800" dirty="0">
            <a:solidFill>
              <a:srgbClr val="073E87"/>
            </a:solidFill>
          </a:endParaRPr>
        </a:p>
      </dgm:t>
    </dgm:pt>
    <dgm:pt modelId="{7E66F3EE-57C7-4B6B-A6D6-E85F4005E69E}" type="parTrans" cxnId="{950EB2B1-91B3-45EC-B97A-48A2398699CF}">
      <dgm:prSet/>
      <dgm:spPr/>
      <dgm:t>
        <a:bodyPr/>
        <a:lstStyle/>
        <a:p>
          <a:endParaRPr lang="fr-FR">
            <a:solidFill>
              <a:srgbClr val="073E87"/>
            </a:solidFill>
          </a:endParaRPr>
        </a:p>
      </dgm:t>
    </dgm:pt>
    <dgm:pt modelId="{DA5B755E-6641-4CB9-9958-FC5C3167E1B6}" type="sibTrans" cxnId="{950EB2B1-91B3-45EC-B97A-48A2398699CF}">
      <dgm:prSet/>
      <dgm:spPr/>
      <dgm:t>
        <a:bodyPr/>
        <a:lstStyle/>
        <a:p>
          <a:endParaRPr lang="fr-FR">
            <a:solidFill>
              <a:srgbClr val="073E87"/>
            </a:solidFill>
          </a:endParaRPr>
        </a:p>
      </dgm:t>
    </dgm:pt>
    <dgm:pt modelId="{06D68210-B2E8-494D-B9B9-707AF7624C65}">
      <dgm:prSet phldrT="[Texte]" custT="1"/>
      <dgm:spPr/>
      <dgm:t>
        <a:bodyPr anchor="ctr"/>
        <a:lstStyle/>
        <a:p>
          <a:pPr algn="just"/>
          <a:r>
            <a:rPr lang="fr-FR" sz="1800" dirty="0" smtClean="0">
              <a:solidFill>
                <a:srgbClr val="073E87"/>
              </a:solidFill>
            </a:rPr>
            <a:t>Les jeunes travailleurs habilités conformément aux dispositions de l’article </a:t>
          </a:r>
          <a:r>
            <a:rPr lang="fr-FR" sz="1800" b="1" dirty="0" smtClean="0">
              <a:solidFill>
                <a:srgbClr val="073E87"/>
              </a:solidFill>
              <a:effectLst>
                <a:outerShdw blurRad="38100" dist="38100" dir="2700000" algn="tl">
                  <a:srgbClr val="000000">
                    <a:alpha val="43137"/>
                  </a:srgbClr>
                </a:outerShdw>
              </a:effectLst>
            </a:rPr>
            <a:t>R.4544-9</a:t>
          </a:r>
          <a:r>
            <a:rPr lang="fr-FR" sz="1800" dirty="0" smtClean="0">
              <a:solidFill>
                <a:srgbClr val="073E87"/>
              </a:solidFill>
            </a:rPr>
            <a:t> peuvent exécuter des opérations sur les installations électriques ou des opérations d’ordre électrique ou non dans le voisinage de ces installations.</a:t>
          </a:r>
        </a:p>
      </dgm:t>
    </dgm:pt>
    <dgm:pt modelId="{851685BB-C54D-447D-B432-E029039AC5CF}" type="parTrans" cxnId="{F7F289C6-E11D-4675-9454-8003F03F2459}">
      <dgm:prSet/>
      <dgm:spPr/>
      <dgm:t>
        <a:bodyPr/>
        <a:lstStyle/>
        <a:p>
          <a:endParaRPr lang="fr-FR">
            <a:solidFill>
              <a:srgbClr val="073E87"/>
            </a:solidFill>
          </a:endParaRPr>
        </a:p>
      </dgm:t>
    </dgm:pt>
    <dgm:pt modelId="{FF9EE4F3-A714-4856-B9BB-A9F0105242E9}" type="sibTrans" cxnId="{F7F289C6-E11D-4675-9454-8003F03F2459}">
      <dgm:prSet/>
      <dgm:spPr/>
      <dgm:t>
        <a:bodyPr/>
        <a:lstStyle/>
        <a:p>
          <a:endParaRPr lang="fr-FR">
            <a:solidFill>
              <a:srgbClr val="073E87"/>
            </a:solidFill>
          </a:endParaRPr>
        </a:p>
      </dgm:t>
    </dgm:pt>
    <dgm:pt modelId="{C4FE14C4-7126-4525-B2BC-97E94C469D6F}">
      <dgm:prSet custT="1"/>
      <dgm:spPr/>
      <dgm:t>
        <a:bodyPr anchor="ctr"/>
        <a:lstStyle/>
        <a:p>
          <a:pPr algn="ctr"/>
          <a:r>
            <a:rPr lang="fr-FR" sz="2800" dirty="0" smtClean="0">
              <a:solidFill>
                <a:srgbClr val="073E87"/>
              </a:solidFill>
            </a:rPr>
            <a:t>Article R4544-9</a:t>
          </a:r>
          <a:endParaRPr lang="fr-FR" sz="2800" dirty="0">
            <a:solidFill>
              <a:srgbClr val="073E87"/>
            </a:solidFill>
          </a:endParaRPr>
        </a:p>
      </dgm:t>
    </dgm:pt>
    <dgm:pt modelId="{3DBA92F9-2174-452D-92BA-3F4D295B68A8}" type="parTrans" cxnId="{BFDB98FB-2D0B-4A43-98B7-CDE6164C430F}">
      <dgm:prSet/>
      <dgm:spPr/>
      <dgm:t>
        <a:bodyPr/>
        <a:lstStyle/>
        <a:p>
          <a:endParaRPr lang="fr-FR"/>
        </a:p>
      </dgm:t>
    </dgm:pt>
    <dgm:pt modelId="{21E3D3FE-0E54-472D-84AA-FE800F7EC2DA}" type="sibTrans" cxnId="{BFDB98FB-2D0B-4A43-98B7-CDE6164C430F}">
      <dgm:prSet/>
      <dgm:spPr/>
      <dgm:t>
        <a:bodyPr/>
        <a:lstStyle/>
        <a:p>
          <a:endParaRPr lang="fr-FR"/>
        </a:p>
      </dgm:t>
    </dgm:pt>
    <dgm:pt modelId="{7C1AF174-76A2-4F93-9410-E8C2A6050D02}">
      <dgm:prSet custT="1"/>
      <dgm:spPr/>
      <dgm:t>
        <a:bodyPr anchor="ctr"/>
        <a:lstStyle/>
        <a:p>
          <a:pPr algn="just"/>
          <a:r>
            <a:rPr lang="fr-FR" sz="1800" dirty="0" smtClean="0">
              <a:solidFill>
                <a:srgbClr val="073E87"/>
              </a:solidFill>
            </a:rPr>
            <a:t>Les opérations sur les installations électriques ou dans leur voisinage ne peuvent être effectuées que par des travailleurs habilités.</a:t>
          </a:r>
          <a:endParaRPr lang="fr-FR" sz="1800" dirty="0">
            <a:solidFill>
              <a:srgbClr val="073E87"/>
            </a:solidFill>
          </a:endParaRPr>
        </a:p>
      </dgm:t>
    </dgm:pt>
    <dgm:pt modelId="{C84AA610-8A08-4556-AF55-78CA4E80C45A}" type="parTrans" cxnId="{DE92C66C-3A8F-4258-BD83-08F7CA82DA34}">
      <dgm:prSet/>
      <dgm:spPr/>
      <dgm:t>
        <a:bodyPr/>
        <a:lstStyle/>
        <a:p>
          <a:endParaRPr lang="fr-FR"/>
        </a:p>
      </dgm:t>
    </dgm:pt>
    <dgm:pt modelId="{EC5A68DF-8890-4FD1-BDEB-B568EF43F733}" type="sibTrans" cxnId="{DE92C66C-3A8F-4258-BD83-08F7CA82DA34}">
      <dgm:prSet/>
      <dgm:spPr/>
      <dgm:t>
        <a:bodyPr/>
        <a:lstStyle/>
        <a:p>
          <a:endParaRPr lang="fr-FR"/>
        </a:p>
      </dgm:t>
    </dgm:pt>
    <dgm:pt modelId="{3ED22AD9-AC13-4368-8A71-5636FD06FA73}" type="pres">
      <dgm:prSet presAssocID="{F2612302-3610-48A2-BF2C-81E1CC90F35A}" presName="vert0" presStyleCnt="0">
        <dgm:presLayoutVars>
          <dgm:dir/>
          <dgm:animOne val="branch"/>
          <dgm:animLvl val="lvl"/>
        </dgm:presLayoutVars>
      </dgm:prSet>
      <dgm:spPr/>
      <dgm:t>
        <a:bodyPr/>
        <a:lstStyle/>
        <a:p>
          <a:endParaRPr lang="fr-FR"/>
        </a:p>
      </dgm:t>
    </dgm:pt>
    <dgm:pt modelId="{BD855FC9-BA23-4C76-B674-3AF39586F66F}" type="pres">
      <dgm:prSet presAssocID="{0C28CB9A-6F0B-4472-813B-DDA3907C5660}" presName="thickLine" presStyleLbl="alignNode1" presStyleIdx="0" presStyleCnt="2"/>
      <dgm:spPr/>
      <dgm:t>
        <a:bodyPr/>
        <a:lstStyle/>
        <a:p>
          <a:endParaRPr lang="fr-FR"/>
        </a:p>
      </dgm:t>
    </dgm:pt>
    <dgm:pt modelId="{F73B577A-D8FD-4F5B-8E34-6039AFD790B6}" type="pres">
      <dgm:prSet presAssocID="{0C28CB9A-6F0B-4472-813B-DDA3907C5660}" presName="horz1" presStyleCnt="0"/>
      <dgm:spPr/>
      <dgm:t>
        <a:bodyPr/>
        <a:lstStyle/>
        <a:p>
          <a:endParaRPr lang="fr-FR"/>
        </a:p>
      </dgm:t>
    </dgm:pt>
    <dgm:pt modelId="{44A3D6A0-AB87-4BFF-A733-CADA847361CC}" type="pres">
      <dgm:prSet presAssocID="{0C28CB9A-6F0B-4472-813B-DDA3907C5660}" presName="tx1" presStyleLbl="revTx" presStyleIdx="0" presStyleCnt="4"/>
      <dgm:spPr/>
      <dgm:t>
        <a:bodyPr/>
        <a:lstStyle/>
        <a:p>
          <a:endParaRPr lang="fr-FR"/>
        </a:p>
      </dgm:t>
    </dgm:pt>
    <dgm:pt modelId="{42D0B6A7-D310-4B2C-9BF8-A707FFEE42A4}" type="pres">
      <dgm:prSet presAssocID="{0C28CB9A-6F0B-4472-813B-DDA3907C5660}" presName="vert1" presStyleCnt="0"/>
      <dgm:spPr/>
      <dgm:t>
        <a:bodyPr/>
        <a:lstStyle/>
        <a:p>
          <a:endParaRPr lang="fr-FR"/>
        </a:p>
      </dgm:t>
    </dgm:pt>
    <dgm:pt modelId="{8BB73AD4-425B-44C5-9ABA-90FF0411147B}" type="pres">
      <dgm:prSet presAssocID="{06D68210-B2E8-494D-B9B9-707AF7624C65}" presName="vertSpace2a" presStyleCnt="0"/>
      <dgm:spPr/>
      <dgm:t>
        <a:bodyPr/>
        <a:lstStyle/>
        <a:p>
          <a:endParaRPr lang="fr-FR"/>
        </a:p>
      </dgm:t>
    </dgm:pt>
    <dgm:pt modelId="{DE135B18-B461-4666-9B85-D3AB4514463D}" type="pres">
      <dgm:prSet presAssocID="{06D68210-B2E8-494D-B9B9-707AF7624C65}" presName="horz2" presStyleCnt="0"/>
      <dgm:spPr/>
      <dgm:t>
        <a:bodyPr/>
        <a:lstStyle/>
        <a:p>
          <a:endParaRPr lang="fr-FR"/>
        </a:p>
      </dgm:t>
    </dgm:pt>
    <dgm:pt modelId="{A8447AC7-0ACA-419A-A10A-651BC85E0636}" type="pres">
      <dgm:prSet presAssocID="{06D68210-B2E8-494D-B9B9-707AF7624C65}" presName="horzSpace2" presStyleCnt="0"/>
      <dgm:spPr/>
      <dgm:t>
        <a:bodyPr/>
        <a:lstStyle/>
        <a:p>
          <a:endParaRPr lang="fr-FR"/>
        </a:p>
      </dgm:t>
    </dgm:pt>
    <dgm:pt modelId="{7D3FD5AA-B663-4104-91DF-10594A3A55CA}" type="pres">
      <dgm:prSet presAssocID="{06D68210-B2E8-494D-B9B9-707AF7624C65}" presName="tx2" presStyleLbl="revTx" presStyleIdx="1" presStyleCnt="4"/>
      <dgm:spPr/>
      <dgm:t>
        <a:bodyPr/>
        <a:lstStyle/>
        <a:p>
          <a:endParaRPr lang="fr-FR"/>
        </a:p>
      </dgm:t>
    </dgm:pt>
    <dgm:pt modelId="{37498E9C-4653-4C8D-A936-D93359196DFD}" type="pres">
      <dgm:prSet presAssocID="{06D68210-B2E8-494D-B9B9-707AF7624C65}" presName="vert2" presStyleCnt="0"/>
      <dgm:spPr/>
      <dgm:t>
        <a:bodyPr/>
        <a:lstStyle/>
        <a:p>
          <a:endParaRPr lang="fr-FR"/>
        </a:p>
      </dgm:t>
    </dgm:pt>
    <dgm:pt modelId="{D27221E9-CBE1-4A53-A51E-B08CF018373F}" type="pres">
      <dgm:prSet presAssocID="{06D68210-B2E8-494D-B9B9-707AF7624C65}" presName="thinLine2b" presStyleLbl="callout" presStyleIdx="0" presStyleCnt="2"/>
      <dgm:spPr/>
      <dgm:t>
        <a:bodyPr/>
        <a:lstStyle/>
        <a:p>
          <a:endParaRPr lang="fr-FR"/>
        </a:p>
      </dgm:t>
    </dgm:pt>
    <dgm:pt modelId="{434ADD03-0DDC-4157-9639-968213F3FA1D}" type="pres">
      <dgm:prSet presAssocID="{06D68210-B2E8-494D-B9B9-707AF7624C65}" presName="vertSpace2b" presStyleCnt="0"/>
      <dgm:spPr/>
      <dgm:t>
        <a:bodyPr/>
        <a:lstStyle/>
        <a:p>
          <a:endParaRPr lang="fr-FR"/>
        </a:p>
      </dgm:t>
    </dgm:pt>
    <dgm:pt modelId="{947FF0CA-C838-4464-A86E-0B5D97E3E295}" type="pres">
      <dgm:prSet presAssocID="{C4FE14C4-7126-4525-B2BC-97E94C469D6F}" presName="thickLine" presStyleLbl="alignNode1" presStyleIdx="1" presStyleCnt="2"/>
      <dgm:spPr/>
      <dgm:t>
        <a:bodyPr/>
        <a:lstStyle/>
        <a:p>
          <a:endParaRPr lang="fr-FR"/>
        </a:p>
      </dgm:t>
    </dgm:pt>
    <dgm:pt modelId="{318CDB5D-06F5-4114-894B-FFDD16610FFF}" type="pres">
      <dgm:prSet presAssocID="{C4FE14C4-7126-4525-B2BC-97E94C469D6F}" presName="horz1" presStyleCnt="0"/>
      <dgm:spPr/>
      <dgm:t>
        <a:bodyPr/>
        <a:lstStyle/>
        <a:p>
          <a:endParaRPr lang="fr-FR"/>
        </a:p>
      </dgm:t>
    </dgm:pt>
    <dgm:pt modelId="{23D6AA82-3A4F-42D2-B6A1-AA1A5264CC2B}" type="pres">
      <dgm:prSet presAssocID="{C4FE14C4-7126-4525-B2BC-97E94C469D6F}" presName="tx1" presStyleLbl="revTx" presStyleIdx="2" presStyleCnt="4"/>
      <dgm:spPr/>
      <dgm:t>
        <a:bodyPr/>
        <a:lstStyle/>
        <a:p>
          <a:endParaRPr lang="fr-FR"/>
        </a:p>
      </dgm:t>
    </dgm:pt>
    <dgm:pt modelId="{6535B166-559E-4ED2-A604-949972E20823}" type="pres">
      <dgm:prSet presAssocID="{C4FE14C4-7126-4525-B2BC-97E94C469D6F}" presName="vert1" presStyleCnt="0"/>
      <dgm:spPr/>
      <dgm:t>
        <a:bodyPr/>
        <a:lstStyle/>
        <a:p>
          <a:endParaRPr lang="fr-FR"/>
        </a:p>
      </dgm:t>
    </dgm:pt>
    <dgm:pt modelId="{EFDABEF0-E993-4E11-BF65-D6DB6A0F7D51}" type="pres">
      <dgm:prSet presAssocID="{7C1AF174-76A2-4F93-9410-E8C2A6050D02}" presName="vertSpace2a" presStyleCnt="0"/>
      <dgm:spPr/>
      <dgm:t>
        <a:bodyPr/>
        <a:lstStyle/>
        <a:p>
          <a:endParaRPr lang="fr-FR"/>
        </a:p>
      </dgm:t>
    </dgm:pt>
    <dgm:pt modelId="{4F374C66-22CE-4A39-8E63-CF766ABE4DEF}" type="pres">
      <dgm:prSet presAssocID="{7C1AF174-76A2-4F93-9410-E8C2A6050D02}" presName="horz2" presStyleCnt="0"/>
      <dgm:spPr/>
      <dgm:t>
        <a:bodyPr/>
        <a:lstStyle/>
        <a:p>
          <a:endParaRPr lang="fr-FR"/>
        </a:p>
      </dgm:t>
    </dgm:pt>
    <dgm:pt modelId="{7E655FED-E59A-4B8D-9D0C-7A962A3303C2}" type="pres">
      <dgm:prSet presAssocID="{7C1AF174-76A2-4F93-9410-E8C2A6050D02}" presName="horzSpace2" presStyleCnt="0"/>
      <dgm:spPr/>
      <dgm:t>
        <a:bodyPr/>
        <a:lstStyle/>
        <a:p>
          <a:endParaRPr lang="fr-FR"/>
        </a:p>
      </dgm:t>
    </dgm:pt>
    <dgm:pt modelId="{9613F718-8489-44F5-A767-01D9C4ECD525}" type="pres">
      <dgm:prSet presAssocID="{7C1AF174-76A2-4F93-9410-E8C2A6050D02}" presName="tx2" presStyleLbl="revTx" presStyleIdx="3" presStyleCnt="4"/>
      <dgm:spPr/>
      <dgm:t>
        <a:bodyPr/>
        <a:lstStyle/>
        <a:p>
          <a:endParaRPr lang="fr-FR"/>
        </a:p>
      </dgm:t>
    </dgm:pt>
    <dgm:pt modelId="{6FDD9B27-39E2-4C76-9FE4-BF394F5A7015}" type="pres">
      <dgm:prSet presAssocID="{7C1AF174-76A2-4F93-9410-E8C2A6050D02}" presName="vert2" presStyleCnt="0"/>
      <dgm:spPr/>
      <dgm:t>
        <a:bodyPr/>
        <a:lstStyle/>
        <a:p>
          <a:endParaRPr lang="fr-FR"/>
        </a:p>
      </dgm:t>
    </dgm:pt>
    <dgm:pt modelId="{4ABD6854-3DD7-4AC2-A3C2-8FD6BC3294D3}" type="pres">
      <dgm:prSet presAssocID="{7C1AF174-76A2-4F93-9410-E8C2A6050D02}" presName="thinLine2b" presStyleLbl="callout" presStyleIdx="1" presStyleCnt="2"/>
      <dgm:spPr/>
      <dgm:t>
        <a:bodyPr/>
        <a:lstStyle/>
        <a:p>
          <a:endParaRPr lang="fr-FR"/>
        </a:p>
      </dgm:t>
    </dgm:pt>
    <dgm:pt modelId="{02FCB0C0-C65B-4252-9DAC-D9369B757F42}" type="pres">
      <dgm:prSet presAssocID="{7C1AF174-76A2-4F93-9410-E8C2A6050D02}" presName="vertSpace2b" presStyleCnt="0"/>
      <dgm:spPr/>
      <dgm:t>
        <a:bodyPr/>
        <a:lstStyle/>
        <a:p>
          <a:endParaRPr lang="fr-FR"/>
        </a:p>
      </dgm:t>
    </dgm:pt>
  </dgm:ptLst>
  <dgm:cxnLst>
    <dgm:cxn modelId="{849CEE36-F12A-454D-9869-14A673675706}" type="presOf" srcId="{7C1AF174-76A2-4F93-9410-E8C2A6050D02}" destId="{9613F718-8489-44F5-A767-01D9C4ECD525}" srcOrd="0" destOrd="0" presId="urn:microsoft.com/office/officeart/2008/layout/LinedList"/>
    <dgm:cxn modelId="{950EB2B1-91B3-45EC-B97A-48A2398699CF}" srcId="{F2612302-3610-48A2-BF2C-81E1CC90F35A}" destId="{0C28CB9A-6F0B-4472-813B-DDA3907C5660}" srcOrd="0" destOrd="0" parTransId="{7E66F3EE-57C7-4B6B-A6D6-E85F4005E69E}" sibTransId="{DA5B755E-6641-4CB9-9958-FC5C3167E1B6}"/>
    <dgm:cxn modelId="{53EA88C5-9A2F-4B41-98DB-8FE13A184849}" type="presOf" srcId="{C4FE14C4-7126-4525-B2BC-97E94C469D6F}" destId="{23D6AA82-3A4F-42D2-B6A1-AA1A5264CC2B}" srcOrd="0" destOrd="0" presId="urn:microsoft.com/office/officeart/2008/layout/LinedList"/>
    <dgm:cxn modelId="{DE92C66C-3A8F-4258-BD83-08F7CA82DA34}" srcId="{C4FE14C4-7126-4525-B2BC-97E94C469D6F}" destId="{7C1AF174-76A2-4F93-9410-E8C2A6050D02}" srcOrd="0" destOrd="0" parTransId="{C84AA610-8A08-4556-AF55-78CA4E80C45A}" sibTransId="{EC5A68DF-8890-4FD1-BDEB-B568EF43F733}"/>
    <dgm:cxn modelId="{BFDB98FB-2D0B-4A43-98B7-CDE6164C430F}" srcId="{F2612302-3610-48A2-BF2C-81E1CC90F35A}" destId="{C4FE14C4-7126-4525-B2BC-97E94C469D6F}" srcOrd="1" destOrd="0" parTransId="{3DBA92F9-2174-452D-92BA-3F4D295B68A8}" sibTransId="{21E3D3FE-0E54-472D-84AA-FE800F7EC2DA}"/>
    <dgm:cxn modelId="{4D9C1135-C38D-419F-9D88-3FBA357A1423}" type="presOf" srcId="{06D68210-B2E8-494D-B9B9-707AF7624C65}" destId="{7D3FD5AA-B663-4104-91DF-10594A3A55CA}" srcOrd="0" destOrd="0" presId="urn:microsoft.com/office/officeart/2008/layout/LinedList"/>
    <dgm:cxn modelId="{D23ADE9F-2886-4AFF-B028-00307575E437}" type="presOf" srcId="{F2612302-3610-48A2-BF2C-81E1CC90F35A}" destId="{3ED22AD9-AC13-4368-8A71-5636FD06FA73}" srcOrd="0" destOrd="0" presId="urn:microsoft.com/office/officeart/2008/layout/LinedList"/>
    <dgm:cxn modelId="{517D78F6-779F-4350-9F6E-0D516508B1F7}" type="presOf" srcId="{0C28CB9A-6F0B-4472-813B-DDA3907C5660}" destId="{44A3D6A0-AB87-4BFF-A733-CADA847361CC}" srcOrd="0" destOrd="0" presId="urn:microsoft.com/office/officeart/2008/layout/LinedList"/>
    <dgm:cxn modelId="{F7F289C6-E11D-4675-9454-8003F03F2459}" srcId="{0C28CB9A-6F0B-4472-813B-DDA3907C5660}" destId="{06D68210-B2E8-494D-B9B9-707AF7624C65}" srcOrd="0" destOrd="0" parTransId="{851685BB-C54D-447D-B432-E029039AC5CF}" sibTransId="{FF9EE4F3-A714-4856-B9BB-A9F0105242E9}"/>
    <dgm:cxn modelId="{356576A2-0A41-46D6-89A0-C947720F8B5B}" type="presParOf" srcId="{3ED22AD9-AC13-4368-8A71-5636FD06FA73}" destId="{BD855FC9-BA23-4C76-B674-3AF39586F66F}" srcOrd="0" destOrd="0" presId="urn:microsoft.com/office/officeart/2008/layout/LinedList"/>
    <dgm:cxn modelId="{080FAFE2-B010-4A07-B40F-5C92CA3576EC}" type="presParOf" srcId="{3ED22AD9-AC13-4368-8A71-5636FD06FA73}" destId="{F73B577A-D8FD-4F5B-8E34-6039AFD790B6}" srcOrd="1" destOrd="0" presId="urn:microsoft.com/office/officeart/2008/layout/LinedList"/>
    <dgm:cxn modelId="{CE924F73-5B78-4C35-9991-6384D11B5D41}" type="presParOf" srcId="{F73B577A-D8FD-4F5B-8E34-6039AFD790B6}" destId="{44A3D6A0-AB87-4BFF-A733-CADA847361CC}" srcOrd="0" destOrd="0" presId="urn:microsoft.com/office/officeart/2008/layout/LinedList"/>
    <dgm:cxn modelId="{EF42A070-3139-44BF-865E-5085C9D1E1A4}" type="presParOf" srcId="{F73B577A-D8FD-4F5B-8E34-6039AFD790B6}" destId="{42D0B6A7-D310-4B2C-9BF8-A707FFEE42A4}" srcOrd="1" destOrd="0" presId="urn:microsoft.com/office/officeart/2008/layout/LinedList"/>
    <dgm:cxn modelId="{F34A2364-B3DB-4285-9D5C-A7B8E35F1753}" type="presParOf" srcId="{42D0B6A7-D310-4B2C-9BF8-A707FFEE42A4}" destId="{8BB73AD4-425B-44C5-9ABA-90FF0411147B}" srcOrd="0" destOrd="0" presId="urn:microsoft.com/office/officeart/2008/layout/LinedList"/>
    <dgm:cxn modelId="{CFB94FAE-8B3A-4200-8951-4A05208E297D}" type="presParOf" srcId="{42D0B6A7-D310-4B2C-9BF8-A707FFEE42A4}" destId="{DE135B18-B461-4666-9B85-D3AB4514463D}" srcOrd="1" destOrd="0" presId="urn:microsoft.com/office/officeart/2008/layout/LinedList"/>
    <dgm:cxn modelId="{7CD3B0E7-C7A3-47D9-82C3-4E526A4FFAE1}" type="presParOf" srcId="{DE135B18-B461-4666-9B85-D3AB4514463D}" destId="{A8447AC7-0ACA-419A-A10A-651BC85E0636}" srcOrd="0" destOrd="0" presId="urn:microsoft.com/office/officeart/2008/layout/LinedList"/>
    <dgm:cxn modelId="{A379850E-475F-4EF3-8D20-92C52982EE34}" type="presParOf" srcId="{DE135B18-B461-4666-9B85-D3AB4514463D}" destId="{7D3FD5AA-B663-4104-91DF-10594A3A55CA}" srcOrd="1" destOrd="0" presId="urn:microsoft.com/office/officeart/2008/layout/LinedList"/>
    <dgm:cxn modelId="{7A2CB8F0-D258-4453-8B7A-C11083FB3F34}" type="presParOf" srcId="{DE135B18-B461-4666-9B85-D3AB4514463D}" destId="{37498E9C-4653-4C8D-A936-D93359196DFD}" srcOrd="2" destOrd="0" presId="urn:microsoft.com/office/officeart/2008/layout/LinedList"/>
    <dgm:cxn modelId="{AD6AF91C-49BC-4B50-A306-33DB296E43F1}" type="presParOf" srcId="{42D0B6A7-D310-4B2C-9BF8-A707FFEE42A4}" destId="{D27221E9-CBE1-4A53-A51E-B08CF018373F}" srcOrd="2" destOrd="0" presId="urn:microsoft.com/office/officeart/2008/layout/LinedList"/>
    <dgm:cxn modelId="{5B230740-B86B-495C-B2FC-AF5FC5566AA2}" type="presParOf" srcId="{42D0B6A7-D310-4B2C-9BF8-A707FFEE42A4}" destId="{434ADD03-0DDC-4157-9639-968213F3FA1D}" srcOrd="3" destOrd="0" presId="urn:microsoft.com/office/officeart/2008/layout/LinedList"/>
    <dgm:cxn modelId="{BAC6F499-83B2-4264-9C8E-E0EB1BBE4C77}" type="presParOf" srcId="{3ED22AD9-AC13-4368-8A71-5636FD06FA73}" destId="{947FF0CA-C838-4464-A86E-0B5D97E3E295}" srcOrd="2" destOrd="0" presId="urn:microsoft.com/office/officeart/2008/layout/LinedList"/>
    <dgm:cxn modelId="{2E59DC02-05BF-4A4C-81DB-476D3189483A}" type="presParOf" srcId="{3ED22AD9-AC13-4368-8A71-5636FD06FA73}" destId="{318CDB5D-06F5-4114-894B-FFDD16610FFF}" srcOrd="3" destOrd="0" presId="urn:microsoft.com/office/officeart/2008/layout/LinedList"/>
    <dgm:cxn modelId="{7EE02FFC-F0CE-4721-BD09-1DE06FD17B41}" type="presParOf" srcId="{318CDB5D-06F5-4114-894B-FFDD16610FFF}" destId="{23D6AA82-3A4F-42D2-B6A1-AA1A5264CC2B}" srcOrd="0" destOrd="0" presId="urn:microsoft.com/office/officeart/2008/layout/LinedList"/>
    <dgm:cxn modelId="{C386DFB2-E7B1-477D-A21F-B49784AD1A2B}" type="presParOf" srcId="{318CDB5D-06F5-4114-894B-FFDD16610FFF}" destId="{6535B166-559E-4ED2-A604-949972E20823}" srcOrd="1" destOrd="0" presId="urn:microsoft.com/office/officeart/2008/layout/LinedList"/>
    <dgm:cxn modelId="{5E101B27-DD03-483D-B502-DA34AFF57915}" type="presParOf" srcId="{6535B166-559E-4ED2-A604-949972E20823}" destId="{EFDABEF0-E993-4E11-BF65-D6DB6A0F7D51}" srcOrd="0" destOrd="0" presId="urn:microsoft.com/office/officeart/2008/layout/LinedList"/>
    <dgm:cxn modelId="{031B209B-B8F0-4942-BCB0-C14D047DD605}" type="presParOf" srcId="{6535B166-559E-4ED2-A604-949972E20823}" destId="{4F374C66-22CE-4A39-8E63-CF766ABE4DEF}" srcOrd="1" destOrd="0" presId="urn:microsoft.com/office/officeart/2008/layout/LinedList"/>
    <dgm:cxn modelId="{0D63B99D-DAF9-47E3-A340-E6A021458DC0}" type="presParOf" srcId="{4F374C66-22CE-4A39-8E63-CF766ABE4DEF}" destId="{7E655FED-E59A-4B8D-9D0C-7A962A3303C2}" srcOrd="0" destOrd="0" presId="urn:microsoft.com/office/officeart/2008/layout/LinedList"/>
    <dgm:cxn modelId="{8338224E-F124-4A26-98A1-DA23CA33F224}" type="presParOf" srcId="{4F374C66-22CE-4A39-8E63-CF766ABE4DEF}" destId="{9613F718-8489-44F5-A767-01D9C4ECD525}" srcOrd="1" destOrd="0" presId="urn:microsoft.com/office/officeart/2008/layout/LinedList"/>
    <dgm:cxn modelId="{F7EC1794-1475-41BB-A4B4-87BE6446DEDF}" type="presParOf" srcId="{4F374C66-22CE-4A39-8E63-CF766ABE4DEF}" destId="{6FDD9B27-39E2-4C76-9FE4-BF394F5A7015}" srcOrd="2" destOrd="0" presId="urn:microsoft.com/office/officeart/2008/layout/LinedList"/>
    <dgm:cxn modelId="{C3003259-A351-4FBC-9770-AAEE0D48D358}" type="presParOf" srcId="{6535B166-559E-4ED2-A604-949972E20823}" destId="{4ABD6854-3DD7-4AC2-A3C2-8FD6BC3294D3}" srcOrd="2" destOrd="0" presId="urn:microsoft.com/office/officeart/2008/layout/LinedList"/>
    <dgm:cxn modelId="{5B0D86EE-23DD-41A7-B915-11C7B21ED2AB}" type="presParOf" srcId="{6535B166-559E-4ED2-A604-949972E20823}" destId="{02FCB0C0-C65B-4252-9DAC-D9369B757F4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612302-3610-48A2-BF2C-81E1CC90F35A}" type="doc">
      <dgm:prSet loTypeId="urn:microsoft.com/office/officeart/2008/layout/LinedList" loCatId="list" qsTypeId="urn:microsoft.com/office/officeart/2005/8/quickstyle/simple4" qsCatId="simple" csTypeId="urn:microsoft.com/office/officeart/2005/8/colors/accent1_5" csCatId="accent1" phldr="1"/>
      <dgm:spPr/>
      <dgm:t>
        <a:bodyPr/>
        <a:lstStyle/>
        <a:p>
          <a:endParaRPr lang="fr-FR"/>
        </a:p>
      </dgm:t>
    </dgm:pt>
    <dgm:pt modelId="{0C28CB9A-6F0B-4472-813B-DDA3907C5660}">
      <dgm:prSet phldrT="[Texte]" custT="1"/>
      <dgm:spPr/>
      <dgm:t>
        <a:bodyPr anchor="ctr"/>
        <a:lstStyle/>
        <a:p>
          <a:pPr algn="ctr"/>
          <a:r>
            <a:rPr lang="fr-FR" sz="2800" dirty="0" smtClean="0">
              <a:solidFill>
                <a:srgbClr val="073E87"/>
              </a:solidFill>
            </a:rPr>
            <a:t>Article R4153-51</a:t>
          </a:r>
          <a:endParaRPr lang="fr-FR" sz="2800" dirty="0">
            <a:solidFill>
              <a:srgbClr val="073E87"/>
            </a:solidFill>
          </a:endParaRPr>
        </a:p>
      </dgm:t>
    </dgm:pt>
    <dgm:pt modelId="{7E66F3EE-57C7-4B6B-A6D6-E85F4005E69E}" type="parTrans" cxnId="{950EB2B1-91B3-45EC-B97A-48A2398699CF}">
      <dgm:prSet/>
      <dgm:spPr/>
      <dgm:t>
        <a:bodyPr/>
        <a:lstStyle/>
        <a:p>
          <a:endParaRPr lang="fr-FR">
            <a:solidFill>
              <a:srgbClr val="073E87"/>
            </a:solidFill>
          </a:endParaRPr>
        </a:p>
      </dgm:t>
    </dgm:pt>
    <dgm:pt modelId="{DA5B755E-6641-4CB9-9958-FC5C3167E1B6}" type="sibTrans" cxnId="{950EB2B1-91B3-45EC-B97A-48A2398699CF}">
      <dgm:prSet/>
      <dgm:spPr/>
      <dgm:t>
        <a:bodyPr/>
        <a:lstStyle/>
        <a:p>
          <a:endParaRPr lang="fr-FR">
            <a:solidFill>
              <a:srgbClr val="073E87"/>
            </a:solidFill>
          </a:endParaRPr>
        </a:p>
      </dgm:t>
    </dgm:pt>
    <dgm:pt modelId="{06D68210-B2E8-494D-B9B9-707AF7624C65}">
      <dgm:prSet phldrT="[Texte]" custT="1"/>
      <dgm:spPr/>
      <dgm:t>
        <a:bodyPr anchor="ctr"/>
        <a:lstStyle/>
        <a:p>
          <a:pPr algn="just"/>
          <a:r>
            <a:rPr lang="fr-FR" sz="1600" dirty="0" smtClean="0">
              <a:solidFill>
                <a:srgbClr val="073E87"/>
              </a:solidFill>
            </a:rPr>
            <a:t>Les jeunes travailleurs peuvent être affectés à la conduite d’équipement de travail mobiles automoteurs et d’équipement de travail servant au levage lorsqu’ils ont reçu la formation prévue à l’article R.4323-55 ou s’ils sont titulaires de </a:t>
          </a:r>
          <a:r>
            <a:rPr lang="fr-FR" sz="1600" smtClean="0">
              <a:solidFill>
                <a:srgbClr val="073E87"/>
              </a:solidFill>
            </a:rPr>
            <a:t>l’autorisation </a:t>
          </a:r>
          <a:r>
            <a:rPr lang="fr-FR" sz="1600" smtClean="0">
              <a:solidFill>
                <a:srgbClr val="073E87"/>
              </a:solidFill>
            </a:rPr>
            <a:t>de </a:t>
          </a:r>
          <a:r>
            <a:rPr lang="fr-FR" sz="1600" dirty="0" smtClean="0">
              <a:solidFill>
                <a:srgbClr val="073E87"/>
              </a:solidFill>
            </a:rPr>
            <a:t>conduite prévue à l’article R.4323-56, s’agissant des équipements dont la conduite est subordonnée à l’obtention d’une telle autorisation.</a:t>
          </a:r>
        </a:p>
      </dgm:t>
    </dgm:pt>
    <dgm:pt modelId="{851685BB-C54D-447D-B432-E029039AC5CF}" type="parTrans" cxnId="{F7F289C6-E11D-4675-9454-8003F03F2459}">
      <dgm:prSet/>
      <dgm:spPr/>
      <dgm:t>
        <a:bodyPr/>
        <a:lstStyle/>
        <a:p>
          <a:endParaRPr lang="fr-FR">
            <a:solidFill>
              <a:srgbClr val="073E87"/>
            </a:solidFill>
          </a:endParaRPr>
        </a:p>
      </dgm:t>
    </dgm:pt>
    <dgm:pt modelId="{FF9EE4F3-A714-4856-B9BB-A9F0105242E9}" type="sibTrans" cxnId="{F7F289C6-E11D-4675-9454-8003F03F2459}">
      <dgm:prSet/>
      <dgm:spPr/>
      <dgm:t>
        <a:bodyPr/>
        <a:lstStyle/>
        <a:p>
          <a:endParaRPr lang="fr-FR">
            <a:solidFill>
              <a:srgbClr val="073E87"/>
            </a:solidFill>
          </a:endParaRPr>
        </a:p>
      </dgm:t>
    </dgm:pt>
    <dgm:pt modelId="{C4FE14C4-7126-4525-B2BC-97E94C469D6F}">
      <dgm:prSet custT="1"/>
      <dgm:spPr/>
      <dgm:t>
        <a:bodyPr anchor="ctr"/>
        <a:lstStyle/>
        <a:p>
          <a:pPr algn="ctr"/>
          <a:r>
            <a:rPr lang="fr-FR" sz="2800" dirty="0" smtClean="0">
              <a:solidFill>
                <a:srgbClr val="073E87"/>
              </a:solidFill>
            </a:rPr>
            <a:t>Article R4323-55</a:t>
          </a:r>
          <a:endParaRPr lang="fr-FR" sz="2800" dirty="0">
            <a:solidFill>
              <a:srgbClr val="073E87"/>
            </a:solidFill>
          </a:endParaRPr>
        </a:p>
      </dgm:t>
    </dgm:pt>
    <dgm:pt modelId="{3DBA92F9-2174-452D-92BA-3F4D295B68A8}" type="parTrans" cxnId="{BFDB98FB-2D0B-4A43-98B7-CDE6164C430F}">
      <dgm:prSet/>
      <dgm:spPr/>
      <dgm:t>
        <a:bodyPr/>
        <a:lstStyle/>
        <a:p>
          <a:endParaRPr lang="fr-FR"/>
        </a:p>
      </dgm:t>
    </dgm:pt>
    <dgm:pt modelId="{21E3D3FE-0E54-472D-84AA-FE800F7EC2DA}" type="sibTrans" cxnId="{BFDB98FB-2D0B-4A43-98B7-CDE6164C430F}">
      <dgm:prSet/>
      <dgm:spPr/>
      <dgm:t>
        <a:bodyPr/>
        <a:lstStyle/>
        <a:p>
          <a:endParaRPr lang="fr-FR"/>
        </a:p>
      </dgm:t>
    </dgm:pt>
    <dgm:pt modelId="{7C1AF174-76A2-4F93-9410-E8C2A6050D02}">
      <dgm:prSet custT="1"/>
      <dgm:spPr/>
      <dgm:t>
        <a:bodyPr anchor="ctr"/>
        <a:lstStyle/>
        <a:p>
          <a:pPr algn="just"/>
          <a:r>
            <a:rPr lang="fr-FR" sz="1600" dirty="0" smtClean="0">
              <a:solidFill>
                <a:srgbClr val="073E87"/>
              </a:solidFill>
            </a:rPr>
            <a:t>La conduite des équipements de travail mobile automoteur et des équipements de travail servant au levage est réservée aux travailleurs qui ont reçu une formation adéquate.</a:t>
          </a:r>
        </a:p>
        <a:p>
          <a:pPr algn="just"/>
          <a:r>
            <a:rPr lang="fr-FR" sz="1600" dirty="0" smtClean="0">
              <a:solidFill>
                <a:srgbClr val="073E87"/>
              </a:solidFill>
            </a:rPr>
            <a:t>Cette formation est complétée et réactualisée chaque fois que nécessaire.</a:t>
          </a:r>
          <a:endParaRPr lang="fr-FR" sz="1600" dirty="0">
            <a:solidFill>
              <a:srgbClr val="073E87"/>
            </a:solidFill>
          </a:endParaRPr>
        </a:p>
      </dgm:t>
    </dgm:pt>
    <dgm:pt modelId="{C84AA610-8A08-4556-AF55-78CA4E80C45A}" type="parTrans" cxnId="{DE92C66C-3A8F-4258-BD83-08F7CA82DA34}">
      <dgm:prSet/>
      <dgm:spPr/>
      <dgm:t>
        <a:bodyPr/>
        <a:lstStyle/>
        <a:p>
          <a:endParaRPr lang="fr-FR"/>
        </a:p>
      </dgm:t>
    </dgm:pt>
    <dgm:pt modelId="{EC5A68DF-8890-4FD1-BDEB-B568EF43F733}" type="sibTrans" cxnId="{DE92C66C-3A8F-4258-BD83-08F7CA82DA34}">
      <dgm:prSet/>
      <dgm:spPr/>
      <dgm:t>
        <a:bodyPr/>
        <a:lstStyle/>
        <a:p>
          <a:endParaRPr lang="fr-FR"/>
        </a:p>
      </dgm:t>
    </dgm:pt>
    <dgm:pt modelId="{184EA9C8-0F97-4D71-9B79-5665DB1F9745}">
      <dgm:prSet/>
      <dgm:spPr/>
      <dgm:t>
        <a:bodyPr/>
        <a:lstStyle/>
        <a:p>
          <a:pPr algn="ctr"/>
          <a:r>
            <a:rPr lang="fr-FR" dirty="0" smtClean="0">
              <a:solidFill>
                <a:srgbClr val="073E87"/>
              </a:solidFill>
            </a:rPr>
            <a:t>Article R4323-56 (extrait)</a:t>
          </a:r>
          <a:endParaRPr lang="fr-FR" dirty="0">
            <a:solidFill>
              <a:srgbClr val="073E87"/>
            </a:solidFill>
          </a:endParaRPr>
        </a:p>
      </dgm:t>
    </dgm:pt>
    <dgm:pt modelId="{1F6F709C-101B-41D6-8E6B-4121DC228FB0}" type="parTrans" cxnId="{7A4A9CC7-24A5-48A7-98FC-5A131BBD46D1}">
      <dgm:prSet/>
      <dgm:spPr/>
      <dgm:t>
        <a:bodyPr/>
        <a:lstStyle/>
        <a:p>
          <a:endParaRPr lang="fr-FR"/>
        </a:p>
      </dgm:t>
    </dgm:pt>
    <dgm:pt modelId="{58254750-097C-45D4-9886-6ED884F41D2A}" type="sibTrans" cxnId="{7A4A9CC7-24A5-48A7-98FC-5A131BBD46D1}">
      <dgm:prSet/>
      <dgm:spPr/>
      <dgm:t>
        <a:bodyPr/>
        <a:lstStyle/>
        <a:p>
          <a:endParaRPr lang="fr-FR"/>
        </a:p>
      </dgm:t>
    </dgm:pt>
    <dgm:pt modelId="{80B58248-2E6C-4584-9B7C-CB14CA972C81}">
      <dgm:prSet custT="1"/>
      <dgm:spPr/>
      <dgm:t>
        <a:bodyPr anchor="ctr"/>
        <a:lstStyle/>
        <a:p>
          <a:pPr algn="l"/>
          <a:r>
            <a:rPr lang="fr-FR" sz="1600" dirty="0" smtClean="0">
              <a:solidFill>
                <a:srgbClr val="073E87"/>
              </a:solidFill>
            </a:rPr>
            <a:t>La conduite de certains équipements présentant des risques particuliers, en raison de leurs caractéristiques ou de leur objet, est subordonnée à l’obtention d’une autorisation de conduite délivrée par l’employeur.</a:t>
          </a:r>
          <a:endParaRPr lang="fr-FR" sz="1600" dirty="0">
            <a:solidFill>
              <a:srgbClr val="073E87"/>
            </a:solidFill>
          </a:endParaRPr>
        </a:p>
      </dgm:t>
    </dgm:pt>
    <dgm:pt modelId="{71404BAA-99C6-4978-8823-19A2DCECB5EC}" type="parTrans" cxnId="{21391405-227D-4E70-9221-95BC5792462D}">
      <dgm:prSet/>
      <dgm:spPr/>
      <dgm:t>
        <a:bodyPr/>
        <a:lstStyle/>
        <a:p>
          <a:endParaRPr lang="fr-FR"/>
        </a:p>
      </dgm:t>
    </dgm:pt>
    <dgm:pt modelId="{600C157C-353F-449E-B0B3-944EE38CBD9A}" type="sibTrans" cxnId="{21391405-227D-4E70-9221-95BC5792462D}">
      <dgm:prSet/>
      <dgm:spPr/>
      <dgm:t>
        <a:bodyPr/>
        <a:lstStyle/>
        <a:p>
          <a:endParaRPr lang="fr-FR"/>
        </a:p>
      </dgm:t>
    </dgm:pt>
    <dgm:pt modelId="{3ED22AD9-AC13-4368-8A71-5636FD06FA73}" type="pres">
      <dgm:prSet presAssocID="{F2612302-3610-48A2-BF2C-81E1CC90F35A}" presName="vert0" presStyleCnt="0">
        <dgm:presLayoutVars>
          <dgm:dir/>
          <dgm:animOne val="branch"/>
          <dgm:animLvl val="lvl"/>
        </dgm:presLayoutVars>
      </dgm:prSet>
      <dgm:spPr/>
      <dgm:t>
        <a:bodyPr/>
        <a:lstStyle/>
        <a:p>
          <a:endParaRPr lang="fr-FR"/>
        </a:p>
      </dgm:t>
    </dgm:pt>
    <dgm:pt modelId="{BD855FC9-BA23-4C76-B674-3AF39586F66F}" type="pres">
      <dgm:prSet presAssocID="{0C28CB9A-6F0B-4472-813B-DDA3907C5660}" presName="thickLine" presStyleLbl="alignNode1" presStyleIdx="0" presStyleCnt="3"/>
      <dgm:spPr/>
      <dgm:t>
        <a:bodyPr/>
        <a:lstStyle/>
        <a:p>
          <a:endParaRPr lang="fr-FR"/>
        </a:p>
      </dgm:t>
    </dgm:pt>
    <dgm:pt modelId="{F73B577A-D8FD-4F5B-8E34-6039AFD790B6}" type="pres">
      <dgm:prSet presAssocID="{0C28CB9A-6F0B-4472-813B-DDA3907C5660}" presName="horz1" presStyleCnt="0"/>
      <dgm:spPr/>
      <dgm:t>
        <a:bodyPr/>
        <a:lstStyle/>
        <a:p>
          <a:endParaRPr lang="fr-FR"/>
        </a:p>
      </dgm:t>
    </dgm:pt>
    <dgm:pt modelId="{44A3D6A0-AB87-4BFF-A733-CADA847361CC}" type="pres">
      <dgm:prSet presAssocID="{0C28CB9A-6F0B-4472-813B-DDA3907C5660}" presName="tx1" presStyleLbl="revTx" presStyleIdx="0" presStyleCnt="6"/>
      <dgm:spPr/>
      <dgm:t>
        <a:bodyPr/>
        <a:lstStyle/>
        <a:p>
          <a:endParaRPr lang="fr-FR"/>
        </a:p>
      </dgm:t>
    </dgm:pt>
    <dgm:pt modelId="{42D0B6A7-D310-4B2C-9BF8-A707FFEE42A4}" type="pres">
      <dgm:prSet presAssocID="{0C28CB9A-6F0B-4472-813B-DDA3907C5660}" presName="vert1" presStyleCnt="0"/>
      <dgm:spPr/>
      <dgm:t>
        <a:bodyPr/>
        <a:lstStyle/>
        <a:p>
          <a:endParaRPr lang="fr-FR"/>
        </a:p>
      </dgm:t>
    </dgm:pt>
    <dgm:pt modelId="{8BB73AD4-425B-44C5-9ABA-90FF0411147B}" type="pres">
      <dgm:prSet presAssocID="{06D68210-B2E8-494D-B9B9-707AF7624C65}" presName="vertSpace2a" presStyleCnt="0"/>
      <dgm:spPr/>
      <dgm:t>
        <a:bodyPr/>
        <a:lstStyle/>
        <a:p>
          <a:endParaRPr lang="fr-FR"/>
        </a:p>
      </dgm:t>
    </dgm:pt>
    <dgm:pt modelId="{DE135B18-B461-4666-9B85-D3AB4514463D}" type="pres">
      <dgm:prSet presAssocID="{06D68210-B2E8-494D-B9B9-707AF7624C65}" presName="horz2" presStyleCnt="0"/>
      <dgm:spPr/>
      <dgm:t>
        <a:bodyPr/>
        <a:lstStyle/>
        <a:p>
          <a:endParaRPr lang="fr-FR"/>
        </a:p>
      </dgm:t>
    </dgm:pt>
    <dgm:pt modelId="{A8447AC7-0ACA-419A-A10A-651BC85E0636}" type="pres">
      <dgm:prSet presAssocID="{06D68210-B2E8-494D-B9B9-707AF7624C65}" presName="horzSpace2" presStyleCnt="0"/>
      <dgm:spPr/>
      <dgm:t>
        <a:bodyPr/>
        <a:lstStyle/>
        <a:p>
          <a:endParaRPr lang="fr-FR"/>
        </a:p>
      </dgm:t>
    </dgm:pt>
    <dgm:pt modelId="{7D3FD5AA-B663-4104-91DF-10594A3A55CA}" type="pres">
      <dgm:prSet presAssocID="{06D68210-B2E8-494D-B9B9-707AF7624C65}" presName="tx2" presStyleLbl="revTx" presStyleIdx="1" presStyleCnt="6"/>
      <dgm:spPr/>
      <dgm:t>
        <a:bodyPr/>
        <a:lstStyle/>
        <a:p>
          <a:endParaRPr lang="fr-FR"/>
        </a:p>
      </dgm:t>
    </dgm:pt>
    <dgm:pt modelId="{37498E9C-4653-4C8D-A936-D93359196DFD}" type="pres">
      <dgm:prSet presAssocID="{06D68210-B2E8-494D-B9B9-707AF7624C65}" presName="vert2" presStyleCnt="0"/>
      <dgm:spPr/>
      <dgm:t>
        <a:bodyPr/>
        <a:lstStyle/>
        <a:p>
          <a:endParaRPr lang="fr-FR"/>
        </a:p>
      </dgm:t>
    </dgm:pt>
    <dgm:pt modelId="{D27221E9-CBE1-4A53-A51E-B08CF018373F}" type="pres">
      <dgm:prSet presAssocID="{06D68210-B2E8-494D-B9B9-707AF7624C65}" presName="thinLine2b" presStyleLbl="callout" presStyleIdx="0" presStyleCnt="3"/>
      <dgm:spPr/>
      <dgm:t>
        <a:bodyPr/>
        <a:lstStyle/>
        <a:p>
          <a:endParaRPr lang="fr-FR"/>
        </a:p>
      </dgm:t>
    </dgm:pt>
    <dgm:pt modelId="{434ADD03-0DDC-4157-9639-968213F3FA1D}" type="pres">
      <dgm:prSet presAssocID="{06D68210-B2E8-494D-B9B9-707AF7624C65}" presName="vertSpace2b" presStyleCnt="0"/>
      <dgm:spPr/>
      <dgm:t>
        <a:bodyPr/>
        <a:lstStyle/>
        <a:p>
          <a:endParaRPr lang="fr-FR"/>
        </a:p>
      </dgm:t>
    </dgm:pt>
    <dgm:pt modelId="{947FF0CA-C838-4464-A86E-0B5D97E3E295}" type="pres">
      <dgm:prSet presAssocID="{C4FE14C4-7126-4525-B2BC-97E94C469D6F}" presName="thickLine" presStyleLbl="alignNode1" presStyleIdx="1" presStyleCnt="3"/>
      <dgm:spPr/>
      <dgm:t>
        <a:bodyPr/>
        <a:lstStyle/>
        <a:p>
          <a:endParaRPr lang="fr-FR"/>
        </a:p>
      </dgm:t>
    </dgm:pt>
    <dgm:pt modelId="{318CDB5D-06F5-4114-894B-FFDD16610FFF}" type="pres">
      <dgm:prSet presAssocID="{C4FE14C4-7126-4525-B2BC-97E94C469D6F}" presName="horz1" presStyleCnt="0"/>
      <dgm:spPr/>
      <dgm:t>
        <a:bodyPr/>
        <a:lstStyle/>
        <a:p>
          <a:endParaRPr lang="fr-FR"/>
        </a:p>
      </dgm:t>
    </dgm:pt>
    <dgm:pt modelId="{23D6AA82-3A4F-42D2-B6A1-AA1A5264CC2B}" type="pres">
      <dgm:prSet presAssocID="{C4FE14C4-7126-4525-B2BC-97E94C469D6F}" presName="tx1" presStyleLbl="revTx" presStyleIdx="2" presStyleCnt="6"/>
      <dgm:spPr/>
      <dgm:t>
        <a:bodyPr/>
        <a:lstStyle/>
        <a:p>
          <a:endParaRPr lang="fr-FR"/>
        </a:p>
      </dgm:t>
    </dgm:pt>
    <dgm:pt modelId="{6535B166-559E-4ED2-A604-949972E20823}" type="pres">
      <dgm:prSet presAssocID="{C4FE14C4-7126-4525-B2BC-97E94C469D6F}" presName="vert1" presStyleCnt="0"/>
      <dgm:spPr/>
      <dgm:t>
        <a:bodyPr/>
        <a:lstStyle/>
        <a:p>
          <a:endParaRPr lang="fr-FR"/>
        </a:p>
      </dgm:t>
    </dgm:pt>
    <dgm:pt modelId="{EFDABEF0-E993-4E11-BF65-D6DB6A0F7D51}" type="pres">
      <dgm:prSet presAssocID="{7C1AF174-76A2-4F93-9410-E8C2A6050D02}" presName="vertSpace2a" presStyleCnt="0"/>
      <dgm:spPr/>
      <dgm:t>
        <a:bodyPr/>
        <a:lstStyle/>
        <a:p>
          <a:endParaRPr lang="fr-FR"/>
        </a:p>
      </dgm:t>
    </dgm:pt>
    <dgm:pt modelId="{4F374C66-22CE-4A39-8E63-CF766ABE4DEF}" type="pres">
      <dgm:prSet presAssocID="{7C1AF174-76A2-4F93-9410-E8C2A6050D02}" presName="horz2" presStyleCnt="0"/>
      <dgm:spPr/>
      <dgm:t>
        <a:bodyPr/>
        <a:lstStyle/>
        <a:p>
          <a:endParaRPr lang="fr-FR"/>
        </a:p>
      </dgm:t>
    </dgm:pt>
    <dgm:pt modelId="{7E655FED-E59A-4B8D-9D0C-7A962A3303C2}" type="pres">
      <dgm:prSet presAssocID="{7C1AF174-76A2-4F93-9410-E8C2A6050D02}" presName="horzSpace2" presStyleCnt="0"/>
      <dgm:spPr/>
      <dgm:t>
        <a:bodyPr/>
        <a:lstStyle/>
        <a:p>
          <a:endParaRPr lang="fr-FR"/>
        </a:p>
      </dgm:t>
    </dgm:pt>
    <dgm:pt modelId="{9613F718-8489-44F5-A767-01D9C4ECD525}" type="pres">
      <dgm:prSet presAssocID="{7C1AF174-76A2-4F93-9410-E8C2A6050D02}" presName="tx2" presStyleLbl="revTx" presStyleIdx="3" presStyleCnt="6"/>
      <dgm:spPr/>
      <dgm:t>
        <a:bodyPr/>
        <a:lstStyle/>
        <a:p>
          <a:endParaRPr lang="fr-FR"/>
        </a:p>
      </dgm:t>
    </dgm:pt>
    <dgm:pt modelId="{6FDD9B27-39E2-4C76-9FE4-BF394F5A7015}" type="pres">
      <dgm:prSet presAssocID="{7C1AF174-76A2-4F93-9410-E8C2A6050D02}" presName="vert2" presStyleCnt="0"/>
      <dgm:spPr/>
      <dgm:t>
        <a:bodyPr/>
        <a:lstStyle/>
        <a:p>
          <a:endParaRPr lang="fr-FR"/>
        </a:p>
      </dgm:t>
    </dgm:pt>
    <dgm:pt modelId="{4ABD6854-3DD7-4AC2-A3C2-8FD6BC3294D3}" type="pres">
      <dgm:prSet presAssocID="{7C1AF174-76A2-4F93-9410-E8C2A6050D02}" presName="thinLine2b" presStyleLbl="callout" presStyleIdx="1" presStyleCnt="3"/>
      <dgm:spPr/>
      <dgm:t>
        <a:bodyPr/>
        <a:lstStyle/>
        <a:p>
          <a:endParaRPr lang="fr-FR"/>
        </a:p>
      </dgm:t>
    </dgm:pt>
    <dgm:pt modelId="{02FCB0C0-C65B-4252-9DAC-D9369B757F42}" type="pres">
      <dgm:prSet presAssocID="{7C1AF174-76A2-4F93-9410-E8C2A6050D02}" presName="vertSpace2b" presStyleCnt="0"/>
      <dgm:spPr/>
      <dgm:t>
        <a:bodyPr/>
        <a:lstStyle/>
        <a:p>
          <a:endParaRPr lang="fr-FR"/>
        </a:p>
      </dgm:t>
    </dgm:pt>
    <dgm:pt modelId="{164CB1BE-A4FE-4C7C-A5B0-6583E60CF6AE}" type="pres">
      <dgm:prSet presAssocID="{184EA9C8-0F97-4D71-9B79-5665DB1F9745}" presName="thickLine" presStyleLbl="alignNode1" presStyleIdx="2" presStyleCnt="3"/>
      <dgm:spPr/>
    </dgm:pt>
    <dgm:pt modelId="{A799AC0B-6F2F-4048-9BCA-61AEB5FC89EE}" type="pres">
      <dgm:prSet presAssocID="{184EA9C8-0F97-4D71-9B79-5665DB1F9745}" presName="horz1" presStyleCnt="0"/>
      <dgm:spPr/>
    </dgm:pt>
    <dgm:pt modelId="{7A9C4230-DDEC-4A40-A25D-39E5DD8221A5}" type="pres">
      <dgm:prSet presAssocID="{184EA9C8-0F97-4D71-9B79-5665DB1F9745}" presName="tx1" presStyleLbl="revTx" presStyleIdx="4" presStyleCnt="6"/>
      <dgm:spPr/>
      <dgm:t>
        <a:bodyPr/>
        <a:lstStyle/>
        <a:p>
          <a:endParaRPr lang="fr-FR"/>
        </a:p>
      </dgm:t>
    </dgm:pt>
    <dgm:pt modelId="{A2FFAFC8-300C-49EB-9C50-2AE6EB0BED66}" type="pres">
      <dgm:prSet presAssocID="{184EA9C8-0F97-4D71-9B79-5665DB1F9745}" presName="vert1" presStyleCnt="0"/>
      <dgm:spPr/>
    </dgm:pt>
    <dgm:pt modelId="{7D3D2BB6-8DD0-46E0-8D21-A2B541F37D7E}" type="pres">
      <dgm:prSet presAssocID="{80B58248-2E6C-4584-9B7C-CB14CA972C81}" presName="vertSpace2a" presStyleCnt="0"/>
      <dgm:spPr/>
    </dgm:pt>
    <dgm:pt modelId="{6B6F3E52-18EC-4AB7-931B-3D0B8EB6911F}" type="pres">
      <dgm:prSet presAssocID="{80B58248-2E6C-4584-9B7C-CB14CA972C81}" presName="horz2" presStyleCnt="0"/>
      <dgm:spPr/>
    </dgm:pt>
    <dgm:pt modelId="{12BF1B77-56F7-43EC-AE88-0F0C39E56DE6}" type="pres">
      <dgm:prSet presAssocID="{80B58248-2E6C-4584-9B7C-CB14CA972C81}" presName="horzSpace2" presStyleCnt="0"/>
      <dgm:spPr/>
    </dgm:pt>
    <dgm:pt modelId="{0E9FC1F1-1EC1-4CB6-A2D8-7463962D9552}" type="pres">
      <dgm:prSet presAssocID="{80B58248-2E6C-4584-9B7C-CB14CA972C81}" presName="tx2" presStyleLbl="revTx" presStyleIdx="5" presStyleCnt="6"/>
      <dgm:spPr/>
      <dgm:t>
        <a:bodyPr/>
        <a:lstStyle/>
        <a:p>
          <a:endParaRPr lang="fr-FR"/>
        </a:p>
      </dgm:t>
    </dgm:pt>
    <dgm:pt modelId="{2F949218-9D33-41CA-92B1-69AEFC320586}" type="pres">
      <dgm:prSet presAssocID="{80B58248-2E6C-4584-9B7C-CB14CA972C81}" presName="vert2" presStyleCnt="0"/>
      <dgm:spPr/>
    </dgm:pt>
    <dgm:pt modelId="{2A755E41-D180-49C7-B198-97FCA36BA018}" type="pres">
      <dgm:prSet presAssocID="{80B58248-2E6C-4584-9B7C-CB14CA972C81}" presName="thinLine2b" presStyleLbl="callout" presStyleIdx="2" presStyleCnt="3"/>
      <dgm:spPr/>
    </dgm:pt>
    <dgm:pt modelId="{661F9516-B1A6-44E0-96FD-A2A37155B72B}" type="pres">
      <dgm:prSet presAssocID="{80B58248-2E6C-4584-9B7C-CB14CA972C81}" presName="vertSpace2b" presStyleCnt="0"/>
      <dgm:spPr/>
    </dgm:pt>
  </dgm:ptLst>
  <dgm:cxnLst>
    <dgm:cxn modelId="{ACAD52B6-99A3-48FD-A1BC-21C5584CE45C}" type="presOf" srcId="{7C1AF174-76A2-4F93-9410-E8C2A6050D02}" destId="{9613F718-8489-44F5-A767-01D9C4ECD525}" srcOrd="0" destOrd="0" presId="urn:microsoft.com/office/officeart/2008/layout/LinedList"/>
    <dgm:cxn modelId="{7A4A9CC7-24A5-48A7-98FC-5A131BBD46D1}" srcId="{F2612302-3610-48A2-BF2C-81E1CC90F35A}" destId="{184EA9C8-0F97-4D71-9B79-5665DB1F9745}" srcOrd="2" destOrd="0" parTransId="{1F6F709C-101B-41D6-8E6B-4121DC228FB0}" sibTransId="{58254750-097C-45D4-9886-6ED884F41D2A}"/>
    <dgm:cxn modelId="{4632BA5E-F13B-4892-A2B5-F0CC1262B59D}" type="presOf" srcId="{0C28CB9A-6F0B-4472-813B-DDA3907C5660}" destId="{44A3D6A0-AB87-4BFF-A733-CADA847361CC}" srcOrd="0" destOrd="0" presId="urn:microsoft.com/office/officeart/2008/layout/LinedList"/>
    <dgm:cxn modelId="{CE9AC060-F5F5-4AD5-8CBB-F2E92CF8A7AE}" type="presOf" srcId="{184EA9C8-0F97-4D71-9B79-5665DB1F9745}" destId="{7A9C4230-DDEC-4A40-A25D-39E5DD8221A5}" srcOrd="0" destOrd="0" presId="urn:microsoft.com/office/officeart/2008/layout/LinedList"/>
    <dgm:cxn modelId="{D0611CFB-ABD5-4917-B354-1C7E27241AE6}" type="presOf" srcId="{06D68210-B2E8-494D-B9B9-707AF7624C65}" destId="{7D3FD5AA-B663-4104-91DF-10594A3A55CA}" srcOrd="0" destOrd="0" presId="urn:microsoft.com/office/officeart/2008/layout/LinedList"/>
    <dgm:cxn modelId="{21391405-227D-4E70-9221-95BC5792462D}" srcId="{184EA9C8-0F97-4D71-9B79-5665DB1F9745}" destId="{80B58248-2E6C-4584-9B7C-CB14CA972C81}" srcOrd="0" destOrd="0" parTransId="{71404BAA-99C6-4978-8823-19A2DCECB5EC}" sibTransId="{600C157C-353F-449E-B0B3-944EE38CBD9A}"/>
    <dgm:cxn modelId="{950EB2B1-91B3-45EC-B97A-48A2398699CF}" srcId="{F2612302-3610-48A2-BF2C-81E1CC90F35A}" destId="{0C28CB9A-6F0B-4472-813B-DDA3907C5660}" srcOrd="0" destOrd="0" parTransId="{7E66F3EE-57C7-4B6B-A6D6-E85F4005E69E}" sibTransId="{DA5B755E-6641-4CB9-9958-FC5C3167E1B6}"/>
    <dgm:cxn modelId="{F7F289C6-E11D-4675-9454-8003F03F2459}" srcId="{0C28CB9A-6F0B-4472-813B-DDA3907C5660}" destId="{06D68210-B2E8-494D-B9B9-707AF7624C65}" srcOrd="0" destOrd="0" parTransId="{851685BB-C54D-447D-B432-E029039AC5CF}" sibTransId="{FF9EE4F3-A714-4856-B9BB-A9F0105242E9}"/>
    <dgm:cxn modelId="{1F7BE838-041E-4B1D-8801-F47F34346EBC}" type="presOf" srcId="{80B58248-2E6C-4584-9B7C-CB14CA972C81}" destId="{0E9FC1F1-1EC1-4CB6-A2D8-7463962D9552}" srcOrd="0" destOrd="0" presId="urn:microsoft.com/office/officeart/2008/layout/LinedList"/>
    <dgm:cxn modelId="{A71464D5-2E12-4C49-A0CA-601564F1F4CD}" type="presOf" srcId="{F2612302-3610-48A2-BF2C-81E1CC90F35A}" destId="{3ED22AD9-AC13-4368-8A71-5636FD06FA73}" srcOrd="0" destOrd="0" presId="urn:microsoft.com/office/officeart/2008/layout/LinedList"/>
    <dgm:cxn modelId="{BFDB98FB-2D0B-4A43-98B7-CDE6164C430F}" srcId="{F2612302-3610-48A2-BF2C-81E1CC90F35A}" destId="{C4FE14C4-7126-4525-B2BC-97E94C469D6F}" srcOrd="1" destOrd="0" parTransId="{3DBA92F9-2174-452D-92BA-3F4D295B68A8}" sibTransId="{21E3D3FE-0E54-472D-84AA-FE800F7EC2DA}"/>
    <dgm:cxn modelId="{DE92C66C-3A8F-4258-BD83-08F7CA82DA34}" srcId="{C4FE14C4-7126-4525-B2BC-97E94C469D6F}" destId="{7C1AF174-76A2-4F93-9410-E8C2A6050D02}" srcOrd="0" destOrd="0" parTransId="{C84AA610-8A08-4556-AF55-78CA4E80C45A}" sibTransId="{EC5A68DF-8890-4FD1-BDEB-B568EF43F733}"/>
    <dgm:cxn modelId="{CF2DEA59-C3E9-4FA4-BA2E-F1B2DFA2070A}" type="presOf" srcId="{C4FE14C4-7126-4525-B2BC-97E94C469D6F}" destId="{23D6AA82-3A4F-42D2-B6A1-AA1A5264CC2B}" srcOrd="0" destOrd="0" presId="urn:microsoft.com/office/officeart/2008/layout/LinedList"/>
    <dgm:cxn modelId="{FC6447FC-D286-47A3-89B6-2EDF8B32088B}" type="presParOf" srcId="{3ED22AD9-AC13-4368-8A71-5636FD06FA73}" destId="{BD855FC9-BA23-4C76-B674-3AF39586F66F}" srcOrd="0" destOrd="0" presId="urn:microsoft.com/office/officeart/2008/layout/LinedList"/>
    <dgm:cxn modelId="{6859867B-4276-4F3E-AC48-18BB83E9906E}" type="presParOf" srcId="{3ED22AD9-AC13-4368-8A71-5636FD06FA73}" destId="{F73B577A-D8FD-4F5B-8E34-6039AFD790B6}" srcOrd="1" destOrd="0" presId="urn:microsoft.com/office/officeart/2008/layout/LinedList"/>
    <dgm:cxn modelId="{BC038A79-9935-4624-81B4-F1FDDB27FC3D}" type="presParOf" srcId="{F73B577A-D8FD-4F5B-8E34-6039AFD790B6}" destId="{44A3D6A0-AB87-4BFF-A733-CADA847361CC}" srcOrd="0" destOrd="0" presId="urn:microsoft.com/office/officeart/2008/layout/LinedList"/>
    <dgm:cxn modelId="{E72DBD04-FD15-45B7-A844-565124CA8D3E}" type="presParOf" srcId="{F73B577A-D8FD-4F5B-8E34-6039AFD790B6}" destId="{42D0B6A7-D310-4B2C-9BF8-A707FFEE42A4}" srcOrd="1" destOrd="0" presId="urn:microsoft.com/office/officeart/2008/layout/LinedList"/>
    <dgm:cxn modelId="{852F443F-F0C6-4F06-8FBD-D863A091964F}" type="presParOf" srcId="{42D0B6A7-D310-4B2C-9BF8-A707FFEE42A4}" destId="{8BB73AD4-425B-44C5-9ABA-90FF0411147B}" srcOrd="0" destOrd="0" presId="urn:microsoft.com/office/officeart/2008/layout/LinedList"/>
    <dgm:cxn modelId="{89F19B36-15D9-40F4-AC53-07A7037AB70A}" type="presParOf" srcId="{42D0B6A7-D310-4B2C-9BF8-A707FFEE42A4}" destId="{DE135B18-B461-4666-9B85-D3AB4514463D}" srcOrd="1" destOrd="0" presId="urn:microsoft.com/office/officeart/2008/layout/LinedList"/>
    <dgm:cxn modelId="{3CAB35F5-F324-4AA5-8E1E-6808321EFA4C}" type="presParOf" srcId="{DE135B18-B461-4666-9B85-D3AB4514463D}" destId="{A8447AC7-0ACA-419A-A10A-651BC85E0636}" srcOrd="0" destOrd="0" presId="urn:microsoft.com/office/officeart/2008/layout/LinedList"/>
    <dgm:cxn modelId="{D9080D91-E698-4362-80A8-49839E93D1BD}" type="presParOf" srcId="{DE135B18-B461-4666-9B85-D3AB4514463D}" destId="{7D3FD5AA-B663-4104-91DF-10594A3A55CA}" srcOrd="1" destOrd="0" presId="urn:microsoft.com/office/officeart/2008/layout/LinedList"/>
    <dgm:cxn modelId="{E5CC761D-C1CC-4B87-882A-0BCD2D13A8FE}" type="presParOf" srcId="{DE135B18-B461-4666-9B85-D3AB4514463D}" destId="{37498E9C-4653-4C8D-A936-D93359196DFD}" srcOrd="2" destOrd="0" presId="urn:microsoft.com/office/officeart/2008/layout/LinedList"/>
    <dgm:cxn modelId="{56B047C2-F781-4615-8530-0EBFE5FE0049}" type="presParOf" srcId="{42D0B6A7-D310-4B2C-9BF8-A707FFEE42A4}" destId="{D27221E9-CBE1-4A53-A51E-B08CF018373F}" srcOrd="2" destOrd="0" presId="urn:microsoft.com/office/officeart/2008/layout/LinedList"/>
    <dgm:cxn modelId="{D72B0DF3-2B57-4FAF-80A9-0EAB152A925A}" type="presParOf" srcId="{42D0B6A7-D310-4B2C-9BF8-A707FFEE42A4}" destId="{434ADD03-0DDC-4157-9639-968213F3FA1D}" srcOrd="3" destOrd="0" presId="urn:microsoft.com/office/officeart/2008/layout/LinedList"/>
    <dgm:cxn modelId="{E52FF83A-1B9B-4E99-BF14-AF30C5E30406}" type="presParOf" srcId="{3ED22AD9-AC13-4368-8A71-5636FD06FA73}" destId="{947FF0CA-C838-4464-A86E-0B5D97E3E295}" srcOrd="2" destOrd="0" presId="urn:microsoft.com/office/officeart/2008/layout/LinedList"/>
    <dgm:cxn modelId="{8577A353-98A9-4523-80B5-82358E2CC156}" type="presParOf" srcId="{3ED22AD9-AC13-4368-8A71-5636FD06FA73}" destId="{318CDB5D-06F5-4114-894B-FFDD16610FFF}" srcOrd="3" destOrd="0" presId="urn:microsoft.com/office/officeart/2008/layout/LinedList"/>
    <dgm:cxn modelId="{F89B8BD9-FE38-4A23-AC25-9DBF58E6722F}" type="presParOf" srcId="{318CDB5D-06F5-4114-894B-FFDD16610FFF}" destId="{23D6AA82-3A4F-42D2-B6A1-AA1A5264CC2B}" srcOrd="0" destOrd="0" presId="urn:microsoft.com/office/officeart/2008/layout/LinedList"/>
    <dgm:cxn modelId="{33A18CB7-3BC9-4D1B-BBC0-83D771118259}" type="presParOf" srcId="{318CDB5D-06F5-4114-894B-FFDD16610FFF}" destId="{6535B166-559E-4ED2-A604-949972E20823}" srcOrd="1" destOrd="0" presId="urn:microsoft.com/office/officeart/2008/layout/LinedList"/>
    <dgm:cxn modelId="{FF5E0C05-8C30-41D7-88AC-421F1BF1C785}" type="presParOf" srcId="{6535B166-559E-4ED2-A604-949972E20823}" destId="{EFDABEF0-E993-4E11-BF65-D6DB6A0F7D51}" srcOrd="0" destOrd="0" presId="urn:microsoft.com/office/officeart/2008/layout/LinedList"/>
    <dgm:cxn modelId="{0A3B92A3-FB55-4E3B-AB0B-09CDFE53036D}" type="presParOf" srcId="{6535B166-559E-4ED2-A604-949972E20823}" destId="{4F374C66-22CE-4A39-8E63-CF766ABE4DEF}" srcOrd="1" destOrd="0" presId="urn:microsoft.com/office/officeart/2008/layout/LinedList"/>
    <dgm:cxn modelId="{781DDB9B-2F04-4282-8D41-60D29950D105}" type="presParOf" srcId="{4F374C66-22CE-4A39-8E63-CF766ABE4DEF}" destId="{7E655FED-E59A-4B8D-9D0C-7A962A3303C2}" srcOrd="0" destOrd="0" presId="urn:microsoft.com/office/officeart/2008/layout/LinedList"/>
    <dgm:cxn modelId="{C02CFEB0-9E67-453C-938F-C5AECE952761}" type="presParOf" srcId="{4F374C66-22CE-4A39-8E63-CF766ABE4DEF}" destId="{9613F718-8489-44F5-A767-01D9C4ECD525}" srcOrd="1" destOrd="0" presId="urn:microsoft.com/office/officeart/2008/layout/LinedList"/>
    <dgm:cxn modelId="{AC083E46-0C2D-4D92-8E91-6E9C7AC4F42A}" type="presParOf" srcId="{4F374C66-22CE-4A39-8E63-CF766ABE4DEF}" destId="{6FDD9B27-39E2-4C76-9FE4-BF394F5A7015}" srcOrd="2" destOrd="0" presId="urn:microsoft.com/office/officeart/2008/layout/LinedList"/>
    <dgm:cxn modelId="{CDFA1277-1476-4D92-B386-0636F405CA94}" type="presParOf" srcId="{6535B166-559E-4ED2-A604-949972E20823}" destId="{4ABD6854-3DD7-4AC2-A3C2-8FD6BC3294D3}" srcOrd="2" destOrd="0" presId="urn:microsoft.com/office/officeart/2008/layout/LinedList"/>
    <dgm:cxn modelId="{D9835D29-2CAA-4414-9D8F-83F067ADBB51}" type="presParOf" srcId="{6535B166-559E-4ED2-A604-949972E20823}" destId="{02FCB0C0-C65B-4252-9DAC-D9369B757F42}" srcOrd="3" destOrd="0" presId="urn:microsoft.com/office/officeart/2008/layout/LinedList"/>
    <dgm:cxn modelId="{5A638597-3FD4-4E70-9D61-1457F2FF5800}" type="presParOf" srcId="{3ED22AD9-AC13-4368-8A71-5636FD06FA73}" destId="{164CB1BE-A4FE-4C7C-A5B0-6583E60CF6AE}" srcOrd="4" destOrd="0" presId="urn:microsoft.com/office/officeart/2008/layout/LinedList"/>
    <dgm:cxn modelId="{C9E78B6A-75D5-44D5-973D-4C6B70A1068D}" type="presParOf" srcId="{3ED22AD9-AC13-4368-8A71-5636FD06FA73}" destId="{A799AC0B-6F2F-4048-9BCA-61AEB5FC89EE}" srcOrd="5" destOrd="0" presId="urn:microsoft.com/office/officeart/2008/layout/LinedList"/>
    <dgm:cxn modelId="{96CC281E-19E8-4658-9320-A701DB397535}" type="presParOf" srcId="{A799AC0B-6F2F-4048-9BCA-61AEB5FC89EE}" destId="{7A9C4230-DDEC-4A40-A25D-39E5DD8221A5}" srcOrd="0" destOrd="0" presId="urn:microsoft.com/office/officeart/2008/layout/LinedList"/>
    <dgm:cxn modelId="{91CD9032-9487-43CD-BC82-2665AE4FFA3A}" type="presParOf" srcId="{A799AC0B-6F2F-4048-9BCA-61AEB5FC89EE}" destId="{A2FFAFC8-300C-49EB-9C50-2AE6EB0BED66}" srcOrd="1" destOrd="0" presId="urn:microsoft.com/office/officeart/2008/layout/LinedList"/>
    <dgm:cxn modelId="{2A7666A8-D96A-4A21-84C8-871A9FD5A7D5}" type="presParOf" srcId="{A2FFAFC8-300C-49EB-9C50-2AE6EB0BED66}" destId="{7D3D2BB6-8DD0-46E0-8D21-A2B541F37D7E}" srcOrd="0" destOrd="0" presId="urn:microsoft.com/office/officeart/2008/layout/LinedList"/>
    <dgm:cxn modelId="{22DA45A5-75E7-45C6-8429-D9F3BC3DD3DD}" type="presParOf" srcId="{A2FFAFC8-300C-49EB-9C50-2AE6EB0BED66}" destId="{6B6F3E52-18EC-4AB7-931B-3D0B8EB6911F}" srcOrd="1" destOrd="0" presId="urn:microsoft.com/office/officeart/2008/layout/LinedList"/>
    <dgm:cxn modelId="{A0746953-A2E1-4B1C-8716-DCCC81150F03}" type="presParOf" srcId="{6B6F3E52-18EC-4AB7-931B-3D0B8EB6911F}" destId="{12BF1B77-56F7-43EC-AE88-0F0C39E56DE6}" srcOrd="0" destOrd="0" presId="urn:microsoft.com/office/officeart/2008/layout/LinedList"/>
    <dgm:cxn modelId="{CD7887EC-E05C-4124-824B-45D60CBA0F47}" type="presParOf" srcId="{6B6F3E52-18EC-4AB7-931B-3D0B8EB6911F}" destId="{0E9FC1F1-1EC1-4CB6-A2D8-7463962D9552}" srcOrd="1" destOrd="0" presId="urn:microsoft.com/office/officeart/2008/layout/LinedList"/>
    <dgm:cxn modelId="{5419509F-DC63-4410-9011-14348790C8B5}" type="presParOf" srcId="{6B6F3E52-18EC-4AB7-931B-3D0B8EB6911F}" destId="{2F949218-9D33-41CA-92B1-69AEFC320586}" srcOrd="2" destOrd="0" presId="urn:microsoft.com/office/officeart/2008/layout/LinedList"/>
    <dgm:cxn modelId="{2BB0AA47-6595-48A7-8F4F-B9D96A038A39}" type="presParOf" srcId="{A2FFAFC8-300C-49EB-9C50-2AE6EB0BED66}" destId="{2A755E41-D180-49C7-B198-97FCA36BA018}" srcOrd="2" destOrd="0" presId="urn:microsoft.com/office/officeart/2008/layout/LinedList"/>
    <dgm:cxn modelId="{37DC7ED8-AF88-4B21-8134-54185AC0D259}" type="presParOf" srcId="{A2FFAFC8-300C-49EB-9C50-2AE6EB0BED66}" destId="{661F9516-B1A6-44E0-96FD-A2A37155B72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8B637B-8D99-4BB7-A60F-835BED1140FA}" type="doc">
      <dgm:prSet loTypeId="urn:microsoft.com/office/officeart/2011/layout/TabList" loCatId="list" qsTypeId="urn:microsoft.com/office/officeart/2005/8/quickstyle/simple1" qsCatId="simple" csTypeId="urn:microsoft.com/office/officeart/2005/8/colors/accent2_5" csCatId="accent2" phldr="1"/>
      <dgm:spPr/>
      <dgm:t>
        <a:bodyPr/>
        <a:lstStyle/>
        <a:p>
          <a:endParaRPr lang="fr-FR"/>
        </a:p>
      </dgm:t>
    </dgm:pt>
    <dgm:pt modelId="{5251536E-1422-4254-9DEB-41C3BC632C97}">
      <dgm:prSet phldrT="[Texte]" custT="1"/>
      <dgm:spPr/>
      <dgm:t>
        <a:bodyPr lIns="36000" rIns="36000"/>
        <a:lstStyle/>
        <a:p>
          <a:pPr algn="ctr"/>
          <a:r>
            <a:rPr lang="fr-FR" sz="2800" dirty="0" smtClean="0"/>
            <a:t>Article D.4153-29</a:t>
          </a:r>
          <a:endParaRPr lang="fr-FR" sz="2800" dirty="0"/>
        </a:p>
      </dgm:t>
    </dgm:pt>
    <dgm:pt modelId="{ADEE3CE1-C897-4E36-8C15-06A4FAB67350}" type="parTrans" cxnId="{A936A031-BFA6-40D1-9C3E-2513A537999C}">
      <dgm:prSet/>
      <dgm:spPr/>
      <dgm:t>
        <a:bodyPr/>
        <a:lstStyle/>
        <a:p>
          <a:endParaRPr lang="fr-FR"/>
        </a:p>
      </dgm:t>
    </dgm:pt>
    <dgm:pt modelId="{2A8C4A9E-0E92-4830-8935-2D16BA3B83F1}" type="sibTrans" cxnId="{A936A031-BFA6-40D1-9C3E-2513A537999C}">
      <dgm:prSet/>
      <dgm:spPr/>
      <dgm:t>
        <a:bodyPr/>
        <a:lstStyle/>
        <a:p>
          <a:endParaRPr lang="fr-FR"/>
        </a:p>
      </dgm:t>
    </dgm:pt>
    <dgm:pt modelId="{464A95C7-85B8-4A6E-897E-5CAD0B2537E5}">
      <dgm:prSet phldrT="[Texte]" custT="1"/>
      <dgm:spPr/>
      <dgm:t>
        <a:bodyPr anchor="ctr"/>
        <a:lstStyle/>
        <a:p>
          <a:pPr algn="just"/>
          <a:r>
            <a:rPr lang="fr-FR" sz="1600" dirty="0" smtClean="0"/>
            <a:t>I. - Il est interdit d'affecter les jeunes à des travaux de maintenance lorsque ceux-ci ne peuvent être effectués à l'arrêt, sans possibilité de remise en marche inopinée des transmissions, mécanismes et équipements de travail en cause. </a:t>
          </a:r>
        </a:p>
        <a:p>
          <a:pPr algn="just"/>
          <a:r>
            <a:rPr lang="fr-FR" sz="1600" dirty="0" smtClean="0"/>
            <a:t>II. - Il peut être dérogé à l'interdiction mentionnée au I dans les conditions et formes prévues à la section 3 du présent chapitre</a:t>
          </a:r>
          <a:endParaRPr lang="fr-FR" sz="1600" dirty="0">
            <a:solidFill>
              <a:srgbClr val="073E87"/>
            </a:solidFill>
          </a:endParaRPr>
        </a:p>
      </dgm:t>
    </dgm:pt>
    <dgm:pt modelId="{055D2339-6384-45EF-B02F-89A1EB442132}" type="parTrans" cxnId="{42582488-FD65-4895-A8D4-CC90F5562F49}">
      <dgm:prSet/>
      <dgm:spPr/>
      <dgm:t>
        <a:bodyPr/>
        <a:lstStyle/>
        <a:p>
          <a:endParaRPr lang="fr-FR"/>
        </a:p>
      </dgm:t>
    </dgm:pt>
    <dgm:pt modelId="{2D148A48-2B6B-4384-B4D5-5F4A67295C79}" type="sibTrans" cxnId="{42582488-FD65-4895-A8D4-CC90F5562F49}">
      <dgm:prSet/>
      <dgm:spPr/>
      <dgm:t>
        <a:bodyPr/>
        <a:lstStyle/>
        <a:p>
          <a:endParaRPr lang="fr-FR"/>
        </a:p>
      </dgm:t>
    </dgm:pt>
    <dgm:pt modelId="{94BD4500-D94C-404C-806E-5477036E752B}">
      <dgm:prSet phldrT="[Texte]" custT="1"/>
      <dgm:spPr/>
      <dgm:t>
        <a:bodyPr anchor="ctr"/>
        <a:lstStyle/>
        <a:p>
          <a:pPr algn="just"/>
          <a:r>
            <a:rPr lang="fr-FR" sz="1600" dirty="0" smtClean="0">
              <a:solidFill>
                <a:srgbClr val="073E87"/>
              </a:solidFill>
            </a:rPr>
            <a:t>Il est interdit aux jeunes d’accéder sans surveillance, à tout local ou emplacement d’un établissement ou chantier présentant un risque de contact avec les pièces nues sous tension, excepté s’il s’agit d’installation à très basse tension de sécurité (TBTS).</a:t>
          </a:r>
        </a:p>
        <a:p>
          <a:pPr algn="just"/>
          <a:r>
            <a:rPr lang="fr-FR" sz="1600" b="1" dirty="0" smtClean="0">
              <a:solidFill>
                <a:srgbClr val="FF0000"/>
              </a:solidFill>
            </a:rPr>
            <a:t>« il est interdit de faire exécuter par des jeunes des opérations sous tension ».</a:t>
          </a:r>
          <a:endParaRPr lang="fr-FR" sz="1600" b="1" dirty="0">
            <a:solidFill>
              <a:srgbClr val="FF0000"/>
            </a:solidFill>
          </a:endParaRPr>
        </a:p>
      </dgm:t>
    </dgm:pt>
    <dgm:pt modelId="{7B1FAD48-B542-4E69-9663-43614631C300}" type="parTrans" cxnId="{B2205D40-AC63-414A-958E-EAFA475C6282}">
      <dgm:prSet/>
      <dgm:spPr/>
      <dgm:t>
        <a:bodyPr/>
        <a:lstStyle/>
        <a:p>
          <a:endParaRPr lang="fr-FR"/>
        </a:p>
      </dgm:t>
    </dgm:pt>
    <dgm:pt modelId="{679F140E-2055-4599-BFAB-1AB42458BE8E}" type="sibTrans" cxnId="{B2205D40-AC63-414A-958E-EAFA475C6282}">
      <dgm:prSet/>
      <dgm:spPr/>
      <dgm:t>
        <a:bodyPr/>
        <a:lstStyle/>
        <a:p>
          <a:endParaRPr lang="fr-FR"/>
        </a:p>
      </dgm:t>
    </dgm:pt>
    <dgm:pt modelId="{E9D3A45A-28B1-46D7-97FE-46B4A76D5663}">
      <dgm:prSet phldrT="[Texte]" custT="1"/>
      <dgm:spPr/>
      <dgm:t>
        <a:bodyPr/>
        <a:lstStyle/>
        <a:p>
          <a:pPr algn="ctr"/>
          <a:r>
            <a:rPr lang="fr-FR" sz="2800" dirty="0" smtClean="0"/>
            <a:t>Article D.4153-24</a:t>
          </a:r>
          <a:endParaRPr lang="fr-FR" sz="2800" dirty="0"/>
        </a:p>
      </dgm:t>
    </dgm:pt>
    <dgm:pt modelId="{2E5530D2-09A4-4997-BF77-4F05B3842534}" type="sibTrans" cxnId="{158CA0F4-A365-4739-8FE0-BD461D44C087}">
      <dgm:prSet/>
      <dgm:spPr/>
      <dgm:t>
        <a:bodyPr/>
        <a:lstStyle/>
        <a:p>
          <a:endParaRPr lang="fr-FR"/>
        </a:p>
      </dgm:t>
    </dgm:pt>
    <dgm:pt modelId="{BA59082D-7857-4FED-96D4-9A95EE85ECCD}" type="parTrans" cxnId="{158CA0F4-A365-4739-8FE0-BD461D44C087}">
      <dgm:prSet/>
      <dgm:spPr/>
      <dgm:t>
        <a:bodyPr/>
        <a:lstStyle/>
        <a:p>
          <a:endParaRPr lang="fr-FR"/>
        </a:p>
      </dgm:t>
    </dgm:pt>
    <dgm:pt modelId="{AA832DDD-6641-41FF-8E9C-211D902F040A}" type="pres">
      <dgm:prSet presAssocID="{DA8B637B-8D99-4BB7-A60F-835BED1140FA}" presName="Name0" presStyleCnt="0">
        <dgm:presLayoutVars>
          <dgm:chMax/>
          <dgm:chPref val="3"/>
          <dgm:dir/>
          <dgm:animOne val="branch"/>
          <dgm:animLvl val="lvl"/>
        </dgm:presLayoutVars>
      </dgm:prSet>
      <dgm:spPr/>
      <dgm:t>
        <a:bodyPr/>
        <a:lstStyle/>
        <a:p>
          <a:endParaRPr lang="fr-FR"/>
        </a:p>
      </dgm:t>
    </dgm:pt>
    <dgm:pt modelId="{0F1273D3-D835-4D42-9D7F-0EF08BAB3DC6}" type="pres">
      <dgm:prSet presAssocID="{5251536E-1422-4254-9DEB-41C3BC632C97}" presName="composite" presStyleCnt="0"/>
      <dgm:spPr/>
    </dgm:pt>
    <dgm:pt modelId="{4A5FFD00-3917-4AFC-A2A1-860C93AF5F56}" type="pres">
      <dgm:prSet presAssocID="{5251536E-1422-4254-9DEB-41C3BC632C97}" presName="FirstChild" presStyleLbl="revTx" presStyleIdx="0" presStyleCnt="2">
        <dgm:presLayoutVars>
          <dgm:chMax val="0"/>
          <dgm:chPref val="0"/>
          <dgm:bulletEnabled val="1"/>
        </dgm:presLayoutVars>
      </dgm:prSet>
      <dgm:spPr/>
      <dgm:t>
        <a:bodyPr/>
        <a:lstStyle/>
        <a:p>
          <a:endParaRPr lang="fr-FR"/>
        </a:p>
      </dgm:t>
    </dgm:pt>
    <dgm:pt modelId="{202C71E7-96AB-42D4-95D9-74A7A7765E99}" type="pres">
      <dgm:prSet presAssocID="{5251536E-1422-4254-9DEB-41C3BC632C97}" presName="Parent" presStyleLbl="alignNode1" presStyleIdx="0" presStyleCnt="2">
        <dgm:presLayoutVars>
          <dgm:chMax val="3"/>
          <dgm:chPref val="3"/>
          <dgm:bulletEnabled val="1"/>
        </dgm:presLayoutVars>
      </dgm:prSet>
      <dgm:spPr/>
      <dgm:t>
        <a:bodyPr/>
        <a:lstStyle/>
        <a:p>
          <a:endParaRPr lang="fr-FR"/>
        </a:p>
      </dgm:t>
    </dgm:pt>
    <dgm:pt modelId="{E734B18C-764C-403E-93E5-57E831DD0A08}" type="pres">
      <dgm:prSet presAssocID="{5251536E-1422-4254-9DEB-41C3BC632C97}" presName="Accent" presStyleLbl="parChTrans1D1" presStyleIdx="0" presStyleCnt="2"/>
      <dgm:spPr/>
    </dgm:pt>
    <dgm:pt modelId="{A0AE8D5D-39A4-466B-BDAE-5D099CFBEDA7}" type="pres">
      <dgm:prSet presAssocID="{2A8C4A9E-0E92-4830-8935-2D16BA3B83F1}" presName="sibTrans" presStyleCnt="0"/>
      <dgm:spPr/>
    </dgm:pt>
    <dgm:pt modelId="{38A17B3F-A7DE-420F-8A4F-5F1165BE8AA2}" type="pres">
      <dgm:prSet presAssocID="{E9D3A45A-28B1-46D7-97FE-46B4A76D5663}" presName="composite" presStyleCnt="0"/>
      <dgm:spPr/>
    </dgm:pt>
    <dgm:pt modelId="{B78BD13D-423A-45E5-AF18-7B03B588A3BA}" type="pres">
      <dgm:prSet presAssocID="{E9D3A45A-28B1-46D7-97FE-46B4A76D5663}" presName="FirstChild" presStyleLbl="revTx" presStyleIdx="1" presStyleCnt="2">
        <dgm:presLayoutVars>
          <dgm:chMax val="0"/>
          <dgm:chPref val="0"/>
          <dgm:bulletEnabled val="1"/>
        </dgm:presLayoutVars>
      </dgm:prSet>
      <dgm:spPr/>
      <dgm:t>
        <a:bodyPr/>
        <a:lstStyle/>
        <a:p>
          <a:endParaRPr lang="fr-FR"/>
        </a:p>
      </dgm:t>
    </dgm:pt>
    <dgm:pt modelId="{11AE3151-C423-4952-B1A6-619C77E367A3}" type="pres">
      <dgm:prSet presAssocID="{E9D3A45A-28B1-46D7-97FE-46B4A76D5663}" presName="Parent" presStyleLbl="alignNode1" presStyleIdx="1" presStyleCnt="2">
        <dgm:presLayoutVars>
          <dgm:chMax val="3"/>
          <dgm:chPref val="3"/>
          <dgm:bulletEnabled val="1"/>
        </dgm:presLayoutVars>
      </dgm:prSet>
      <dgm:spPr/>
      <dgm:t>
        <a:bodyPr/>
        <a:lstStyle/>
        <a:p>
          <a:endParaRPr lang="fr-FR"/>
        </a:p>
      </dgm:t>
    </dgm:pt>
    <dgm:pt modelId="{D3656AE6-119F-4991-BB42-6A8C1CBF8EBD}" type="pres">
      <dgm:prSet presAssocID="{E9D3A45A-28B1-46D7-97FE-46B4A76D5663}" presName="Accent" presStyleLbl="parChTrans1D1" presStyleIdx="1" presStyleCnt="2"/>
      <dgm:spPr/>
    </dgm:pt>
  </dgm:ptLst>
  <dgm:cxnLst>
    <dgm:cxn modelId="{B2205D40-AC63-414A-958E-EAFA475C6282}" srcId="{E9D3A45A-28B1-46D7-97FE-46B4A76D5663}" destId="{94BD4500-D94C-404C-806E-5477036E752B}" srcOrd="0" destOrd="0" parTransId="{7B1FAD48-B542-4E69-9663-43614631C300}" sibTransId="{679F140E-2055-4599-BFAB-1AB42458BE8E}"/>
    <dgm:cxn modelId="{75101032-4055-4D85-A061-5393BA93D2FE}" type="presOf" srcId="{464A95C7-85B8-4A6E-897E-5CAD0B2537E5}" destId="{4A5FFD00-3917-4AFC-A2A1-860C93AF5F56}" srcOrd="0" destOrd="0" presId="urn:microsoft.com/office/officeart/2011/layout/TabList"/>
    <dgm:cxn modelId="{3E163939-098A-4E21-883C-A74D45C2E918}" type="presOf" srcId="{DA8B637B-8D99-4BB7-A60F-835BED1140FA}" destId="{AA832DDD-6641-41FF-8E9C-211D902F040A}" srcOrd="0" destOrd="0" presId="urn:microsoft.com/office/officeart/2011/layout/TabList"/>
    <dgm:cxn modelId="{A936A031-BFA6-40D1-9C3E-2513A537999C}" srcId="{DA8B637B-8D99-4BB7-A60F-835BED1140FA}" destId="{5251536E-1422-4254-9DEB-41C3BC632C97}" srcOrd="0" destOrd="0" parTransId="{ADEE3CE1-C897-4E36-8C15-06A4FAB67350}" sibTransId="{2A8C4A9E-0E92-4830-8935-2D16BA3B83F1}"/>
    <dgm:cxn modelId="{158CA0F4-A365-4739-8FE0-BD461D44C087}" srcId="{DA8B637B-8D99-4BB7-A60F-835BED1140FA}" destId="{E9D3A45A-28B1-46D7-97FE-46B4A76D5663}" srcOrd="1" destOrd="0" parTransId="{BA59082D-7857-4FED-96D4-9A95EE85ECCD}" sibTransId="{2E5530D2-09A4-4997-BF77-4F05B3842534}"/>
    <dgm:cxn modelId="{42582488-FD65-4895-A8D4-CC90F5562F49}" srcId="{5251536E-1422-4254-9DEB-41C3BC632C97}" destId="{464A95C7-85B8-4A6E-897E-5CAD0B2537E5}" srcOrd="0" destOrd="0" parTransId="{055D2339-6384-45EF-B02F-89A1EB442132}" sibTransId="{2D148A48-2B6B-4384-B4D5-5F4A67295C79}"/>
    <dgm:cxn modelId="{073A9F55-498D-489D-A518-84485B25A49A}" type="presOf" srcId="{E9D3A45A-28B1-46D7-97FE-46B4A76D5663}" destId="{11AE3151-C423-4952-B1A6-619C77E367A3}" srcOrd="0" destOrd="0" presId="urn:microsoft.com/office/officeart/2011/layout/TabList"/>
    <dgm:cxn modelId="{C67FE087-0B07-4F7A-8A83-B83D20F5FB71}" type="presOf" srcId="{94BD4500-D94C-404C-806E-5477036E752B}" destId="{B78BD13D-423A-45E5-AF18-7B03B588A3BA}" srcOrd="0" destOrd="0" presId="urn:microsoft.com/office/officeart/2011/layout/TabList"/>
    <dgm:cxn modelId="{FD36722E-BE89-470F-9228-D0453368E5F6}" type="presOf" srcId="{5251536E-1422-4254-9DEB-41C3BC632C97}" destId="{202C71E7-96AB-42D4-95D9-74A7A7765E99}" srcOrd="0" destOrd="0" presId="urn:microsoft.com/office/officeart/2011/layout/TabList"/>
    <dgm:cxn modelId="{0D20290E-7FB4-4F80-ABB1-FB5E40FCFDB2}" type="presParOf" srcId="{AA832DDD-6641-41FF-8E9C-211D902F040A}" destId="{0F1273D3-D835-4D42-9D7F-0EF08BAB3DC6}" srcOrd="0" destOrd="0" presId="urn:microsoft.com/office/officeart/2011/layout/TabList"/>
    <dgm:cxn modelId="{9F19F221-5503-491C-B42A-4EECF6FD61F7}" type="presParOf" srcId="{0F1273D3-D835-4D42-9D7F-0EF08BAB3DC6}" destId="{4A5FFD00-3917-4AFC-A2A1-860C93AF5F56}" srcOrd="0" destOrd="0" presId="urn:microsoft.com/office/officeart/2011/layout/TabList"/>
    <dgm:cxn modelId="{297C2337-06E5-4A4F-90A0-9512431982B3}" type="presParOf" srcId="{0F1273D3-D835-4D42-9D7F-0EF08BAB3DC6}" destId="{202C71E7-96AB-42D4-95D9-74A7A7765E99}" srcOrd="1" destOrd="0" presId="urn:microsoft.com/office/officeart/2011/layout/TabList"/>
    <dgm:cxn modelId="{8A8365AC-945D-451B-8FA1-4CBD32E15E8D}" type="presParOf" srcId="{0F1273D3-D835-4D42-9D7F-0EF08BAB3DC6}" destId="{E734B18C-764C-403E-93E5-57E831DD0A08}" srcOrd="2" destOrd="0" presId="urn:microsoft.com/office/officeart/2011/layout/TabList"/>
    <dgm:cxn modelId="{13D83B0D-4111-4576-9066-E99931EBE886}" type="presParOf" srcId="{AA832DDD-6641-41FF-8E9C-211D902F040A}" destId="{A0AE8D5D-39A4-466B-BDAE-5D099CFBEDA7}" srcOrd="1" destOrd="0" presId="urn:microsoft.com/office/officeart/2011/layout/TabList"/>
    <dgm:cxn modelId="{75B14D93-A27B-420E-B84B-55AD896FE8EF}" type="presParOf" srcId="{AA832DDD-6641-41FF-8E9C-211D902F040A}" destId="{38A17B3F-A7DE-420F-8A4F-5F1165BE8AA2}" srcOrd="2" destOrd="0" presId="urn:microsoft.com/office/officeart/2011/layout/TabList"/>
    <dgm:cxn modelId="{2DC2E50C-12B5-467B-A142-56FC6FF52532}" type="presParOf" srcId="{38A17B3F-A7DE-420F-8A4F-5F1165BE8AA2}" destId="{B78BD13D-423A-45E5-AF18-7B03B588A3BA}" srcOrd="0" destOrd="0" presId="urn:microsoft.com/office/officeart/2011/layout/TabList"/>
    <dgm:cxn modelId="{566177F4-5933-4FB4-9BDB-9F75619F72EE}" type="presParOf" srcId="{38A17B3F-A7DE-420F-8A4F-5F1165BE8AA2}" destId="{11AE3151-C423-4952-B1A6-619C77E367A3}" srcOrd="1" destOrd="0" presId="urn:microsoft.com/office/officeart/2011/layout/TabList"/>
    <dgm:cxn modelId="{EF9298C8-CFE8-4C10-9B1A-1972C15DE0E9}" type="presParOf" srcId="{38A17B3F-A7DE-420F-8A4F-5F1165BE8AA2}" destId="{D3656AE6-119F-4991-BB42-6A8C1CBF8EBD}"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965EBA-8C5E-4B39-96E9-11C5E0C8DD40}"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fr-FR"/>
        </a:p>
      </dgm:t>
    </dgm:pt>
    <dgm:pt modelId="{9445D549-565F-4401-A824-B91CB4814457}">
      <dgm:prSet phldrT="[Texte]"/>
      <dgm:spPr/>
      <dgm:t>
        <a:bodyPr/>
        <a:lstStyle/>
        <a:p>
          <a:r>
            <a:rPr lang="fr-FR" b="1" dirty="0" smtClean="0"/>
            <a:t>Le jeune de moins </a:t>
          </a:r>
          <a:br>
            <a:rPr lang="fr-FR" b="1" dirty="0" smtClean="0"/>
          </a:br>
          <a:r>
            <a:rPr lang="fr-FR" b="1" dirty="0" smtClean="0"/>
            <a:t>de 18 ans peut effectuer </a:t>
          </a:r>
          <a:br>
            <a:rPr lang="fr-FR" b="1" dirty="0" smtClean="0"/>
          </a:br>
          <a:r>
            <a:rPr lang="fr-FR" b="1" dirty="0" smtClean="0"/>
            <a:t>des travaux légers </a:t>
          </a:r>
          <a:endParaRPr lang="fr-FR" b="1" dirty="0"/>
        </a:p>
      </dgm:t>
    </dgm:pt>
    <dgm:pt modelId="{AB09649C-96B5-4D48-AA7B-3868DC249995}" type="parTrans" cxnId="{43DF99AB-C371-49BE-875D-706C6764B802}">
      <dgm:prSet/>
      <dgm:spPr/>
      <dgm:t>
        <a:bodyPr/>
        <a:lstStyle/>
        <a:p>
          <a:endParaRPr lang="fr-FR" b="1"/>
        </a:p>
      </dgm:t>
    </dgm:pt>
    <dgm:pt modelId="{449CA74C-9581-42E7-9D8B-F95C5263CED6}" type="sibTrans" cxnId="{43DF99AB-C371-49BE-875D-706C6764B802}">
      <dgm:prSet/>
      <dgm:spPr/>
      <dgm:t>
        <a:bodyPr/>
        <a:lstStyle/>
        <a:p>
          <a:endParaRPr lang="fr-FR" b="1"/>
        </a:p>
      </dgm:t>
    </dgm:pt>
    <dgm:pt modelId="{E35F129A-7352-49CC-AFB6-C8135098912D}">
      <dgm:prSet phldrT="[Texte]"/>
      <dgm:spPr/>
      <dgm:t>
        <a:bodyPr/>
        <a:lstStyle/>
        <a:p>
          <a:r>
            <a:rPr lang="fr-FR" b="1" dirty="0" smtClean="0"/>
            <a:t>On parle alors de travaux réglementés</a:t>
          </a:r>
          <a:endParaRPr lang="fr-FR" b="1" dirty="0"/>
        </a:p>
      </dgm:t>
    </dgm:pt>
    <dgm:pt modelId="{8A03B4A9-A96C-4B9B-8BB4-78ED80D3F398}" type="parTrans" cxnId="{6DC0A3E4-A231-49FC-935C-E87BF3E47CB1}">
      <dgm:prSet/>
      <dgm:spPr/>
      <dgm:t>
        <a:bodyPr/>
        <a:lstStyle/>
        <a:p>
          <a:endParaRPr lang="fr-FR" b="1"/>
        </a:p>
      </dgm:t>
    </dgm:pt>
    <dgm:pt modelId="{2FDB9241-E8C0-4FA3-8FCA-53491DB2318C}" type="sibTrans" cxnId="{6DC0A3E4-A231-49FC-935C-E87BF3E47CB1}">
      <dgm:prSet/>
      <dgm:spPr/>
      <dgm:t>
        <a:bodyPr/>
        <a:lstStyle/>
        <a:p>
          <a:endParaRPr lang="fr-FR" b="1"/>
        </a:p>
      </dgm:t>
    </dgm:pt>
    <dgm:pt modelId="{A801CEC3-E909-4D3C-B594-9D7F579EE1C3}">
      <dgm:prSet phldrT="[Texte]"/>
      <dgm:spPr/>
      <dgm:t>
        <a:bodyPr/>
        <a:lstStyle/>
        <a:p>
          <a:r>
            <a:rPr lang="fr-FR" b="1" dirty="0" smtClean="0"/>
            <a:t>En revanche, il est interdit à l’employeur de l’affecter à des travaux dangereux.</a:t>
          </a:r>
          <a:endParaRPr lang="fr-FR" b="1" dirty="0"/>
        </a:p>
      </dgm:t>
    </dgm:pt>
    <dgm:pt modelId="{B7C06301-D268-4321-99B9-7030787164CC}" type="parTrans" cxnId="{C9A8C509-AA11-4445-87A8-07144065DF72}">
      <dgm:prSet/>
      <dgm:spPr/>
      <dgm:t>
        <a:bodyPr/>
        <a:lstStyle/>
        <a:p>
          <a:endParaRPr lang="fr-FR" b="1"/>
        </a:p>
      </dgm:t>
    </dgm:pt>
    <dgm:pt modelId="{3EE7E148-1A86-434C-9500-E9D8AB9C0191}" type="sibTrans" cxnId="{C9A8C509-AA11-4445-87A8-07144065DF72}">
      <dgm:prSet/>
      <dgm:spPr/>
      <dgm:t>
        <a:bodyPr/>
        <a:lstStyle/>
        <a:p>
          <a:endParaRPr lang="fr-FR" b="1"/>
        </a:p>
      </dgm:t>
    </dgm:pt>
    <dgm:pt modelId="{04E0D56D-81E6-4BEF-AC3C-531D63D5C16A}">
      <dgm:prSet phldrT="[Texte]"/>
      <dgm:spPr/>
      <dgm:t>
        <a:bodyPr/>
        <a:lstStyle/>
        <a:p>
          <a:r>
            <a:rPr lang="fr-FR" b="1" dirty="0" smtClean="0"/>
            <a:t>Toutefois, pour les besoins de sa formation professionnelle et après déclaration à l’inspection du travail, le jeune peut-être employé à certains de ces travaux.</a:t>
          </a:r>
          <a:endParaRPr lang="fr-FR" b="1" dirty="0"/>
        </a:p>
      </dgm:t>
    </dgm:pt>
    <dgm:pt modelId="{927B7211-A03C-40D1-8E59-21BA920F2417}" type="parTrans" cxnId="{3BBFBCE4-A220-424E-BFC4-2BE8E53D01EC}">
      <dgm:prSet/>
      <dgm:spPr/>
      <dgm:t>
        <a:bodyPr/>
        <a:lstStyle/>
        <a:p>
          <a:endParaRPr lang="fr-FR" b="1"/>
        </a:p>
      </dgm:t>
    </dgm:pt>
    <dgm:pt modelId="{8E265B11-F8F8-4B64-9F07-74BBF925CC3E}" type="sibTrans" cxnId="{3BBFBCE4-A220-424E-BFC4-2BE8E53D01EC}">
      <dgm:prSet/>
      <dgm:spPr/>
      <dgm:t>
        <a:bodyPr/>
        <a:lstStyle/>
        <a:p>
          <a:endParaRPr lang="fr-FR" b="1"/>
        </a:p>
      </dgm:t>
    </dgm:pt>
    <dgm:pt modelId="{B3BBC7B0-B9BB-46D0-B12B-365405C0C74C}">
      <dgm:prSet/>
      <dgm:spPr/>
      <dgm:t>
        <a:bodyPr/>
        <a:lstStyle/>
        <a:p>
          <a:r>
            <a:rPr lang="fr-FR" b="1" dirty="0" smtClean="0"/>
            <a:t>Les jeunes qualifiés ou habilités, en formation professionnelle ou non, peuvent aussi accomplir certains travaux réglementés.</a:t>
          </a:r>
          <a:endParaRPr lang="fr-FR" b="1" dirty="0"/>
        </a:p>
      </dgm:t>
    </dgm:pt>
    <dgm:pt modelId="{D3380C96-ADBF-4F1B-89B9-E889F08A130B}" type="parTrans" cxnId="{865197C7-63D4-4E2C-9844-1A2C8CA4C88B}">
      <dgm:prSet/>
      <dgm:spPr/>
      <dgm:t>
        <a:bodyPr/>
        <a:lstStyle/>
        <a:p>
          <a:endParaRPr lang="fr-FR" b="1"/>
        </a:p>
      </dgm:t>
    </dgm:pt>
    <dgm:pt modelId="{6F9694EB-7A97-4DD6-9DE5-C7CFD611C570}" type="sibTrans" cxnId="{865197C7-63D4-4E2C-9844-1A2C8CA4C88B}">
      <dgm:prSet/>
      <dgm:spPr/>
      <dgm:t>
        <a:bodyPr/>
        <a:lstStyle/>
        <a:p>
          <a:endParaRPr lang="fr-FR" b="1"/>
        </a:p>
      </dgm:t>
    </dgm:pt>
    <dgm:pt modelId="{10DDC6DC-EBB8-4F3E-8978-2CE42DB15CF7}" type="pres">
      <dgm:prSet presAssocID="{7B965EBA-8C5E-4B39-96E9-11C5E0C8DD40}" presName="Name0" presStyleCnt="0">
        <dgm:presLayoutVars>
          <dgm:dir/>
          <dgm:resizeHandles val="exact"/>
        </dgm:presLayoutVars>
      </dgm:prSet>
      <dgm:spPr/>
      <dgm:t>
        <a:bodyPr/>
        <a:lstStyle/>
        <a:p>
          <a:endParaRPr lang="fr-FR"/>
        </a:p>
      </dgm:t>
    </dgm:pt>
    <dgm:pt modelId="{A2C5CC0E-1091-466C-8689-A0B396B5E3BB}" type="pres">
      <dgm:prSet presAssocID="{9445D549-565F-4401-A824-B91CB4814457}" presName="node" presStyleLbl="node1" presStyleIdx="0" presStyleCnt="4">
        <dgm:presLayoutVars>
          <dgm:bulletEnabled val="1"/>
        </dgm:presLayoutVars>
      </dgm:prSet>
      <dgm:spPr/>
      <dgm:t>
        <a:bodyPr/>
        <a:lstStyle/>
        <a:p>
          <a:endParaRPr lang="fr-FR"/>
        </a:p>
      </dgm:t>
    </dgm:pt>
    <dgm:pt modelId="{9AD0A7C9-7E30-4AAC-8909-680DA7C77BB6}" type="pres">
      <dgm:prSet presAssocID="{449CA74C-9581-42E7-9D8B-F95C5263CED6}" presName="sibTrans" presStyleLbl="sibTrans1D1" presStyleIdx="0" presStyleCnt="3"/>
      <dgm:spPr/>
      <dgm:t>
        <a:bodyPr/>
        <a:lstStyle/>
        <a:p>
          <a:endParaRPr lang="fr-FR"/>
        </a:p>
      </dgm:t>
    </dgm:pt>
    <dgm:pt modelId="{86DA295E-00A7-4EF3-9ED9-A51F0BA9CD96}" type="pres">
      <dgm:prSet presAssocID="{449CA74C-9581-42E7-9D8B-F95C5263CED6}" presName="connectorText" presStyleLbl="sibTrans1D1" presStyleIdx="0" presStyleCnt="3"/>
      <dgm:spPr/>
      <dgm:t>
        <a:bodyPr/>
        <a:lstStyle/>
        <a:p>
          <a:endParaRPr lang="fr-FR"/>
        </a:p>
      </dgm:t>
    </dgm:pt>
    <dgm:pt modelId="{920F4285-D1F9-42FB-851A-A1054AC2A087}" type="pres">
      <dgm:prSet presAssocID="{A801CEC3-E909-4D3C-B594-9D7F579EE1C3}" presName="node" presStyleLbl="node1" presStyleIdx="1" presStyleCnt="4">
        <dgm:presLayoutVars>
          <dgm:bulletEnabled val="1"/>
        </dgm:presLayoutVars>
      </dgm:prSet>
      <dgm:spPr/>
      <dgm:t>
        <a:bodyPr/>
        <a:lstStyle/>
        <a:p>
          <a:endParaRPr lang="fr-FR"/>
        </a:p>
      </dgm:t>
    </dgm:pt>
    <dgm:pt modelId="{451729C1-0895-4700-9A4F-DBA4A0DBE249}" type="pres">
      <dgm:prSet presAssocID="{3EE7E148-1A86-434C-9500-E9D8AB9C0191}" presName="sibTrans" presStyleLbl="sibTrans1D1" presStyleIdx="1" presStyleCnt="3"/>
      <dgm:spPr/>
      <dgm:t>
        <a:bodyPr/>
        <a:lstStyle/>
        <a:p>
          <a:endParaRPr lang="fr-FR"/>
        </a:p>
      </dgm:t>
    </dgm:pt>
    <dgm:pt modelId="{03B95F4B-1B95-4258-A6CB-4109B3DD7772}" type="pres">
      <dgm:prSet presAssocID="{3EE7E148-1A86-434C-9500-E9D8AB9C0191}" presName="connectorText" presStyleLbl="sibTrans1D1" presStyleIdx="1" presStyleCnt="3"/>
      <dgm:spPr/>
      <dgm:t>
        <a:bodyPr/>
        <a:lstStyle/>
        <a:p>
          <a:endParaRPr lang="fr-FR"/>
        </a:p>
      </dgm:t>
    </dgm:pt>
    <dgm:pt modelId="{1CD0AD05-9F28-4BB1-A1A7-CF002F0A2FFE}" type="pres">
      <dgm:prSet presAssocID="{04E0D56D-81E6-4BEF-AC3C-531D63D5C16A}" presName="node" presStyleLbl="node1" presStyleIdx="2" presStyleCnt="4">
        <dgm:presLayoutVars>
          <dgm:bulletEnabled val="1"/>
        </dgm:presLayoutVars>
      </dgm:prSet>
      <dgm:spPr/>
      <dgm:t>
        <a:bodyPr/>
        <a:lstStyle/>
        <a:p>
          <a:endParaRPr lang="fr-FR"/>
        </a:p>
      </dgm:t>
    </dgm:pt>
    <dgm:pt modelId="{6B898164-50D3-4C51-B5FB-E910ACC6C766}" type="pres">
      <dgm:prSet presAssocID="{8E265B11-F8F8-4B64-9F07-74BBF925CC3E}" presName="sibTrans" presStyleLbl="sibTrans1D1" presStyleIdx="2" presStyleCnt="3"/>
      <dgm:spPr/>
      <dgm:t>
        <a:bodyPr/>
        <a:lstStyle/>
        <a:p>
          <a:endParaRPr lang="fr-FR"/>
        </a:p>
      </dgm:t>
    </dgm:pt>
    <dgm:pt modelId="{49CCD7E2-3FA7-4D0B-9084-928F30699B36}" type="pres">
      <dgm:prSet presAssocID="{8E265B11-F8F8-4B64-9F07-74BBF925CC3E}" presName="connectorText" presStyleLbl="sibTrans1D1" presStyleIdx="2" presStyleCnt="3"/>
      <dgm:spPr/>
      <dgm:t>
        <a:bodyPr/>
        <a:lstStyle/>
        <a:p>
          <a:endParaRPr lang="fr-FR"/>
        </a:p>
      </dgm:t>
    </dgm:pt>
    <dgm:pt modelId="{8B7227B5-4CFC-4210-ADBA-DB832219A6D9}" type="pres">
      <dgm:prSet presAssocID="{E35F129A-7352-49CC-AFB6-C8135098912D}" presName="node" presStyleLbl="node1" presStyleIdx="3" presStyleCnt="4">
        <dgm:presLayoutVars>
          <dgm:bulletEnabled val="1"/>
        </dgm:presLayoutVars>
      </dgm:prSet>
      <dgm:spPr/>
      <dgm:t>
        <a:bodyPr/>
        <a:lstStyle/>
        <a:p>
          <a:endParaRPr lang="fr-FR"/>
        </a:p>
      </dgm:t>
    </dgm:pt>
  </dgm:ptLst>
  <dgm:cxnLst>
    <dgm:cxn modelId="{43DF99AB-C371-49BE-875D-706C6764B802}" srcId="{7B965EBA-8C5E-4B39-96E9-11C5E0C8DD40}" destId="{9445D549-565F-4401-A824-B91CB4814457}" srcOrd="0" destOrd="0" parTransId="{AB09649C-96B5-4D48-AA7B-3868DC249995}" sibTransId="{449CA74C-9581-42E7-9D8B-F95C5263CED6}"/>
    <dgm:cxn modelId="{14ADE00A-38B0-452C-A6A8-A815C00E464D}" type="presOf" srcId="{3EE7E148-1A86-434C-9500-E9D8AB9C0191}" destId="{03B95F4B-1B95-4258-A6CB-4109B3DD7772}" srcOrd="1" destOrd="0" presId="urn:microsoft.com/office/officeart/2005/8/layout/bProcess3"/>
    <dgm:cxn modelId="{865197C7-63D4-4E2C-9844-1A2C8CA4C88B}" srcId="{E35F129A-7352-49CC-AFB6-C8135098912D}" destId="{B3BBC7B0-B9BB-46D0-B12B-365405C0C74C}" srcOrd="0" destOrd="0" parTransId="{D3380C96-ADBF-4F1B-89B9-E889F08A130B}" sibTransId="{6F9694EB-7A97-4DD6-9DE5-C7CFD611C570}"/>
    <dgm:cxn modelId="{C9A8C509-AA11-4445-87A8-07144065DF72}" srcId="{7B965EBA-8C5E-4B39-96E9-11C5E0C8DD40}" destId="{A801CEC3-E909-4D3C-B594-9D7F579EE1C3}" srcOrd="1" destOrd="0" parTransId="{B7C06301-D268-4321-99B9-7030787164CC}" sibTransId="{3EE7E148-1A86-434C-9500-E9D8AB9C0191}"/>
    <dgm:cxn modelId="{6DC0A3E4-A231-49FC-935C-E87BF3E47CB1}" srcId="{7B965EBA-8C5E-4B39-96E9-11C5E0C8DD40}" destId="{E35F129A-7352-49CC-AFB6-C8135098912D}" srcOrd="3" destOrd="0" parTransId="{8A03B4A9-A96C-4B9B-8BB4-78ED80D3F398}" sibTransId="{2FDB9241-E8C0-4FA3-8FCA-53491DB2318C}"/>
    <dgm:cxn modelId="{0CD7C49F-0218-4447-BA50-BA63EA4733BD}" type="presOf" srcId="{7B965EBA-8C5E-4B39-96E9-11C5E0C8DD40}" destId="{10DDC6DC-EBB8-4F3E-8978-2CE42DB15CF7}" srcOrd="0" destOrd="0" presId="urn:microsoft.com/office/officeart/2005/8/layout/bProcess3"/>
    <dgm:cxn modelId="{3BBFBCE4-A220-424E-BFC4-2BE8E53D01EC}" srcId="{7B965EBA-8C5E-4B39-96E9-11C5E0C8DD40}" destId="{04E0D56D-81E6-4BEF-AC3C-531D63D5C16A}" srcOrd="2" destOrd="0" parTransId="{927B7211-A03C-40D1-8E59-21BA920F2417}" sibTransId="{8E265B11-F8F8-4B64-9F07-74BBF925CC3E}"/>
    <dgm:cxn modelId="{E4B9971B-7A0A-4129-BE93-0637880667E0}" type="presOf" srcId="{9445D549-565F-4401-A824-B91CB4814457}" destId="{A2C5CC0E-1091-466C-8689-A0B396B5E3BB}" srcOrd="0" destOrd="0" presId="urn:microsoft.com/office/officeart/2005/8/layout/bProcess3"/>
    <dgm:cxn modelId="{5A301779-6C14-4167-8E91-E8A74999BC42}" type="presOf" srcId="{449CA74C-9581-42E7-9D8B-F95C5263CED6}" destId="{9AD0A7C9-7E30-4AAC-8909-680DA7C77BB6}" srcOrd="0" destOrd="0" presId="urn:microsoft.com/office/officeart/2005/8/layout/bProcess3"/>
    <dgm:cxn modelId="{9B4939E6-094F-4FAD-ADBF-A51BC2D5E1E9}" type="presOf" srcId="{E35F129A-7352-49CC-AFB6-C8135098912D}" destId="{8B7227B5-4CFC-4210-ADBA-DB832219A6D9}" srcOrd="0" destOrd="0" presId="urn:microsoft.com/office/officeart/2005/8/layout/bProcess3"/>
    <dgm:cxn modelId="{74F0F18A-DB6C-4277-817D-8ADAC742631C}" type="presOf" srcId="{3EE7E148-1A86-434C-9500-E9D8AB9C0191}" destId="{451729C1-0895-4700-9A4F-DBA4A0DBE249}" srcOrd="0" destOrd="0" presId="urn:microsoft.com/office/officeart/2005/8/layout/bProcess3"/>
    <dgm:cxn modelId="{68A944EE-826F-4CB6-9296-2E61368A22C4}" type="presOf" srcId="{A801CEC3-E909-4D3C-B594-9D7F579EE1C3}" destId="{920F4285-D1F9-42FB-851A-A1054AC2A087}" srcOrd="0" destOrd="0" presId="urn:microsoft.com/office/officeart/2005/8/layout/bProcess3"/>
    <dgm:cxn modelId="{FDF13D8E-BDA5-403D-B752-30CEC5CAA1D9}" type="presOf" srcId="{8E265B11-F8F8-4B64-9F07-74BBF925CC3E}" destId="{6B898164-50D3-4C51-B5FB-E910ACC6C766}" srcOrd="0" destOrd="0" presId="urn:microsoft.com/office/officeart/2005/8/layout/bProcess3"/>
    <dgm:cxn modelId="{2132301A-A562-4A55-9554-EB71505F35D3}" type="presOf" srcId="{8E265B11-F8F8-4B64-9F07-74BBF925CC3E}" destId="{49CCD7E2-3FA7-4D0B-9084-928F30699B36}" srcOrd="1" destOrd="0" presId="urn:microsoft.com/office/officeart/2005/8/layout/bProcess3"/>
    <dgm:cxn modelId="{44F3C3DA-C221-4DCE-BA93-D75DCEE2A3CB}" type="presOf" srcId="{04E0D56D-81E6-4BEF-AC3C-531D63D5C16A}" destId="{1CD0AD05-9F28-4BB1-A1A7-CF002F0A2FFE}" srcOrd="0" destOrd="0" presId="urn:microsoft.com/office/officeart/2005/8/layout/bProcess3"/>
    <dgm:cxn modelId="{C7BC2259-531B-46C1-8E04-DF04BC41AA81}" type="presOf" srcId="{B3BBC7B0-B9BB-46D0-B12B-365405C0C74C}" destId="{8B7227B5-4CFC-4210-ADBA-DB832219A6D9}" srcOrd="0" destOrd="1" presId="urn:microsoft.com/office/officeart/2005/8/layout/bProcess3"/>
    <dgm:cxn modelId="{5EB52438-173A-419F-8E64-AE60900E60DC}" type="presOf" srcId="{449CA74C-9581-42E7-9D8B-F95C5263CED6}" destId="{86DA295E-00A7-4EF3-9ED9-A51F0BA9CD96}" srcOrd="1" destOrd="0" presId="urn:microsoft.com/office/officeart/2005/8/layout/bProcess3"/>
    <dgm:cxn modelId="{5F2A5B2A-7DD5-4633-8972-68A4778F9869}" type="presParOf" srcId="{10DDC6DC-EBB8-4F3E-8978-2CE42DB15CF7}" destId="{A2C5CC0E-1091-466C-8689-A0B396B5E3BB}" srcOrd="0" destOrd="0" presId="urn:microsoft.com/office/officeart/2005/8/layout/bProcess3"/>
    <dgm:cxn modelId="{FF9BB9F5-1B0F-48D1-A486-22A848EE970A}" type="presParOf" srcId="{10DDC6DC-EBB8-4F3E-8978-2CE42DB15CF7}" destId="{9AD0A7C9-7E30-4AAC-8909-680DA7C77BB6}" srcOrd="1" destOrd="0" presId="urn:microsoft.com/office/officeart/2005/8/layout/bProcess3"/>
    <dgm:cxn modelId="{173C0B7A-1BEA-48C0-913B-0916E5EC5B37}" type="presParOf" srcId="{9AD0A7C9-7E30-4AAC-8909-680DA7C77BB6}" destId="{86DA295E-00A7-4EF3-9ED9-A51F0BA9CD96}" srcOrd="0" destOrd="0" presId="urn:microsoft.com/office/officeart/2005/8/layout/bProcess3"/>
    <dgm:cxn modelId="{DC68B0AA-41F8-413A-AE8A-ADFB9854F061}" type="presParOf" srcId="{10DDC6DC-EBB8-4F3E-8978-2CE42DB15CF7}" destId="{920F4285-D1F9-42FB-851A-A1054AC2A087}" srcOrd="2" destOrd="0" presId="urn:microsoft.com/office/officeart/2005/8/layout/bProcess3"/>
    <dgm:cxn modelId="{9A2C4137-CC76-406E-8045-7686DC8BAE9A}" type="presParOf" srcId="{10DDC6DC-EBB8-4F3E-8978-2CE42DB15CF7}" destId="{451729C1-0895-4700-9A4F-DBA4A0DBE249}" srcOrd="3" destOrd="0" presId="urn:microsoft.com/office/officeart/2005/8/layout/bProcess3"/>
    <dgm:cxn modelId="{268436B2-0007-4385-8970-A9D338AA640C}" type="presParOf" srcId="{451729C1-0895-4700-9A4F-DBA4A0DBE249}" destId="{03B95F4B-1B95-4258-A6CB-4109B3DD7772}" srcOrd="0" destOrd="0" presId="urn:microsoft.com/office/officeart/2005/8/layout/bProcess3"/>
    <dgm:cxn modelId="{AC2EEB56-CE5A-44A9-B1A5-E733CE9972FA}" type="presParOf" srcId="{10DDC6DC-EBB8-4F3E-8978-2CE42DB15CF7}" destId="{1CD0AD05-9F28-4BB1-A1A7-CF002F0A2FFE}" srcOrd="4" destOrd="0" presId="urn:microsoft.com/office/officeart/2005/8/layout/bProcess3"/>
    <dgm:cxn modelId="{AB354EE7-4A80-4210-A035-82D1CA0B4BCB}" type="presParOf" srcId="{10DDC6DC-EBB8-4F3E-8978-2CE42DB15CF7}" destId="{6B898164-50D3-4C51-B5FB-E910ACC6C766}" srcOrd="5" destOrd="0" presId="urn:microsoft.com/office/officeart/2005/8/layout/bProcess3"/>
    <dgm:cxn modelId="{7C8C3AE0-2EF3-419F-BA57-5C255D69888C}" type="presParOf" srcId="{6B898164-50D3-4C51-B5FB-E910ACC6C766}" destId="{49CCD7E2-3FA7-4D0B-9084-928F30699B36}" srcOrd="0" destOrd="0" presId="urn:microsoft.com/office/officeart/2005/8/layout/bProcess3"/>
    <dgm:cxn modelId="{5E7F6AA9-2FAC-4374-A7E7-1DE0C086DA89}" type="presParOf" srcId="{10DDC6DC-EBB8-4F3E-8978-2CE42DB15CF7}" destId="{8B7227B5-4CFC-4210-ADBA-DB832219A6D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7537B1-5684-416A-BDD9-127BD1B1845B}"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fr-FR"/>
        </a:p>
      </dgm:t>
    </dgm:pt>
    <dgm:pt modelId="{06B584A8-E360-4FCC-90B0-3480FDE24766}">
      <dgm:prSet phldrT="[Texte]" custT="1"/>
      <dgm:spPr/>
      <dgm:t>
        <a:bodyPr lIns="0" tIns="0" rIns="0" bIns="0"/>
        <a:lstStyle/>
        <a:p>
          <a:r>
            <a:rPr lang="fr-FR" sz="1500" dirty="0" smtClean="0"/>
            <a:t>Les travaux dits réglementés sont certains travaux interdits au jeune mais qui peuvent faire l’objet de dérogations pour les besoins de sa formation professionnelle</a:t>
          </a:r>
          <a:endParaRPr lang="fr-FR" sz="1500" dirty="0"/>
        </a:p>
      </dgm:t>
    </dgm:pt>
    <dgm:pt modelId="{35E6A777-9995-4C87-9D93-15F3B02CA927}" type="parTrans" cxnId="{AF8852CD-A927-4CCF-A42F-6E977D6703D9}">
      <dgm:prSet/>
      <dgm:spPr/>
      <dgm:t>
        <a:bodyPr/>
        <a:lstStyle/>
        <a:p>
          <a:endParaRPr lang="fr-FR"/>
        </a:p>
      </dgm:t>
    </dgm:pt>
    <dgm:pt modelId="{07342350-1973-4649-A69B-8C0D1C31204C}" type="sibTrans" cxnId="{AF8852CD-A927-4CCF-A42F-6E977D6703D9}">
      <dgm:prSet/>
      <dgm:spPr/>
      <dgm:t>
        <a:bodyPr/>
        <a:lstStyle/>
        <a:p>
          <a:endParaRPr lang="fr-FR"/>
        </a:p>
      </dgm:t>
    </dgm:pt>
    <dgm:pt modelId="{8A587CEC-09DA-4668-8FC0-4F39AEF30374}">
      <dgm:prSet phldrT="[Texte]" custT="1"/>
      <dgm:spPr/>
      <dgm:t>
        <a:bodyPr/>
        <a:lstStyle/>
        <a:p>
          <a:r>
            <a:rPr lang="fr-FR" sz="1500" dirty="0" smtClean="0"/>
            <a:t>Les dérogations ne concernent pas tous les travaux interdits mais seulement quelques uns d’entre eux, les moins dangereux. Les plus dangereux  mentionnés plus haut sont totalement interdits.</a:t>
          </a:r>
          <a:endParaRPr lang="fr-FR" sz="1500" dirty="0"/>
        </a:p>
      </dgm:t>
    </dgm:pt>
    <dgm:pt modelId="{93A48D88-058D-4B35-900F-1FDF39F5FE61}" type="parTrans" cxnId="{96C33AD2-7D38-4751-87ED-41B5A2009FF5}">
      <dgm:prSet/>
      <dgm:spPr/>
      <dgm:t>
        <a:bodyPr/>
        <a:lstStyle/>
        <a:p>
          <a:endParaRPr lang="fr-FR"/>
        </a:p>
      </dgm:t>
    </dgm:pt>
    <dgm:pt modelId="{B5D6F472-D772-456E-9D9C-9D347EAB7BF5}" type="sibTrans" cxnId="{96C33AD2-7D38-4751-87ED-41B5A2009FF5}">
      <dgm:prSet/>
      <dgm:spPr/>
      <dgm:t>
        <a:bodyPr/>
        <a:lstStyle/>
        <a:p>
          <a:endParaRPr lang="fr-FR"/>
        </a:p>
      </dgm:t>
    </dgm:pt>
    <dgm:pt modelId="{0B2899AF-CD26-48A3-92A9-9E2BBC6B5E7A}">
      <dgm:prSet phldrT="[Texte]" custT="1"/>
      <dgm:spPr/>
      <dgm:t>
        <a:bodyPr lIns="0" tIns="0" rIns="0" bIns="0"/>
        <a:lstStyle/>
        <a:p>
          <a:r>
            <a:rPr lang="fr-FR" sz="1500" b="1" dirty="0" smtClean="0">
              <a:effectLst>
                <a:outerShdw blurRad="38100" dist="38100" dir="2700000" algn="tl">
                  <a:srgbClr val="000000">
                    <a:alpha val="43137"/>
                  </a:srgbClr>
                </a:outerShdw>
              </a:effectLst>
            </a:rPr>
            <a:t>JEUNE BÉNÉFICIAIRE </a:t>
          </a:r>
          <a:r>
            <a:rPr lang="fr-FR" sz="1500" dirty="0" smtClean="0"/>
            <a:t>:</a:t>
          </a:r>
          <a:br>
            <a:rPr lang="fr-FR" sz="1500" dirty="0" smtClean="0"/>
          </a:br>
          <a:r>
            <a:rPr lang="fr-FR" sz="1500" dirty="0" smtClean="0"/>
            <a:t> Il s’agit du jeune âgé d’</a:t>
          </a:r>
          <a:r>
            <a:rPr lang="fr-FR" sz="1500" b="1" dirty="0" smtClean="0">
              <a:solidFill>
                <a:srgbClr val="0000FF"/>
              </a:solidFill>
            </a:rPr>
            <a:t>au moins 15 ans et de moins de 18 ans, </a:t>
          </a:r>
          <a:r>
            <a:rPr lang="fr-FR" sz="1500" dirty="0" smtClean="0"/>
            <a:t>qui suit une formation professionnelle.</a:t>
          </a:r>
          <a:br>
            <a:rPr lang="fr-FR" sz="1500" dirty="0" smtClean="0"/>
          </a:br>
          <a:r>
            <a:rPr lang="fr-FR" sz="1500" dirty="0" smtClean="0"/>
            <a:t>Il peut être notamment </a:t>
          </a:r>
          <a:r>
            <a:rPr lang="fr-FR" sz="1400" dirty="0" smtClean="0"/>
            <a:t>: </a:t>
          </a:r>
          <a:endParaRPr lang="fr-FR" sz="1400" dirty="0"/>
        </a:p>
      </dgm:t>
    </dgm:pt>
    <dgm:pt modelId="{A599AE1B-447E-429A-99E7-33DD482FB04B}" type="parTrans" cxnId="{7E53EB87-25AE-4FC5-897C-0D3F45D52F10}">
      <dgm:prSet/>
      <dgm:spPr/>
      <dgm:t>
        <a:bodyPr/>
        <a:lstStyle/>
        <a:p>
          <a:endParaRPr lang="fr-FR"/>
        </a:p>
      </dgm:t>
    </dgm:pt>
    <dgm:pt modelId="{407F4168-DF0C-4AF0-AA96-2EBD573148C2}" type="sibTrans" cxnId="{7E53EB87-25AE-4FC5-897C-0D3F45D52F10}">
      <dgm:prSet/>
      <dgm:spPr/>
      <dgm:t>
        <a:bodyPr/>
        <a:lstStyle/>
        <a:p>
          <a:endParaRPr lang="fr-FR"/>
        </a:p>
      </dgm:t>
    </dgm:pt>
    <dgm:pt modelId="{FDC974D6-A06E-4B28-916E-76125D39DA14}">
      <dgm:prSet phldrT="[Texte]" custT="1"/>
      <dgm:spPr/>
      <dgm:t>
        <a:bodyPr/>
        <a:lstStyle/>
        <a:p>
          <a:r>
            <a:rPr lang="fr-FR" sz="1400" dirty="0" smtClean="0"/>
            <a:t>En </a:t>
          </a:r>
          <a:r>
            <a:rPr lang="fr-FR" sz="1400" b="1" dirty="0" smtClean="0"/>
            <a:t>apprentissage</a:t>
          </a:r>
          <a:r>
            <a:rPr lang="fr-FR" sz="1400" dirty="0" smtClean="0"/>
            <a:t>, </a:t>
          </a:r>
          <a:endParaRPr lang="fr-FR" sz="1400" dirty="0"/>
        </a:p>
      </dgm:t>
    </dgm:pt>
    <dgm:pt modelId="{11CFD860-6E87-4B18-96C2-118F420742A7}" type="parTrans" cxnId="{DC98842C-126C-4F8F-AFC8-BF9BEA69588C}">
      <dgm:prSet/>
      <dgm:spPr/>
      <dgm:t>
        <a:bodyPr/>
        <a:lstStyle/>
        <a:p>
          <a:endParaRPr lang="fr-FR"/>
        </a:p>
      </dgm:t>
    </dgm:pt>
    <dgm:pt modelId="{DF2D0F5F-156D-4D7C-B4F0-AC3330BBA279}" type="sibTrans" cxnId="{DC98842C-126C-4F8F-AFC8-BF9BEA69588C}">
      <dgm:prSet/>
      <dgm:spPr/>
      <dgm:t>
        <a:bodyPr/>
        <a:lstStyle/>
        <a:p>
          <a:endParaRPr lang="fr-FR"/>
        </a:p>
      </dgm:t>
    </dgm:pt>
    <dgm:pt modelId="{8F3D99F8-0202-4C10-90A7-6763DD2B3DB8}">
      <dgm:prSet custT="1"/>
      <dgm:spPr/>
      <dgm:t>
        <a:bodyPr/>
        <a:lstStyle/>
        <a:p>
          <a:endParaRPr lang="fr-FR" sz="1400" dirty="0"/>
        </a:p>
      </dgm:t>
    </dgm:pt>
    <dgm:pt modelId="{AFF60797-7A88-48DA-AB5D-F5F63CA4206C}" type="parTrans" cxnId="{3DBF84BF-C07D-40C0-8CAE-9ACA2044D37A}">
      <dgm:prSet/>
      <dgm:spPr/>
      <dgm:t>
        <a:bodyPr/>
        <a:lstStyle/>
        <a:p>
          <a:endParaRPr lang="fr-FR"/>
        </a:p>
      </dgm:t>
    </dgm:pt>
    <dgm:pt modelId="{10D68F12-8E2A-4716-AFCE-819A4F05047F}" type="sibTrans" cxnId="{3DBF84BF-C07D-40C0-8CAE-9ACA2044D37A}">
      <dgm:prSet/>
      <dgm:spPr/>
      <dgm:t>
        <a:bodyPr/>
        <a:lstStyle/>
        <a:p>
          <a:endParaRPr lang="fr-FR"/>
        </a:p>
      </dgm:t>
    </dgm:pt>
    <dgm:pt modelId="{C96CCFE6-7E2A-41A9-86A4-550386E45FE0}">
      <dgm:prSet phldrT="[Texte]" custT="1"/>
      <dgm:spPr/>
      <dgm:t>
        <a:bodyPr/>
        <a:lstStyle/>
        <a:p>
          <a:r>
            <a:rPr lang="fr-FR" sz="1400" dirty="0" smtClean="0"/>
            <a:t>En </a:t>
          </a:r>
          <a:r>
            <a:rPr lang="fr-FR" sz="1400" b="1" dirty="0" smtClean="0"/>
            <a:t>contrat de qualification, </a:t>
          </a:r>
          <a:endParaRPr lang="fr-FR" sz="1400" b="1" dirty="0"/>
        </a:p>
      </dgm:t>
    </dgm:pt>
    <dgm:pt modelId="{9450CE0D-DEDA-4055-B9AB-CA31A7EE6869}" type="parTrans" cxnId="{0262DA67-78F0-4B7D-9FDC-2C26E3C5EF3C}">
      <dgm:prSet/>
      <dgm:spPr/>
      <dgm:t>
        <a:bodyPr/>
        <a:lstStyle/>
        <a:p>
          <a:endParaRPr lang="fr-FR"/>
        </a:p>
      </dgm:t>
    </dgm:pt>
    <dgm:pt modelId="{25D8A294-C389-44C5-877A-E27F4DA5E04A}" type="sibTrans" cxnId="{0262DA67-78F0-4B7D-9FDC-2C26E3C5EF3C}">
      <dgm:prSet/>
      <dgm:spPr/>
      <dgm:t>
        <a:bodyPr/>
        <a:lstStyle/>
        <a:p>
          <a:endParaRPr lang="fr-FR"/>
        </a:p>
      </dgm:t>
    </dgm:pt>
    <dgm:pt modelId="{FF6FC98B-338F-4325-A0F5-492CEC3136AC}">
      <dgm:prSet phldrT="[Texte]" custT="1"/>
      <dgm:spPr/>
      <dgm:t>
        <a:bodyPr/>
        <a:lstStyle/>
        <a:p>
          <a:r>
            <a:rPr lang="fr-FR" sz="1400" dirty="0" smtClean="0"/>
            <a:t>Stagiaire de la formation professionnelle, </a:t>
          </a:r>
          <a:endParaRPr lang="fr-FR" sz="1400" dirty="0"/>
        </a:p>
      </dgm:t>
    </dgm:pt>
    <dgm:pt modelId="{B52E1B67-B506-40EE-B736-A55F44560B25}" type="parTrans" cxnId="{8538F123-8F25-4E7E-AAFA-6FC33A6D48CD}">
      <dgm:prSet/>
      <dgm:spPr/>
      <dgm:t>
        <a:bodyPr/>
        <a:lstStyle/>
        <a:p>
          <a:endParaRPr lang="fr-FR"/>
        </a:p>
      </dgm:t>
    </dgm:pt>
    <dgm:pt modelId="{79F84424-DA27-4FA1-8E55-92DD5F38AD1F}" type="sibTrans" cxnId="{8538F123-8F25-4E7E-AAFA-6FC33A6D48CD}">
      <dgm:prSet/>
      <dgm:spPr/>
      <dgm:t>
        <a:bodyPr/>
        <a:lstStyle/>
        <a:p>
          <a:endParaRPr lang="fr-FR"/>
        </a:p>
      </dgm:t>
    </dgm:pt>
    <dgm:pt modelId="{155380BB-786F-409B-8C22-64923903ECD6}">
      <dgm:prSet phldrT="[Texte]" custT="1"/>
      <dgm:spPr/>
      <dgm:t>
        <a:bodyPr/>
        <a:lstStyle/>
        <a:p>
          <a:r>
            <a:rPr lang="fr-FR" sz="1400" dirty="0" smtClean="0"/>
            <a:t>En CAP ou BAC PRO ou BAC TECHNO ou Brevet de Technicien, </a:t>
          </a:r>
          <a:endParaRPr lang="fr-FR" sz="1400" dirty="0"/>
        </a:p>
      </dgm:t>
    </dgm:pt>
    <dgm:pt modelId="{DF95E088-AB9D-4691-B43E-AB95813B5BAF}" type="parTrans" cxnId="{C7B0DEFA-07F1-4A4B-9A27-2EFD23BFDB9B}">
      <dgm:prSet/>
      <dgm:spPr/>
      <dgm:t>
        <a:bodyPr/>
        <a:lstStyle/>
        <a:p>
          <a:endParaRPr lang="fr-FR"/>
        </a:p>
      </dgm:t>
    </dgm:pt>
    <dgm:pt modelId="{C890C364-4DB9-447A-8ADB-055C340A2D2E}" type="sibTrans" cxnId="{C7B0DEFA-07F1-4A4B-9A27-2EFD23BFDB9B}">
      <dgm:prSet/>
      <dgm:spPr/>
      <dgm:t>
        <a:bodyPr/>
        <a:lstStyle/>
        <a:p>
          <a:endParaRPr lang="fr-FR"/>
        </a:p>
      </dgm:t>
    </dgm:pt>
    <dgm:pt modelId="{D061CB86-41CE-4FEA-A736-F7F790B261BE}">
      <dgm:prSet phldrT="[Texte]" custT="1"/>
      <dgm:spPr/>
      <dgm:t>
        <a:bodyPr/>
        <a:lstStyle/>
        <a:p>
          <a:r>
            <a:rPr lang="fr-FR" sz="1400" dirty="0" smtClean="0"/>
            <a:t>Accueilli dans un </a:t>
          </a:r>
          <a:r>
            <a:rPr lang="fr-FR" sz="1400" b="1" dirty="0" smtClean="0"/>
            <a:t>établissement ou service d’aide par le travail (</a:t>
          </a:r>
          <a:r>
            <a:rPr lang="fr-FR" sz="1400" b="1" dirty="0" err="1" smtClean="0"/>
            <a:t>ESAT</a:t>
          </a:r>
          <a:r>
            <a:rPr lang="fr-FR" sz="1400" b="1" dirty="0" smtClean="0"/>
            <a:t>).</a:t>
          </a:r>
          <a:endParaRPr lang="fr-FR" sz="1400" b="1" dirty="0"/>
        </a:p>
      </dgm:t>
    </dgm:pt>
    <dgm:pt modelId="{F8A89209-79B1-46F1-93DF-E559631ACAD9}" type="parTrans" cxnId="{478AA248-2382-4456-A04D-D47F53BA6000}">
      <dgm:prSet/>
      <dgm:spPr/>
      <dgm:t>
        <a:bodyPr/>
        <a:lstStyle/>
        <a:p>
          <a:endParaRPr lang="fr-FR"/>
        </a:p>
      </dgm:t>
    </dgm:pt>
    <dgm:pt modelId="{E5D5E879-6A47-48A7-9157-6911C9501EC3}" type="sibTrans" cxnId="{478AA248-2382-4456-A04D-D47F53BA6000}">
      <dgm:prSet/>
      <dgm:spPr/>
      <dgm:t>
        <a:bodyPr/>
        <a:lstStyle/>
        <a:p>
          <a:endParaRPr lang="fr-FR"/>
        </a:p>
      </dgm:t>
    </dgm:pt>
    <dgm:pt modelId="{429A5A19-430E-429E-9E64-7A46467298BE}" type="pres">
      <dgm:prSet presAssocID="{7B7537B1-5684-416A-BDD9-127BD1B1845B}" presName="Name0" presStyleCnt="0">
        <dgm:presLayoutVars>
          <dgm:chMax val="11"/>
          <dgm:chPref val="11"/>
          <dgm:dir/>
          <dgm:resizeHandles/>
        </dgm:presLayoutVars>
      </dgm:prSet>
      <dgm:spPr/>
      <dgm:t>
        <a:bodyPr/>
        <a:lstStyle/>
        <a:p>
          <a:endParaRPr lang="fr-FR"/>
        </a:p>
      </dgm:t>
    </dgm:pt>
    <dgm:pt modelId="{89BB54E9-4D1F-4A4E-B08A-B4C8196322AA}" type="pres">
      <dgm:prSet presAssocID="{0B2899AF-CD26-48A3-92A9-9E2BBC6B5E7A}" presName="Accent3" presStyleCnt="0"/>
      <dgm:spPr/>
    </dgm:pt>
    <dgm:pt modelId="{E6768281-33BD-4DD4-8C50-156D906C3CD8}" type="pres">
      <dgm:prSet presAssocID="{0B2899AF-CD26-48A3-92A9-9E2BBC6B5E7A}" presName="Accent" presStyleLbl="node1" presStyleIdx="0" presStyleCnt="3"/>
      <dgm:spPr/>
    </dgm:pt>
    <dgm:pt modelId="{3FEF5848-CCC0-4CB0-8156-FE1FE8174AA0}" type="pres">
      <dgm:prSet presAssocID="{0B2899AF-CD26-48A3-92A9-9E2BBC6B5E7A}" presName="ParentBackground3" presStyleCnt="0"/>
      <dgm:spPr/>
    </dgm:pt>
    <dgm:pt modelId="{B192AF14-9712-4841-B4FB-BF9CE3AC5AFB}" type="pres">
      <dgm:prSet presAssocID="{0B2899AF-CD26-48A3-92A9-9E2BBC6B5E7A}" presName="ParentBackground" presStyleLbl="fgAcc1" presStyleIdx="0" presStyleCnt="3"/>
      <dgm:spPr/>
      <dgm:t>
        <a:bodyPr/>
        <a:lstStyle/>
        <a:p>
          <a:endParaRPr lang="fr-FR"/>
        </a:p>
      </dgm:t>
    </dgm:pt>
    <dgm:pt modelId="{A69EF933-3D41-467F-A27C-32CED7516E12}" type="pres">
      <dgm:prSet presAssocID="{0B2899AF-CD26-48A3-92A9-9E2BBC6B5E7A}" presName="Child3" presStyleLbl="revTx" presStyleIdx="0" presStyleCnt="1">
        <dgm:presLayoutVars>
          <dgm:chMax val="0"/>
          <dgm:chPref val="0"/>
          <dgm:bulletEnabled val="1"/>
        </dgm:presLayoutVars>
      </dgm:prSet>
      <dgm:spPr/>
      <dgm:t>
        <a:bodyPr/>
        <a:lstStyle/>
        <a:p>
          <a:endParaRPr lang="fr-FR"/>
        </a:p>
      </dgm:t>
    </dgm:pt>
    <dgm:pt modelId="{F2644E15-BD88-4652-A5BC-70F6B337EFF6}" type="pres">
      <dgm:prSet presAssocID="{0B2899AF-CD26-48A3-92A9-9E2BBC6B5E7A}" presName="Parent3" presStyleLbl="revTx" presStyleIdx="0" presStyleCnt="1">
        <dgm:presLayoutVars>
          <dgm:chMax val="1"/>
          <dgm:chPref val="1"/>
          <dgm:bulletEnabled val="1"/>
        </dgm:presLayoutVars>
      </dgm:prSet>
      <dgm:spPr/>
      <dgm:t>
        <a:bodyPr/>
        <a:lstStyle/>
        <a:p>
          <a:endParaRPr lang="fr-FR"/>
        </a:p>
      </dgm:t>
    </dgm:pt>
    <dgm:pt modelId="{BA681D85-06CD-4C1A-89D6-2EF59A0AF61D}" type="pres">
      <dgm:prSet presAssocID="{8A587CEC-09DA-4668-8FC0-4F39AEF30374}" presName="Accent2" presStyleCnt="0"/>
      <dgm:spPr/>
    </dgm:pt>
    <dgm:pt modelId="{B208BE01-33A8-4C14-981A-C06C42EF4F16}" type="pres">
      <dgm:prSet presAssocID="{8A587CEC-09DA-4668-8FC0-4F39AEF30374}" presName="Accent" presStyleLbl="node1" presStyleIdx="1" presStyleCnt="3"/>
      <dgm:spPr/>
    </dgm:pt>
    <dgm:pt modelId="{521D95FF-8F03-4519-878C-1AF220AA9FE5}" type="pres">
      <dgm:prSet presAssocID="{8A587CEC-09DA-4668-8FC0-4F39AEF30374}" presName="ParentBackground2" presStyleCnt="0"/>
      <dgm:spPr/>
    </dgm:pt>
    <dgm:pt modelId="{DF36C754-FCD9-45C0-A1EE-42FFE49D7D0D}" type="pres">
      <dgm:prSet presAssocID="{8A587CEC-09DA-4668-8FC0-4F39AEF30374}" presName="ParentBackground" presStyleLbl="fgAcc1" presStyleIdx="1" presStyleCnt="3"/>
      <dgm:spPr/>
      <dgm:t>
        <a:bodyPr/>
        <a:lstStyle/>
        <a:p>
          <a:endParaRPr lang="fr-FR"/>
        </a:p>
      </dgm:t>
    </dgm:pt>
    <dgm:pt modelId="{EB2308AB-4ACC-4892-83C7-77AF6B536698}" type="pres">
      <dgm:prSet presAssocID="{8A587CEC-09DA-4668-8FC0-4F39AEF30374}" presName="Parent2" presStyleLbl="revTx" presStyleIdx="0" presStyleCnt="1">
        <dgm:presLayoutVars>
          <dgm:chMax val="1"/>
          <dgm:chPref val="1"/>
          <dgm:bulletEnabled val="1"/>
        </dgm:presLayoutVars>
      </dgm:prSet>
      <dgm:spPr/>
      <dgm:t>
        <a:bodyPr/>
        <a:lstStyle/>
        <a:p>
          <a:endParaRPr lang="fr-FR"/>
        </a:p>
      </dgm:t>
    </dgm:pt>
    <dgm:pt modelId="{5CC76F28-FEDC-4946-BAE4-DD50636059AB}" type="pres">
      <dgm:prSet presAssocID="{06B584A8-E360-4FCC-90B0-3480FDE24766}" presName="Accent1" presStyleCnt="0"/>
      <dgm:spPr/>
    </dgm:pt>
    <dgm:pt modelId="{91EAD9C8-2F14-4F29-B226-0BA6520F67F6}" type="pres">
      <dgm:prSet presAssocID="{06B584A8-E360-4FCC-90B0-3480FDE24766}" presName="Accent" presStyleLbl="node1" presStyleIdx="2" presStyleCnt="3"/>
      <dgm:spPr/>
    </dgm:pt>
    <dgm:pt modelId="{57CC85CF-9D2C-4CC0-BDF0-D083B26FF56A}" type="pres">
      <dgm:prSet presAssocID="{06B584A8-E360-4FCC-90B0-3480FDE24766}" presName="ParentBackground1" presStyleCnt="0"/>
      <dgm:spPr/>
    </dgm:pt>
    <dgm:pt modelId="{2215B651-4B30-482A-90B1-F024DE15530C}" type="pres">
      <dgm:prSet presAssocID="{06B584A8-E360-4FCC-90B0-3480FDE24766}" presName="ParentBackground" presStyleLbl="fgAcc1" presStyleIdx="2" presStyleCnt="3"/>
      <dgm:spPr/>
      <dgm:t>
        <a:bodyPr/>
        <a:lstStyle/>
        <a:p>
          <a:endParaRPr lang="fr-FR"/>
        </a:p>
      </dgm:t>
    </dgm:pt>
    <dgm:pt modelId="{4FE95800-0787-4394-B1F0-2310C040638A}" type="pres">
      <dgm:prSet presAssocID="{06B584A8-E360-4FCC-90B0-3480FDE24766}" presName="Parent1" presStyleLbl="revTx" presStyleIdx="0" presStyleCnt="1">
        <dgm:presLayoutVars>
          <dgm:chMax val="1"/>
          <dgm:chPref val="1"/>
          <dgm:bulletEnabled val="1"/>
        </dgm:presLayoutVars>
      </dgm:prSet>
      <dgm:spPr/>
      <dgm:t>
        <a:bodyPr/>
        <a:lstStyle/>
        <a:p>
          <a:endParaRPr lang="fr-FR"/>
        </a:p>
      </dgm:t>
    </dgm:pt>
  </dgm:ptLst>
  <dgm:cxnLst>
    <dgm:cxn modelId="{61DE8E02-C0AB-4A37-AF36-9F018381A32A}" type="presOf" srcId="{8A587CEC-09DA-4668-8FC0-4F39AEF30374}" destId="{EB2308AB-4ACC-4892-83C7-77AF6B536698}" srcOrd="1" destOrd="0" presId="urn:microsoft.com/office/officeart/2011/layout/CircleProcess"/>
    <dgm:cxn modelId="{ED903211-9395-4586-8D5D-903B25980E25}" type="presOf" srcId="{D061CB86-41CE-4FEA-A736-F7F790B261BE}" destId="{A69EF933-3D41-467F-A27C-32CED7516E12}" srcOrd="0" destOrd="4" presId="urn:microsoft.com/office/officeart/2011/layout/CircleProcess"/>
    <dgm:cxn modelId="{687110F1-2214-41F8-B0AC-5F4697B7108A}" type="presOf" srcId="{06B584A8-E360-4FCC-90B0-3480FDE24766}" destId="{4FE95800-0787-4394-B1F0-2310C040638A}" srcOrd="1" destOrd="0" presId="urn:microsoft.com/office/officeart/2011/layout/CircleProcess"/>
    <dgm:cxn modelId="{3DBF84BF-C07D-40C0-8CAE-9ACA2044D37A}" srcId="{0B2899AF-CD26-48A3-92A9-9E2BBC6B5E7A}" destId="{8F3D99F8-0202-4C10-90A7-6763DD2B3DB8}" srcOrd="5" destOrd="0" parTransId="{AFF60797-7A88-48DA-AB5D-F5F63CA4206C}" sibTransId="{10D68F12-8E2A-4716-AFCE-819A4F05047F}"/>
    <dgm:cxn modelId="{8EF0D2A5-7D64-4378-A327-BD4627286976}" type="presOf" srcId="{0B2899AF-CD26-48A3-92A9-9E2BBC6B5E7A}" destId="{F2644E15-BD88-4652-A5BC-70F6B337EFF6}" srcOrd="1" destOrd="0" presId="urn:microsoft.com/office/officeart/2011/layout/CircleProcess"/>
    <dgm:cxn modelId="{517C04EB-CBA9-4BCD-B0FD-83844A88FB01}" type="presOf" srcId="{155380BB-786F-409B-8C22-64923903ECD6}" destId="{A69EF933-3D41-467F-A27C-32CED7516E12}" srcOrd="0" destOrd="3" presId="urn:microsoft.com/office/officeart/2011/layout/CircleProcess"/>
    <dgm:cxn modelId="{2BC3984A-2707-4A0F-8D11-E7628BFA48E7}" type="presOf" srcId="{8F3D99F8-0202-4C10-90A7-6763DD2B3DB8}" destId="{A69EF933-3D41-467F-A27C-32CED7516E12}" srcOrd="0" destOrd="5" presId="urn:microsoft.com/office/officeart/2011/layout/CircleProcess"/>
    <dgm:cxn modelId="{478AA248-2382-4456-A04D-D47F53BA6000}" srcId="{0B2899AF-CD26-48A3-92A9-9E2BBC6B5E7A}" destId="{D061CB86-41CE-4FEA-A736-F7F790B261BE}" srcOrd="4" destOrd="0" parTransId="{F8A89209-79B1-46F1-93DF-E559631ACAD9}" sibTransId="{E5D5E879-6A47-48A7-9157-6911C9501EC3}"/>
    <dgm:cxn modelId="{0262DA67-78F0-4B7D-9FDC-2C26E3C5EF3C}" srcId="{0B2899AF-CD26-48A3-92A9-9E2BBC6B5E7A}" destId="{C96CCFE6-7E2A-41A9-86A4-550386E45FE0}" srcOrd="1" destOrd="0" parTransId="{9450CE0D-DEDA-4055-B9AB-CA31A7EE6869}" sibTransId="{25D8A294-C389-44C5-877A-E27F4DA5E04A}"/>
    <dgm:cxn modelId="{3A3B6DB3-61A6-4DF3-AD71-B6AAE2C0348D}" type="presOf" srcId="{0B2899AF-CD26-48A3-92A9-9E2BBC6B5E7A}" destId="{B192AF14-9712-4841-B4FB-BF9CE3AC5AFB}" srcOrd="0" destOrd="0" presId="urn:microsoft.com/office/officeart/2011/layout/CircleProcess"/>
    <dgm:cxn modelId="{7E53EB87-25AE-4FC5-897C-0D3F45D52F10}" srcId="{7B7537B1-5684-416A-BDD9-127BD1B1845B}" destId="{0B2899AF-CD26-48A3-92A9-9E2BBC6B5E7A}" srcOrd="2" destOrd="0" parTransId="{A599AE1B-447E-429A-99E7-33DD482FB04B}" sibTransId="{407F4168-DF0C-4AF0-AA96-2EBD573148C2}"/>
    <dgm:cxn modelId="{F76A6CDF-5A80-4673-8FEB-535B3DD33409}" type="presOf" srcId="{FDC974D6-A06E-4B28-916E-76125D39DA14}" destId="{A69EF933-3D41-467F-A27C-32CED7516E12}" srcOrd="0" destOrd="0" presId="urn:microsoft.com/office/officeart/2011/layout/CircleProcess"/>
    <dgm:cxn modelId="{34B7A571-5F6A-45F9-BC7D-1D734752ACBA}" type="presOf" srcId="{8A587CEC-09DA-4668-8FC0-4F39AEF30374}" destId="{DF36C754-FCD9-45C0-A1EE-42FFE49D7D0D}" srcOrd="0" destOrd="0" presId="urn:microsoft.com/office/officeart/2011/layout/CircleProcess"/>
    <dgm:cxn modelId="{A796BE55-4C72-43E2-9F9F-8BCE849E7402}" type="presOf" srcId="{FF6FC98B-338F-4325-A0F5-492CEC3136AC}" destId="{A69EF933-3D41-467F-A27C-32CED7516E12}" srcOrd="0" destOrd="2" presId="urn:microsoft.com/office/officeart/2011/layout/CircleProcess"/>
    <dgm:cxn modelId="{DC98842C-126C-4F8F-AFC8-BF9BEA69588C}" srcId="{0B2899AF-CD26-48A3-92A9-9E2BBC6B5E7A}" destId="{FDC974D6-A06E-4B28-916E-76125D39DA14}" srcOrd="0" destOrd="0" parTransId="{11CFD860-6E87-4B18-96C2-118F420742A7}" sibTransId="{DF2D0F5F-156D-4D7C-B4F0-AC3330BBA279}"/>
    <dgm:cxn modelId="{AF8852CD-A927-4CCF-A42F-6E977D6703D9}" srcId="{7B7537B1-5684-416A-BDD9-127BD1B1845B}" destId="{06B584A8-E360-4FCC-90B0-3480FDE24766}" srcOrd="0" destOrd="0" parTransId="{35E6A777-9995-4C87-9D93-15F3B02CA927}" sibTransId="{07342350-1973-4649-A69B-8C0D1C31204C}"/>
    <dgm:cxn modelId="{C9087EC0-D349-4F4E-843D-399AB275CACB}" type="presOf" srcId="{06B584A8-E360-4FCC-90B0-3480FDE24766}" destId="{2215B651-4B30-482A-90B1-F024DE15530C}" srcOrd="0" destOrd="0" presId="urn:microsoft.com/office/officeart/2011/layout/CircleProcess"/>
    <dgm:cxn modelId="{C7B0DEFA-07F1-4A4B-9A27-2EFD23BFDB9B}" srcId="{0B2899AF-CD26-48A3-92A9-9E2BBC6B5E7A}" destId="{155380BB-786F-409B-8C22-64923903ECD6}" srcOrd="3" destOrd="0" parTransId="{DF95E088-AB9D-4691-B43E-AB95813B5BAF}" sibTransId="{C890C364-4DB9-447A-8ADB-055C340A2D2E}"/>
    <dgm:cxn modelId="{CD7E6152-B23A-434C-97D2-6EAC2D09E910}" type="presOf" srcId="{7B7537B1-5684-416A-BDD9-127BD1B1845B}" destId="{429A5A19-430E-429E-9E64-7A46467298BE}" srcOrd="0" destOrd="0" presId="urn:microsoft.com/office/officeart/2011/layout/CircleProcess"/>
    <dgm:cxn modelId="{96C33AD2-7D38-4751-87ED-41B5A2009FF5}" srcId="{7B7537B1-5684-416A-BDD9-127BD1B1845B}" destId="{8A587CEC-09DA-4668-8FC0-4F39AEF30374}" srcOrd="1" destOrd="0" parTransId="{93A48D88-058D-4B35-900F-1FDF39F5FE61}" sibTransId="{B5D6F472-D772-456E-9D9C-9D347EAB7BF5}"/>
    <dgm:cxn modelId="{8538F123-8F25-4E7E-AAFA-6FC33A6D48CD}" srcId="{0B2899AF-CD26-48A3-92A9-9E2BBC6B5E7A}" destId="{FF6FC98B-338F-4325-A0F5-492CEC3136AC}" srcOrd="2" destOrd="0" parTransId="{B52E1B67-B506-40EE-B736-A55F44560B25}" sibTransId="{79F84424-DA27-4FA1-8E55-92DD5F38AD1F}"/>
    <dgm:cxn modelId="{5A54347D-8B77-4305-ACB4-29E85C979225}" type="presOf" srcId="{C96CCFE6-7E2A-41A9-86A4-550386E45FE0}" destId="{A69EF933-3D41-467F-A27C-32CED7516E12}" srcOrd="0" destOrd="1" presId="urn:microsoft.com/office/officeart/2011/layout/CircleProcess"/>
    <dgm:cxn modelId="{FCE466DE-78DC-4251-BE6F-E95EB7370D4B}" type="presParOf" srcId="{429A5A19-430E-429E-9E64-7A46467298BE}" destId="{89BB54E9-4D1F-4A4E-B08A-B4C8196322AA}" srcOrd="0" destOrd="0" presId="urn:microsoft.com/office/officeart/2011/layout/CircleProcess"/>
    <dgm:cxn modelId="{B92DBB6F-7EA9-4B0E-A176-280C49289437}" type="presParOf" srcId="{89BB54E9-4D1F-4A4E-B08A-B4C8196322AA}" destId="{E6768281-33BD-4DD4-8C50-156D906C3CD8}" srcOrd="0" destOrd="0" presId="urn:microsoft.com/office/officeart/2011/layout/CircleProcess"/>
    <dgm:cxn modelId="{952C0B61-FA8B-492E-9428-479EB77BDC2B}" type="presParOf" srcId="{429A5A19-430E-429E-9E64-7A46467298BE}" destId="{3FEF5848-CCC0-4CB0-8156-FE1FE8174AA0}" srcOrd="1" destOrd="0" presId="urn:microsoft.com/office/officeart/2011/layout/CircleProcess"/>
    <dgm:cxn modelId="{01166BCE-571F-4C27-A71B-7BFD47E623EF}" type="presParOf" srcId="{3FEF5848-CCC0-4CB0-8156-FE1FE8174AA0}" destId="{B192AF14-9712-4841-B4FB-BF9CE3AC5AFB}" srcOrd="0" destOrd="0" presId="urn:microsoft.com/office/officeart/2011/layout/CircleProcess"/>
    <dgm:cxn modelId="{D650BE3C-CA06-4B3C-827F-03A19962B706}" type="presParOf" srcId="{429A5A19-430E-429E-9E64-7A46467298BE}" destId="{A69EF933-3D41-467F-A27C-32CED7516E12}" srcOrd="2" destOrd="0" presId="urn:microsoft.com/office/officeart/2011/layout/CircleProcess"/>
    <dgm:cxn modelId="{A634A282-59E3-4B23-B66A-86AE683B4BDF}" type="presParOf" srcId="{429A5A19-430E-429E-9E64-7A46467298BE}" destId="{F2644E15-BD88-4652-A5BC-70F6B337EFF6}" srcOrd="3" destOrd="0" presId="urn:microsoft.com/office/officeart/2011/layout/CircleProcess"/>
    <dgm:cxn modelId="{1D6B3A3E-0AEC-48C2-90D1-F1DDE50A1452}" type="presParOf" srcId="{429A5A19-430E-429E-9E64-7A46467298BE}" destId="{BA681D85-06CD-4C1A-89D6-2EF59A0AF61D}" srcOrd="4" destOrd="0" presId="urn:microsoft.com/office/officeart/2011/layout/CircleProcess"/>
    <dgm:cxn modelId="{EF566135-EEA0-4434-B73C-B3C0A4980968}" type="presParOf" srcId="{BA681D85-06CD-4C1A-89D6-2EF59A0AF61D}" destId="{B208BE01-33A8-4C14-981A-C06C42EF4F16}" srcOrd="0" destOrd="0" presId="urn:microsoft.com/office/officeart/2011/layout/CircleProcess"/>
    <dgm:cxn modelId="{8B6DA2C1-1189-41D0-BBDB-E685EBA90E6B}" type="presParOf" srcId="{429A5A19-430E-429E-9E64-7A46467298BE}" destId="{521D95FF-8F03-4519-878C-1AF220AA9FE5}" srcOrd="5" destOrd="0" presId="urn:microsoft.com/office/officeart/2011/layout/CircleProcess"/>
    <dgm:cxn modelId="{DADA2D4E-43C1-4CEF-B161-B4579225F3D0}" type="presParOf" srcId="{521D95FF-8F03-4519-878C-1AF220AA9FE5}" destId="{DF36C754-FCD9-45C0-A1EE-42FFE49D7D0D}" srcOrd="0" destOrd="0" presId="urn:microsoft.com/office/officeart/2011/layout/CircleProcess"/>
    <dgm:cxn modelId="{7F197B13-A57E-442D-8429-EA6644F79B60}" type="presParOf" srcId="{429A5A19-430E-429E-9E64-7A46467298BE}" destId="{EB2308AB-4ACC-4892-83C7-77AF6B536698}" srcOrd="6" destOrd="0" presId="urn:microsoft.com/office/officeart/2011/layout/CircleProcess"/>
    <dgm:cxn modelId="{8FCC03C5-BB5F-4FB9-A948-013E1591D429}" type="presParOf" srcId="{429A5A19-430E-429E-9E64-7A46467298BE}" destId="{5CC76F28-FEDC-4946-BAE4-DD50636059AB}" srcOrd="7" destOrd="0" presId="urn:microsoft.com/office/officeart/2011/layout/CircleProcess"/>
    <dgm:cxn modelId="{48D7216C-6D9F-4135-9D7A-C9C997EE85A6}" type="presParOf" srcId="{5CC76F28-FEDC-4946-BAE4-DD50636059AB}" destId="{91EAD9C8-2F14-4F29-B226-0BA6520F67F6}" srcOrd="0" destOrd="0" presId="urn:microsoft.com/office/officeart/2011/layout/CircleProcess"/>
    <dgm:cxn modelId="{6C6DADC3-56D0-429A-ACA6-1002F91B04BA}" type="presParOf" srcId="{429A5A19-430E-429E-9E64-7A46467298BE}" destId="{57CC85CF-9D2C-4CC0-BDF0-D083B26FF56A}" srcOrd="8" destOrd="0" presId="urn:microsoft.com/office/officeart/2011/layout/CircleProcess"/>
    <dgm:cxn modelId="{297175A7-3EE5-4B42-A9CD-DBBCA576132F}" type="presParOf" srcId="{57CC85CF-9D2C-4CC0-BDF0-D083B26FF56A}" destId="{2215B651-4B30-482A-90B1-F024DE15530C}" srcOrd="0" destOrd="0" presId="urn:microsoft.com/office/officeart/2011/layout/CircleProcess"/>
    <dgm:cxn modelId="{EFF8EC9F-B6B6-4865-B4A9-A24929C596F9}" type="presParOf" srcId="{429A5A19-430E-429E-9E64-7A46467298BE}" destId="{4FE95800-0787-4394-B1F0-2310C040638A}" srcOrd="9"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7BDC45-7C46-47DE-A49B-34F514331670}"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fr-FR"/>
        </a:p>
      </dgm:t>
    </dgm:pt>
    <dgm:pt modelId="{FEC6A7E4-BE3A-4448-9A9B-68F11385CCD8}">
      <dgm:prSet phldrT="[Texte]" custT="1"/>
      <dgm:spPr/>
      <dgm:t>
        <a:bodyPr/>
        <a:lstStyle/>
        <a:p>
          <a:r>
            <a:rPr lang="fr-FR" sz="1800" b="1" dirty="0" smtClean="0"/>
            <a:t>Avant d’affecter un jeune à ces travaux, l’employeur et le chef d’établissement doivent faire une déclaration de dérogation à l’inspection du travail</a:t>
          </a:r>
          <a:r>
            <a:rPr lang="fr-FR" sz="1600" dirty="0" smtClean="0"/>
            <a:t>.</a:t>
          </a:r>
          <a:endParaRPr lang="fr-FR" sz="1600" dirty="0"/>
        </a:p>
      </dgm:t>
    </dgm:pt>
    <dgm:pt modelId="{0843C422-8B02-490F-92A6-4740D2B77957}" type="parTrans" cxnId="{5FCE2A66-8699-4F93-AC55-6D5F0635BF6E}">
      <dgm:prSet/>
      <dgm:spPr/>
      <dgm:t>
        <a:bodyPr/>
        <a:lstStyle/>
        <a:p>
          <a:endParaRPr lang="fr-FR"/>
        </a:p>
      </dgm:t>
    </dgm:pt>
    <dgm:pt modelId="{E75E17FF-702A-4834-8162-B74DB437913E}" type="sibTrans" cxnId="{5FCE2A66-8699-4F93-AC55-6D5F0635BF6E}">
      <dgm:prSet/>
      <dgm:spPr/>
      <dgm:t>
        <a:bodyPr/>
        <a:lstStyle/>
        <a:p>
          <a:endParaRPr lang="fr-FR"/>
        </a:p>
      </dgm:t>
    </dgm:pt>
    <dgm:pt modelId="{79DFE794-79B1-4D9C-BF95-8CF3330E9E7C}">
      <dgm:prSet phldrT="[Texte]" custT="1"/>
      <dgm:spPr>
        <a:solidFill>
          <a:schemeClr val="bg2">
            <a:lumMod val="50000"/>
          </a:schemeClr>
        </a:solidFill>
      </dgm:spPr>
      <dgm:t>
        <a:bodyPr/>
        <a:lstStyle/>
        <a:p>
          <a:pPr algn="ctr"/>
          <a:r>
            <a:rPr lang="fr-FR" sz="1800" b="1" dirty="0" smtClean="0">
              <a:effectLst>
                <a:outerShdw blurRad="38100" dist="38100" dir="2700000" algn="tl">
                  <a:srgbClr val="000000">
                    <a:alpha val="43137"/>
                  </a:srgbClr>
                </a:outerShdw>
              </a:effectLst>
            </a:rPr>
            <a:t>Elle est valable 3 ans.</a:t>
          </a:r>
          <a:br>
            <a:rPr lang="fr-FR" sz="1800" b="1" dirty="0" smtClean="0">
              <a:effectLst>
                <a:outerShdw blurRad="38100" dist="38100" dir="2700000" algn="tl">
                  <a:srgbClr val="000000">
                    <a:alpha val="43137"/>
                  </a:srgbClr>
                </a:outerShdw>
              </a:effectLst>
            </a:rPr>
          </a:br>
          <a:r>
            <a:rPr lang="fr-FR" sz="1800" b="1" dirty="0" smtClean="0">
              <a:effectLst>
                <a:outerShdw blurRad="38100" dist="38100" dir="2700000" algn="tl">
                  <a:srgbClr val="000000">
                    <a:alpha val="43137"/>
                  </a:srgbClr>
                </a:outerShdw>
              </a:effectLst>
            </a:rPr>
            <a:t>Elle doit être renouvelée.</a:t>
          </a:r>
          <a:br>
            <a:rPr lang="fr-FR" sz="1800" b="1" dirty="0" smtClean="0">
              <a:effectLst>
                <a:outerShdw blurRad="38100" dist="38100" dir="2700000" algn="tl">
                  <a:srgbClr val="000000">
                    <a:alpha val="43137"/>
                  </a:srgbClr>
                </a:outerShdw>
              </a:effectLst>
            </a:rPr>
          </a:br>
          <a:r>
            <a:rPr lang="fr-FR" sz="1800" b="1" dirty="0" smtClean="0">
              <a:effectLst>
                <a:outerShdw blurRad="38100" dist="38100" dir="2700000" algn="tl">
                  <a:srgbClr val="000000">
                    <a:alpha val="43137"/>
                  </a:srgbClr>
                </a:outerShdw>
              </a:effectLst>
            </a:rPr>
            <a:t>Elle doit préciser : </a:t>
          </a:r>
          <a:endParaRPr lang="fr-FR" sz="1800" b="1" dirty="0">
            <a:effectLst>
              <a:outerShdw blurRad="38100" dist="38100" dir="2700000" algn="tl">
                <a:srgbClr val="000000">
                  <a:alpha val="43137"/>
                </a:srgbClr>
              </a:outerShdw>
            </a:effectLst>
          </a:endParaRPr>
        </a:p>
      </dgm:t>
    </dgm:pt>
    <dgm:pt modelId="{16816654-60F1-4FBC-9EBE-D701CC33328A}" type="parTrans" cxnId="{F8985938-CFFD-4426-968C-B85FF3588A1E}">
      <dgm:prSet/>
      <dgm:spPr/>
      <dgm:t>
        <a:bodyPr/>
        <a:lstStyle/>
        <a:p>
          <a:endParaRPr lang="fr-FR"/>
        </a:p>
      </dgm:t>
    </dgm:pt>
    <dgm:pt modelId="{C8AA6DA5-23F4-4330-9DBC-1687DE8A48D7}" type="sibTrans" cxnId="{F8985938-CFFD-4426-968C-B85FF3588A1E}">
      <dgm:prSet/>
      <dgm:spPr/>
      <dgm:t>
        <a:bodyPr/>
        <a:lstStyle/>
        <a:p>
          <a:endParaRPr lang="fr-FR"/>
        </a:p>
      </dgm:t>
    </dgm:pt>
    <dgm:pt modelId="{56234DBB-1DB5-400E-A7ED-3EF4B91DA517}">
      <dgm:prSet phldrT="[Texte]" custT="1"/>
      <dgm:spPr>
        <a:solidFill>
          <a:schemeClr val="bg2">
            <a:lumMod val="50000"/>
          </a:schemeClr>
        </a:solidFill>
      </dgm:spPr>
      <dgm:t>
        <a:bodyPr/>
        <a:lstStyle/>
        <a:p>
          <a:pPr algn="l"/>
          <a:r>
            <a:rPr lang="fr-FR" sz="1400" dirty="0" smtClean="0"/>
            <a:t>Le secteur d’activité concerné, </a:t>
          </a:r>
          <a:endParaRPr lang="fr-FR" sz="1400" dirty="0"/>
        </a:p>
      </dgm:t>
    </dgm:pt>
    <dgm:pt modelId="{1DE46A71-F5DF-4478-BAB9-2CF93B73AE7A}" type="parTrans" cxnId="{2FD680C6-AA97-4DCA-828F-B29BF035C8F8}">
      <dgm:prSet/>
      <dgm:spPr/>
      <dgm:t>
        <a:bodyPr/>
        <a:lstStyle/>
        <a:p>
          <a:endParaRPr lang="fr-FR"/>
        </a:p>
      </dgm:t>
    </dgm:pt>
    <dgm:pt modelId="{C6F69A94-577A-4CE4-8524-A167AFB0E4F4}" type="sibTrans" cxnId="{2FD680C6-AA97-4DCA-828F-B29BF035C8F8}">
      <dgm:prSet/>
      <dgm:spPr/>
      <dgm:t>
        <a:bodyPr/>
        <a:lstStyle/>
        <a:p>
          <a:endParaRPr lang="fr-FR"/>
        </a:p>
      </dgm:t>
    </dgm:pt>
    <dgm:pt modelId="{041224C6-24EC-4326-8356-44EBC78741DB}">
      <dgm:prSet phldrT="[Texte]" custT="1"/>
      <dgm:spPr>
        <a:solidFill>
          <a:schemeClr val="bg2">
            <a:lumMod val="50000"/>
          </a:schemeClr>
        </a:solidFill>
      </dgm:spPr>
      <dgm:t>
        <a:bodyPr/>
        <a:lstStyle/>
        <a:p>
          <a:pPr algn="l"/>
          <a:r>
            <a:rPr lang="fr-FR" sz="1400" dirty="0" smtClean="0"/>
            <a:t>La formation professionnelle assurée au jeune, </a:t>
          </a:r>
          <a:endParaRPr lang="fr-FR" sz="1400" dirty="0"/>
        </a:p>
      </dgm:t>
    </dgm:pt>
    <dgm:pt modelId="{BADD94F9-0E7A-4911-B607-1D51B7D2379E}" type="parTrans" cxnId="{BC923E17-3516-4907-B4BE-8224EAE9024B}">
      <dgm:prSet/>
      <dgm:spPr/>
      <dgm:t>
        <a:bodyPr/>
        <a:lstStyle/>
        <a:p>
          <a:endParaRPr lang="fr-FR"/>
        </a:p>
      </dgm:t>
    </dgm:pt>
    <dgm:pt modelId="{1E9284A7-F5D2-43BA-8075-16330577549A}" type="sibTrans" cxnId="{BC923E17-3516-4907-B4BE-8224EAE9024B}">
      <dgm:prSet/>
      <dgm:spPr/>
      <dgm:t>
        <a:bodyPr/>
        <a:lstStyle/>
        <a:p>
          <a:endParaRPr lang="fr-FR"/>
        </a:p>
      </dgm:t>
    </dgm:pt>
    <dgm:pt modelId="{C0A51032-1656-4BA6-A5A8-F2697A7D5223}">
      <dgm:prSet phldrT="[Texte]" custT="1"/>
      <dgm:spPr>
        <a:solidFill>
          <a:schemeClr val="bg2">
            <a:lumMod val="50000"/>
          </a:schemeClr>
        </a:solidFill>
      </dgm:spPr>
      <dgm:t>
        <a:bodyPr/>
        <a:lstStyle/>
        <a:p>
          <a:pPr algn="l"/>
          <a:r>
            <a:rPr lang="fr-FR" sz="1400" dirty="0" smtClean="0"/>
            <a:t>Les différents lieux de formation connus, </a:t>
          </a:r>
          <a:endParaRPr lang="fr-FR" sz="1400" dirty="0"/>
        </a:p>
      </dgm:t>
    </dgm:pt>
    <dgm:pt modelId="{E833B79D-1C40-4A52-86E3-5582C24C327B}" type="parTrans" cxnId="{CA34B9B2-BFE7-40D1-A319-E576C4E98E68}">
      <dgm:prSet/>
      <dgm:spPr/>
      <dgm:t>
        <a:bodyPr/>
        <a:lstStyle/>
        <a:p>
          <a:endParaRPr lang="fr-FR"/>
        </a:p>
      </dgm:t>
    </dgm:pt>
    <dgm:pt modelId="{3DCCB4B1-1CD7-4FA4-B455-B30EBA80BCB5}" type="sibTrans" cxnId="{CA34B9B2-BFE7-40D1-A319-E576C4E98E68}">
      <dgm:prSet/>
      <dgm:spPr/>
      <dgm:t>
        <a:bodyPr/>
        <a:lstStyle/>
        <a:p>
          <a:endParaRPr lang="fr-FR"/>
        </a:p>
      </dgm:t>
    </dgm:pt>
    <dgm:pt modelId="{2960DBAD-5045-47D5-8A1A-6D2A72038B79}">
      <dgm:prSet phldrT="[Texte]" custT="1"/>
      <dgm:spPr>
        <a:solidFill>
          <a:schemeClr val="bg2">
            <a:lumMod val="50000"/>
          </a:schemeClr>
        </a:solidFill>
      </dgm:spPr>
      <dgm:t>
        <a:bodyPr/>
        <a:lstStyle/>
        <a:p>
          <a:pPr algn="l"/>
          <a:r>
            <a:rPr lang="fr-FR" sz="1400" dirty="0" smtClean="0"/>
            <a:t>Les travaux interdits susceptibles de dérogation nécessaires à la formation professionnelle et sur lesquels porte la déclaration de dérogation, </a:t>
          </a:r>
          <a:endParaRPr lang="fr-FR" sz="1400" dirty="0"/>
        </a:p>
      </dgm:t>
    </dgm:pt>
    <dgm:pt modelId="{C0116F2A-6603-40D9-AF49-63A7360577B8}" type="parTrans" cxnId="{524FD8C4-5573-4306-8718-4FDB9F209916}">
      <dgm:prSet/>
      <dgm:spPr/>
      <dgm:t>
        <a:bodyPr/>
        <a:lstStyle/>
        <a:p>
          <a:endParaRPr lang="fr-FR"/>
        </a:p>
      </dgm:t>
    </dgm:pt>
    <dgm:pt modelId="{1CC60885-7516-422E-96FA-5C57723E70A2}" type="sibTrans" cxnId="{524FD8C4-5573-4306-8718-4FDB9F209916}">
      <dgm:prSet/>
      <dgm:spPr/>
      <dgm:t>
        <a:bodyPr/>
        <a:lstStyle/>
        <a:p>
          <a:endParaRPr lang="fr-FR"/>
        </a:p>
      </dgm:t>
    </dgm:pt>
    <dgm:pt modelId="{3FE44AC2-B07E-43F9-ADE0-B75543DFFB7F}">
      <dgm:prSet phldrT="[Texte]" custT="1"/>
      <dgm:spPr>
        <a:solidFill>
          <a:schemeClr val="bg2">
            <a:lumMod val="50000"/>
          </a:schemeClr>
        </a:solidFill>
      </dgm:spPr>
      <dgm:t>
        <a:bodyPr/>
        <a:lstStyle/>
        <a:p>
          <a:pPr algn="just"/>
          <a:r>
            <a:rPr lang="fr-FR" sz="1400" dirty="0" smtClean="0"/>
            <a:t>La qualité ou la fonction des personnes responsables du jeune pendant l’exécution de travaux.</a:t>
          </a:r>
          <a:br>
            <a:rPr lang="fr-FR" sz="1400" dirty="0" smtClean="0"/>
          </a:br>
          <a:r>
            <a:rPr lang="fr-FR" sz="300" dirty="0" smtClean="0"/>
            <a:t/>
          </a:r>
          <a:br>
            <a:rPr lang="fr-FR" sz="300" dirty="0" smtClean="0"/>
          </a:br>
          <a:r>
            <a:rPr lang="fr-FR" sz="1400" b="1" i="1" dirty="0" smtClean="0"/>
            <a:t>A savoir : les autorisations de dérogation données par l’inspection du travail </a:t>
          </a:r>
          <a:r>
            <a:rPr lang="fr-FR" sz="1400" b="1" i="1" dirty="0" smtClean="0">
              <a:solidFill>
                <a:srgbClr val="0000FF"/>
              </a:solidFill>
            </a:rPr>
            <a:t>avant le 2 mai 2015 restent valables jusqu’à leur expiration.</a:t>
          </a:r>
          <a:endParaRPr lang="fr-FR" sz="1400" b="1" i="1" dirty="0">
            <a:solidFill>
              <a:srgbClr val="0000FF"/>
            </a:solidFill>
          </a:endParaRPr>
        </a:p>
      </dgm:t>
    </dgm:pt>
    <dgm:pt modelId="{BDF96877-4D2C-413F-9621-AEE288D2F578}" type="parTrans" cxnId="{F328145D-5DDB-40BE-AF4F-2E04D8C363D3}">
      <dgm:prSet/>
      <dgm:spPr/>
      <dgm:t>
        <a:bodyPr/>
        <a:lstStyle/>
        <a:p>
          <a:endParaRPr lang="fr-FR"/>
        </a:p>
      </dgm:t>
    </dgm:pt>
    <dgm:pt modelId="{8D7CE690-DC3A-4A36-9FA6-6A8F545E3020}" type="sibTrans" cxnId="{F328145D-5DDB-40BE-AF4F-2E04D8C363D3}">
      <dgm:prSet/>
      <dgm:spPr/>
      <dgm:t>
        <a:bodyPr/>
        <a:lstStyle/>
        <a:p>
          <a:endParaRPr lang="fr-FR"/>
        </a:p>
      </dgm:t>
    </dgm:pt>
    <dgm:pt modelId="{12718435-1AA4-45E2-B335-BF918EB08EB5}">
      <dgm:prSet phldrT="[Texte]" custT="1"/>
      <dgm:spPr/>
      <dgm:t>
        <a:bodyPr/>
        <a:lstStyle/>
        <a:p>
          <a:r>
            <a:rPr lang="fr-FR" sz="1800" b="1" dirty="0" smtClean="0"/>
            <a:t>Cette déclaration peut être adressée par tout moyen conférant une date certaine à l’envoi</a:t>
          </a:r>
          <a:r>
            <a:rPr lang="fr-FR" sz="1800" dirty="0" smtClean="0"/>
            <a:t>. </a:t>
          </a:r>
          <a:endParaRPr lang="fr-FR" sz="1800" dirty="0"/>
        </a:p>
      </dgm:t>
    </dgm:pt>
    <dgm:pt modelId="{32661BF5-BED6-4D00-B488-BB45FD4993B7}" type="sibTrans" cxnId="{39D1CC93-8E7B-4C2A-8E47-AFAC640416D9}">
      <dgm:prSet/>
      <dgm:spPr/>
      <dgm:t>
        <a:bodyPr/>
        <a:lstStyle/>
        <a:p>
          <a:endParaRPr lang="fr-FR"/>
        </a:p>
      </dgm:t>
    </dgm:pt>
    <dgm:pt modelId="{DEF40231-D8DD-4D55-9FC6-E26D595D3406}" type="parTrans" cxnId="{39D1CC93-8E7B-4C2A-8E47-AFAC640416D9}">
      <dgm:prSet/>
      <dgm:spPr/>
      <dgm:t>
        <a:bodyPr/>
        <a:lstStyle/>
        <a:p>
          <a:endParaRPr lang="fr-FR"/>
        </a:p>
      </dgm:t>
    </dgm:pt>
    <dgm:pt modelId="{F7D3C0ED-A462-46FF-B4CF-69AD25F2EC65}" type="pres">
      <dgm:prSet presAssocID="{7F7BDC45-7C46-47DE-A49B-34F514331670}" presName="Name0" presStyleCnt="0">
        <dgm:presLayoutVars>
          <dgm:dir/>
          <dgm:resizeHandles val="exact"/>
        </dgm:presLayoutVars>
      </dgm:prSet>
      <dgm:spPr/>
      <dgm:t>
        <a:bodyPr/>
        <a:lstStyle/>
        <a:p>
          <a:endParaRPr lang="fr-FR"/>
        </a:p>
      </dgm:t>
    </dgm:pt>
    <dgm:pt modelId="{412830B1-CFC0-47DE-8FA9-3D9D0C623849}" type="pres">
      <dgm:prSet presAssocID="{FEC6A7E4-BE3A-4448-9A9B-68F11385CCD8}" presName="node" presStyleLbl="node1" presStyleIdx="0" presStyleCnt="3">
        <dgm:presLayoutVars>
          <dgm:bulletEnabled val="1"/>
        </dgm:presLayoutVars>
      </dgm:prSet>
      <dgm:spPr/>
      <dgm:t>
        <a:bodyPr/>
        <a:lstStyle/>
        <a:p>
          <a:endParaRPr lang="fr-FR"/>
        </a:p>
      </dgm:t>
    </dgm:pt>
    <dgm:pt modelId="{623A3F1A-B300-4F0E-BAB5-84996F70BC26}" type="pres">
      <dgm:prSet presAssocID="{E75E17FF-702A-4834-8162-B74DB437913E}" presName="sibTrans" presStyleLbl="sibTrans1D1" presStyleIdx="0" presStyleCnt="2"/>
      <dgm:spPr/>
      <dgm:t>
        <a:bodyPr/>
        <a:lstStyle/>
        <a:p>
          <a:endParaRPr lang="fr-FR"/>
        </a:p>
      </dgm:t>
    </dgm:pt>
    <dgm:pt modelId="{D344D9A8-0536-4469-8470-BD5C2E398451}" type="pres">
      <dgm:prSet presAssocID="{E75E17FF-702A-4834-8162-B74DB437913E}" presName="connectorText" presStyleLbl="sibTrans1D1" presStyleIdx="0" presStyleCnt="2"/>
      <dgm:spPr/>
      <dgm:t>
        <a:bodyPr/>
        <a:lstStyle/>
        <a:p>
          <a:endParaRPr lang="fr-FR"/>
        </a:p>
      </dgm:t>
    </dgm:pt>
    <dgm:pt modelId="{AD709B8C-21BC-4ABE-8935-18F646D1698F}" type="pres">
      <dgm:prSet presAssocID="{12718435-1AA4-45E2-B335-BF918EB08EB5}" presName="node" presStyleLbl="node1" presStyleIdx="1" presStyleCnt="3">
        <dgm:presLayoutVars>
          <dgm:bulletEnabled val="1"/>
        </dgm:presLayoutVars>
      </dgm:prSet>
      <dgm:spPr/>
      <dgm:t>
        <a:bodyPr/>
        <a:lstStyle/>
        <a:p>
          <a:endParaRPr lang="fr-FR"/>
        </a:p>
      </dgm:t>
    </dgm:pt>
    <dgm:pt modelId="{6BDFEFBD-350A-49E5-8FC1-3E9A4CC8291F}" type="pres">
      <dgm:prSet presAssocID="{32661BF5-BED6-4D00-B488-BB45FD4993B7}" presName="sibTrans" presStyleLbl="sibTrans1D1" presStyleIdx="1" presStyleCnt="2"/>
      <dgm:spPr/>
      <dgm:t>
        <a:bodyPr/>
        <a:lstStyle/>
        <a:p>
          <a:endParaRPr lang="fr-FR"/>
        </a:p>
      </dgm:t>
    </dgm:pt>
    <dgm:pt modelId="{9E093EB4-8338-4E40-93E6-8BEB6E8353F4}" type="pres">
      <dgm:prSet presAssocID="{32661BF5-BED6-4D00-B488-BB45FD4993B7}" presName="connectorText" presStyleLbl="sibTrans1D1" presStyleIdx="1" presStyleCnt="2"/>
      <dgm:spPr/>
      <dgm:t>
        <a:bodyPr/>
        <a:lstStyle/>
        <a:p>
          <a:endParaRPr lang="fr-FR"/>
        </a:p>
      </dgm:t>
    </dgm:pt>
    <dgm:pt modelId="{53A81C94-16EE-402A-B5A4-E2B4F65E26EC}" type="pres">
      <dgm:prSet presAssocID="{79DFE794-79B1-4D9C-BF95-8CF3330E9E7C}" presName="node" presStyleLbl="node1" presStyleIdx="2" presStyleCnt="3" custScaleX="227021" custScaleY="120402" custLinFactNeighborX="-1964" custLinFactNeighborY="-672">
        <dgm:presLayoutVars>
          <dgm:bulletEnabled val="1"/>
        </dgm:presLayoutVars>
      </dgm:prSet>
      <dgm:spPr/>
      <dgm:t>
        <a:bodyPr/>
        <a:lstStyle/>
        <a:p>
          <a:endParaRPr lang="fr-FR"/>
        </a:p>
      </dgm:t>
    </dgm:pt>
  </dgm:ptLst>
  <dgm:cxnLst>
    <dgm:cxn modelId="{ECC65671-4C13-4C8D-8F67-3B93381788B5}" type="presOf" srcId="{79DFE794-79B1-4D9C-BF95-8CF3330E9E7C}" destId="{53A81C94-16EE-402A-B5A4-E2B4F65E26EC}" srcOrd="0" destOrd="0" presId="urn:microsoft.com/office/officeart/2005/8/layout/bProcess3"/>
    <dgm:cxn modelId="{F8985938-CFFD-4426-968C-B85FF3588A1E}" srcId="{7F7BDC45-7C46-47DE-A49B-34F514331670}" destId="{79DFE794-79B1-4D9C-BF95-8CF3330E9E7C}" srcOrd="2" destOrd="0" parTransId="{16816654-60F1-4FBC-9EBE-D701CC33328A}" sibTransId="{C8AA6DA5-23F4-4330-9DBC-1687DE8A48D7}"/>
    <dgm:cxn modelId="{F47A9282-7114-4D41-9C35-553EE3C3983B}" type="presOf" srcId="{32661BF5-BED6-4D00-B488-BB45FD4993B7}" destId="{6BDFEFBD-350A-49E5-8FC1-3E9A4CC8291F}" srcOrd="0" destOrd="0" presId="urn:microsoft.com/office/officeart/2005/8/layout/bProcess3"/>
    <dgm:cxn modelId="{ADC77B1A-7AAD-4D12-9811-46EF99EAE042}" type="presOf" srcId="{32661BF5-BED6-4D00-B488-BB45FD4993B7}" destId="{9E093EB4-8338-4E40-93E6-8BEB6E8353F4}" srcOrd="1" destOrd="0" presId="urn:microsoft.com/office/officeart/2005/8/layout/bProcess3"/>
    <dgm:cxn modelId="{BC923E17-3516-4907-B4BE-8224EAE9024B}" srcId="{79DFE794-79B1-4D9C-BF95-8CF3330E9E7C}" destId="{041224C6-24EC-4326-8356-44EBC78741DB}" srcOrd="1" destOrd="0" parTransId="{BADD94F9-0E7A-4911-B607-1D51B7D2379E}" sibTransId="{1E9284A7-F5D2-43BA-8075-16330577549A}"/>
    <dgm:cxn modelId="{1BD4238C-CD18-48FD-A0F1-EB14274A77CC}" type="presOf" srcId="{E75E17FF-702A-4834-8162-B74DB437913E}" destId="{D344D9A8-0536-4469-8470-BD5C2E398451}" srcOrd="1" destOrd="0" presId="urn:microsoft.com/office/officeart/2005/8/layout/bProcess3"/>
    <dgm:cxn modelId="{A11ED817-97C7-491B-B748-9F037D8F0D62}" type="presOf" srcId="{12718435-1AA4-45E2-B335-BF918EB08EB5}" destId="{AD709B8C-21BC-4ABE-8935-18F646D1698F}" srcOrd="0" destOrd="0" presId="urn:microsoft.com/office/officeart/2005/8/layout/bProcess3"/>
    <dgm:cxn modelId="{0B5821A6-63DC-45C9-BA31-D52F216B443B}" type="presOf" srcId="{3FE44AC2-B07E-43F9-ADE0-B75543DFFB7F}" destId="{53A81C94-16EE-402A-B5A4-E2B4F65E26EC}" srcOrd="0" destOrd="5" presId="urn:microsoft.com/office/officeart/2005/8/layout/bProcess3"/>
    <dgm:cxn modelId="{9868CDC6-77FE-490E-82AF-7653AEB606ED}" type="presOf" srcId="{041224C6-24EC-4326-8356-44EBC78741DB}" destId="{53A81C94-16EE-402A-B5A4-E2B4F65E26EC}" srcOrd="0" destOrd="2" presId="urn:microsoft.com/office/officeart/2005/8/layout/bProcess3"/>
    <dgm:cxn modelId="{D55A6619-6D6E-4B82-9121-5A60DF7793D4}" type="presOf" srcId="{C0A51032-1656-4BA6-A5A8-F2697A7D5223}" destId="{53A81C94-16EE-402A-B5A4-E2B4F65E26EC}" srcOrd="0" destOrd="3" presId="urn:microsoft.com/office/officeart/2005/8/layout/bProcess3"/>
    <dgm:cxn modelId="{524FD8C4-5573-4306-8718-4FDB9F209916}" srcId="{79DFE794-79B1-4D9C-BF95-8CF3330E9E7C}" destId="{2960DBAD-5045-47D5-8A1A-6D2A72038B79}" srcOrd="3" destOrd="0" parTransId="{C0116F2A-6603-40D9-AF49-63A7360577B8}" sibTransId="{1CC60885-7516-422E-96FA-5C57723E70A2}"/>
    <dgm:cxn modelId="{39183A1F-60E4-4F1A-9866-118D21598839}" type="presOf" srcId="{FEC6A7E4-BE3A-4448-9A9B-68F11385CCD8}" destId="{412830B1-CFC0-47DE-8FA9-3D9D0C623849}" srcOrd="0" destOrd="0" presId="urn:microsoft.com/office/officeart/2005/8/layout/bProcess3"/>
    <dgm:cxn modelId="{D3567611-863B-4319-BA6D-14A017DC3A68}" type="presOf" srcId="{E75E17FF-702A-4834-8162-B74DB437913E}" destId="{623A3F1A-B300-4F0E-BAB5-84996F70BC26}" srcOrd="0" destOrd="0" presId="urn:microsoft.com/office/officeart/2005/8/layout/bProcess3"/>
    <dgm:cxn modelId="{1F149F81-18E7-48C5-AE1F-75567875EA59}" type="presOf" srcId="{56234DBB-1DB5-400E-A7ED-3EF4B91DA517}" destId="{53A81C94-16EE-402A-B5A4-E2B4F65E26EC}" srcOrd="0" destOrd="1" presId="urn:microsoft.com/office/officeart/2005/8/layout/bProcess3"/>
    <dgm:cxn modelId="{F328145D-5DDB-40BE-AF4F-2E04D8C363D3}" srcId="{79DFE794-79B1-4D9C-BF95-8CF3330E9E7C}" destId="{3FE44AC2-B07E-43F9-ADE0-B75543DFFB7F}" srcOrd="4" destOrd="0" parTransId="{BDF96877-4D2C-413F-9621-AEE288D2F578}" sibTransId="{8D7CE690-DC3A-4A36-9FA6-6A8F545E3020}"/>
    <dgm:cxn modelId="{39D1CC93-8E7B-4C2A-8E47-AFAC640416D9}" srcId="{7F7BDC45-7C46-47DE-A49B-34F514331670}" destId="{12718435-1AA4-45E2-B335-BF918EB08EB5}" srcOrd="1" destOrd="0" parTransId="{DEF40231-D8DD-4D55-9FC6-E26D595D3406}" sibTransId="{32661BF5-BED6-4D00-B488-BB45FD4993B7}"/>
    <dgm:cxn modelId="{CA34B9B2-BFE7-40D1-A319-E576C4E98E68}" srcId="{79DFE794-79B1-4D9C-BF95-8CF3330E9E7C}" destId="{C0A51032-1656-4BA6-A5A8-F2697A7D5223}" srcOrd="2" destOrd="0" parTransId="{E833B79D-1C40-4A52-86E3-5582C24C327B}" sibTransId="{3DCCB4B1-1CD7-4FA4-B455-B30EBA80BCB5}"/>
    <dgm:cxn modelId="{2FD680C6-AA97-4DCA-828F-B29BF035C8F8}" srcId="{79DFE794-79B1-4D9C-BF95-8CF3330E9E7C}" destId="{56234DBB-1DB5-400E-A7ED-3EF4B91DA517}" srcOrd="0" destOrd="0" parTransId="{1DE46A71-F5DF-4478-BAB9-2CF93B73AE7A}" sibTransId="{C6F69A94-577A-4CE4-8524-A167AFB0E4F4}"/>
    <dgm:cxn modelId="{956F4A73-CAAA-4575-AD76-34FEA7346377}" type="presOf" srcId="{7F7BDC45-7C46-47DE-A49B-34F514331670}" destId="{F7D3C0ED-A462-46FF-B4CF-69AD25F2EC65}" srcOrd="0" destOrd="0" presId="urn:microsoft.com/office/officeart/2005/8/layout/bProcess3"/>
    <dgm:cxn modelId="{F5E193E8-EAF2-4933-AF0A-FB1805525D42}" type="presOf" srcId="{2960DBAD-5045-47D5-8A1A-6D2A72038B79}" destId="{53A81C94-16EE-402A-B5A4-E2B4F65E26EC}" srcOrd="0" destOrd="4" presId="urn:microsoft.com/office/officeart/2005/8/layout/bProcess3"/>
    <dgm:cxn modelId="{5FCE2A66-8699-4F93-AC55-6D5F0635BF6E}" srcId="{7F7BDC45-7C46-47DE-A49B-34F514331670}" destId="{FEC6A7E4-BE3A-4448-9A9B-68F11385CCD8}" srcOrd="0" destOrd="0" parTransId="{0843C422-8B02-490F-92A6-4740D2B77957}" sibTransId="{E75E17FF-702A-4834-8162-B74DB437913E}"/>
    <dgm:cxn modelId="{4CAB84BC-FD3D-4E35-BCA0-C22C8AA787FC}" type="presParOf" srcId="{F7D3C0ED-A462-46FF-B4CF-69AD25F2EC65}" destId="{412830B1-CFC0-47DE-8FA9-3D9D0C623849}" srcOrd="0" destOrd="0" presId="urn:microsoft.com/office/officeart/2005/8/layout/bProcess3"/>
    <dgm:cxn modelId="{4B26220A-B202-4F20-BC40-C5AE549EEDFF}" type="presParOf" srcId="{F7D3C0ED-A462-46FF-B4CF-69AD25F2EC65}" destId="{623A3F1A-B300-4F0E-BAB5-84996F70BC26}" srcOrd="1" destOrd="0" presId="urn:microsoft.com/office/officeart/2005/8/layout/bProcess3"/>
    <dgm:cxn modelId="{1F91C929-81B6-4E89-8F04-C71943ACD411}" type="presParOf" srcId="{623A3F1A-B300-4F0E-BAB5-84996F70BC26}" destId="{D344D9A8-0536-4469-8470-BD5C2E398451}" srcOrd="0" destOrd="0" presId="urn:microsoft.com/office/officeart/2005/8/layout/bProcess3"/>
    <dgm:cxn modelId="{D639E094-A543-41D9-A77A-71CBE3C6C1A9}" type="presParOf" srcId="{F7D3C0ED-A462-46FF-B4CF-69AD25F2EC65}" destId="{AD709B8C-21BC-4ABE-8935-18F646D1698F}" srcOrd="2" destOrd="0" presId="urn:microsoft.com/office/officeart/2005/8/layout/bProcess3"/>
    <dgm:cxn modelId="{67276E38-132A-4C1A-8847-F6B2A7B3EC58}" type="presParOf" srcId="{F7D3C0ED-A462-46FF-B4CF-69AD25F2EC65}" destId="{6BDFEFBD-350A-49E5-8FC1-3E9A4CC8291F}" srcOrd="3" destOrd="0" presId="urn:microsoft.com/office/officeart/2005/8/layout/bProcess3"/>
    <dgm:cxn modelId="{7EC09F1A-B996-4F9F-9456-12DB8CD50D58}" type="presParOf" srcId="{6BDFEFBD-350A-49E5-8FC1-3E9A4CC8291F}" destId="{9E093EB4-8338-4E40-93E6-8BEB6E8353F4}" srcOrd="0" destOrd="0" presId="urn:microsoft.com/office/officeart/2005/8/layout/bProcess3"/>
    <dgm:cxn modelId="{CED3A7F6-098B-4D03-B5BE-AD907644C6FF}" type="presParOf" srcId="{F7D3C0ED-A462-46FF-B4CF-69AD25F2EC65}" destId="{53A81C94-16EE-402A-B5A4-E2B4F65E26EC}"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EE4B18-B42A-4274-B958-69A91C9DB746}" type="doc">
      <dgm:prSet loTypeId="urn:microsoft.com/office/officeart/2008/layout/LinedList" loCatId="list" qsTypeId="urn:microsoft.com/office/officeart/2005/8/quickstyle/3d1" qsCatId="3D" csTypeId="urn:microsoft.com/office/officeart/2005/8/colors/accent2_2" csCatId="accent2" phldr="1"/>
      <dgm:spPr/>
      <dgm:t>
        <a:bodyPr/>
        <a:lstStyle/>
        <a:p>
          <a:endParaRPr lang="fr-FR"/>
        </a:p>
      </dgm:t>
    </dgm:pt>
    <dgm:pt modelId="{76E10DBE-6312-418B-8A2C-D511F89C69E9}">
      <dgm:prSet phldrT="[Texte]" custT="1"/>
      <dgm:spPr/>
      <dgm:t>
        <a:bodyPr/>
        <a:lstStyle/>
        <a:p>
          <a:r>
            <a:rPr lang="fr-FR" sz="1700" b="1" dirty="0" smtClean="0">
              <a:solidFill>
                <a:srgbClr val="0000FF"/>
              </a:solidFill>
              <a:effectLst>
                <a:outerShdw blurRad="38100" dist="38100" dir="2700000" algn="tl">
                  <a:srgbClr val="000000">
                    <a:alpha val="43137"/>
                  </a:srgbClr>
                </a:outerShdw>
              </a:effectLst>
            </a:rPr>
            <a:t>Dans ce cas, le jeune âgé entre 15 et 18 ans, en formation professionnelle ou non, est </a:t>
          </a:r>
          <a:r>
            <a:rPr lang="fr-FR" sz="1700" b="1" u="sng" dirty="0" smtClean="0">
              <a:solidFill>
                <a:srgbClr val="0000FF"/>
              </a:solidFill>
              <a:effectLst>
                <a:outerShdw blurRad="38100" dist="38100" dir="2700000" algn="tl">
                  <a:srgbClr val="000000">
                    <a:alpha val="43137"/>
                  </a:srgbClr>
                </a:outerShdw>
              </a:effectLst>
            </a:rPr>
            <a:t>automatiquement autorisé </a:t>
          </a:r>
          <a:r>
            <a:rPr lang="fr-FR" sz="1700" b="1" dirty="0" smtClean="0">
              <a:solidFill>
                <a:srgbClr val="0000FF"/>
              </a:solidFill>
              <a:effectLst>
                <a:outerShdw blurRad="38100" dist="38100" dir="2700000" algn="tl">
                  <a:srgbClr val="000000">
                    <a:alpha val="43137"/>
                  </a:srgbClr>
                </a:outerShdw>
              </a:effectLst>
            </a:rPr>
            <a:t>à accomplir certains travaux réglementés.</a:t>
          </a:r>
          <a:endParaRPr lang="fr-FR" sz="1700" b="1" dirty="0">
            <a:solidFill>
              <a:srgbClr val="0000FF"/>
            </a:solidFill>
            <a:effectLst>
              <a:outerShdw blurRad="38100" dist="38100" dir="2700000" algn="tl">
                <a:srgbClr val="000000">
                  <a:alpha val="43137"/>
                </a:srgbClr>
              </a:outerShdw>
            </a:effectLst>
          </a:endParaRPr>
        </a:p>
      </dgm:t>
    </dgm:pt>
    <dgm:pt modelId="{C73EE192-07DF-4202-B2AC-6EBD17BB445F}" type="parTrans" cxnId="{99A8B878-8DAA-4013-B3BD-D7DB955C76F4}">
      <dgm:prSet/>
      <dgm:spPr/>
      <dgm:t>
        <a:bodyPr/>
        <a:lstStyle/>
        <a:p>
          <a:endParaRPr lang="fr-FR"/>
        </a:p>
      </dgm:t>
    </dgm:pt>
    <dgm:pt modelId="{7E7A8BBC-B237-47F7-B943-39F52B9E764D}" type="sibTrans" cxnId="{99A8B878-8DAA-4013-B3BD-D7DB955C76F4}">
      <dgm:prSet/>
      <dgm:spPr/>
      <dgm:t>
        <a:bodyPr/>
        <a:lstStyle/>
        <a:p>
          <a:endParaRPr lang="fr-FR"/>
        </a:p>
      </dgm:t>
    </dgm:pt>
    <dgm:pt modelId="{56E1C0FE-8361-4252-ADA8-5F747901DD24}">
      <dgm:prSet phldrT="[Texte]" custT="1"/>
      <dgm:spPr/>
      <dgm:t>
        <a:bodyPr/>
        <a:lstStyle/>
        <a:p>
          <a:pPr algn="just"/>
          <a:r>
            <a:rPr lang="fr-FR" sz="1500" dirty="0" smtClean="0">
              <a:solidFill>
                <a:srgbClr val="073E87"/>
              </a:solidFill>
            </a:rPr>
            <a:t>Le jeune travailleur, déjà titulaire d’un diplôme ou d’un titre professionnel correspondant à l’activité qu’il exerce, peut accomplir les travaux réglementés de sa profession après avis d’aptitude médicale, </a:t>
          </a:r>
          <a:endParaRPr lang="fr-FR" sz="1500" dirty="0">
            <a:solidFill>
              <a:srgbClr val="073E87"/>
            </a:solidFill>
          </a:endParaRPr>
        </a:p>
      </dgm:t>
    </dgm:pt>
    <dgm:pt modelId="{F2F1E385-C7F9-4FBC-B71A-F5703AC9041C}" type="parTrans" cxnId="{53303B0E-DB48-4BE4-BDD3-8BA5D0DCCCD6}">
      <dgm:prSet/>
      <dgm:spPr/>
      <dgm:t>
        <a:bodyPr/>
        <a:lstStyle/>
        <a:p>
          <a:endParaRPr lang="fr-FR"/>
        </a:p>
      </dgm:t>
    </dgm:pt>
    <dgm:pt modelId="{A9F4D1B3-B0C5-4341-88BB-D4E129D8F170}" type="sibTrans" cxnId="{53303B0E-DB48-4BE4-BDD3-8BA5D0DCCCD6}">
      <dgm:prSet/>
      <dgm:spPr/>
      <dgm:t>
        <a:bodyPr/>
        <a:lstStyle/>
        <a:p>
          <a:endParaRPr lang="fr-FR"/>
        </a:p>
      </dgm:t>
    </dgm:pt>
    <dgm:pt modelId="{3542D3B3-14A9-44E5-871F-43F47ACDC2A1}">
      <dgm:prSet phldrT="[Texte]" custT="1"/>
      <dgm:spPr/>
      <dgm:t>
        <a:bodyPr anchor="ctr"/>
        <a:lstStyle/>
        <a:p>
          <a:r>
            <a:rPr lang="fr-FR" sz="1700" b="1" dirty="0" smtClean="0">
              <a:solidFill>
                <a:srgbClr val="073E87"/>
              </a:solidFill>
            </a:rPr>
            <a:t>Aucune déclaration de dérogation n’est nécessaire. </a:t>
          </a:r>
          <a:br>
            <a:rPr lang="fr-FR" sz="1700" b="1" dirty="0" smtClean="0">
              <a:solidFill>
                <a:srgbClr val="073E87"/>
              </a:solidFill>
            </a:rPr>
          </a:br>
          <a:r>
            <a:rPr lang="fr-FR" sz="1700" b="1" dirty="0" smtClean="0">
              <a:solidFill>
                <a:srgbClr val="073E87"/>
              </a:solidFill>
            </a:rPr>
            <a:t>Il s’agit des dérogations suivantes : </a:t>
          </a:r>
          <a:endParaRPr lang="fr-FR" sz="1700" b="1" dirty="0">
            <a:solidFill>
              <a:srgbClr val="073E87"/>
            </a:solidFill>
          </a:endParaRPr>
        </a:p>
      </dgm:t>
    </dgm:pt>
    <dgm:pt modelId="{AC7CE293-DC6A-4E59-90F9-2EBF6D5FF6D4}" type="parTrans" cxnId="{9E527375-7C4A-4AA0-8715-4539E535A08F}">
      <dgm:prSet/>
      <dgm:spPr/>
      <dgm:t>
        <a:bodyPr/>
        <a:lstStyle/>
        <a:p>
          <a:endParaRPr lang="fr-FR"/>
        </a:p>
      </dgm:t>
    </dgm:pt>
    <dgm:pt modelId="{47BEAD3B-6897-4184-966F-C6183186C24C}" type="sibTrans" cxnId="{9E527375-7C4A-4AA0-8715-4539E535A08F}">
      <dgm:prSet/>
      <dgm:spPr/>
      <dgm:t>
        <a:bodyPr/>
        <a:lstStyle/>
        <a:p>
          <a:endParaRPr lang="fr-FR"/>
        </a:p>
      </dgm:t>
    </dgm:pt>
    <dgm:pt modelId="{C22383C2-9446-40A2-890F-E43D02AB02BF}">
      <dgm:prSet phldrT="[Texte]" custT="1"/>
      <dgm:spPr/>
      <dgm:t>
        <a:bodyPr anchor="ctr"/>
        <a:lstStyle/>
        <a:p>
          <a:pPr algn="just"/>
          <a:r>
            <a:rPr lang="fr-FR" sz="1500" dirty="0" smtClean="0">
              <a:solidFill>
                <a:srgbClr val="073E87"/>
              </a:solidFill>
            </a:rPr>
            <a:t>Le jeune, titulaire d’une habilitation pour travaux électriques, peut exécuter des opérations sur les installations électriques ou travailler près de ces installations, dans les limites de l’habilitation.</a:t>
          </a:r>
          <a:endParaRPr lang="fr-FR" sz="1500" dirty="0">
            <a:solidFill>
              <a:srgbClr val="073E87"/>
            </a:solidFill>
          </a:endParaRPr>
        </a:p>
      </dgm:t>
    </dgm:pt>
    <dgm:pt modelId="{319DC40E-C3CF-48EF-AFAB-D9DB19F7727C}" type="parTrans" cxnId="{BFCB8DC9-FBD4-48AD-A238-562AB122047F}">
      <dgm:prSet/>
      <dgm:spPr/>
      <dgm:t>
        <a:bodyPr/>
        <a:lstStyle/>
        <a:p>
          <a:endParaRPr lang="fr-FR"/>
        </a:p>
      </dgm:t>
    </dgm:pt>
    <dgm:pt modelId="{DD793784-954F-4F4E-97F4-36085E700FF2}" type="sibTrans" cxnId="{BFCB8DC9-FBD4-48AD-A238-562AB122047F}">
      <dgm:prSet/>
      <dgm:spPr/>
      <dgm:t>
        <a:bodyPr/>
        <a:lstStyle/>
        <a:p>
          <a:endParaRPr lang="fr-FR"/>
        </a:p>
      </dgm:t>
    </dgm:pt>
    <dgm:pt modelId="{617668EA-DBB0-48F5-8DC9-10C95BD11D00}">
      <dgm:prSet phldrT="[Texte]" custT="1"/>
      <dgm:spPr/>
      <dgm:t>
        <a:bodyPr anchor="ctr"/>
        <a:lstStyle/>
        <a:p>
          <a:r>
            <a:rPr lang="fr-FR" sz="1500" dirty="0" smtClean="0">
              <a:solidFill>
                <a:srgbClr val="073E87"/>
              </a:solidFill>
            </a:rPr>
            <a:t>Le jeune, titulaire d’une autorisation pour la conduite d’engins de chantier ou d’appareils de levage, peut être affecté à la conduite de tels engins, après avoir reçu une formation.</a:t>
          </a:r>
          <a:endParaRPr lang="fr-FR" sz="1500" dirty="0">
            <a:solidFill>
              <a:srgbClr val="073E87"/>
            </a:solidFill>
          </a:endParaRPr>
        </a:p>
      </dgm:t>
    </dgm:pt>
    <dgm:pt modelId="{25DBEEEF-99BD-4EF4-A82F-9473B05A746A}" type="parTrans" cxnId="{47D0DFC6-0CD4-4A4E-840B-0EA8F8869C2C}">
      <dgm:prSet/>
      <dgm:spPr/>
      <dgm:t>
        <a:bodyPr/>
        <a:lstStyle/>
        <a:p>
          <a:endParaRPr lang="fr-FR"/>
        </a:p>
      </dgm:t>
    </dgm:pt>
    <dgm:pt modelId="{A30F4DE8-53BA-4B90-8B01-E8C347EDBEF4}" type="sibTrans" cxnId="{47D0DFC6-0CD4-4A4E-840B-0EA8F8869C2C}">
      <dgm:prSet/>
      <dgm:spPr/>
      <dgm:t>
        <a:bodyPr/>
        <a:lstStyle/>
        <a:p>
          <a:endParaRPr lang="fr-FR"/>
        </a:p>
      </dgm:t>
    </dgm:pt>
    <dgm:pt modelId="{81FAAAAF-5337-436F-8A80-A3730A6F25B1}">
      <dgm:prSet phldrT="[Texte]" custT="1"/>
      <dgm:spPr/>
      <dgm:t>
        <a:bodyPr anchor="ctr"/>
        <a:lstStyle/>
        <a:p>
          <a:r>
            <a:rPr lang="fr-FR" sz="1500" dirty="0" smtClean="0">
              <a:solidFill>
                <a:srgbClr val="073E87"/>
              </a:solidFill>
            </a:rPr>
            <a:t>Le jeune travailleur peut effectuer des manutentions manuelles de charges de plus de 20% de son poids, après avis d’aptitude médicale.</a:t>
          </a:r>
          <a:endParaRPr lang="fr-FR" sz="1500" dirty="0">
            <a:solidFill>
              <a:srgbClr val="073E87"/>
            </a:solidFill>
          </a:endParaRPr>
        </a:p>
      </dgm:t>
    </dgm:pt>
    <dgm:pt modelId="{0349A3F7-CD64-4553-8AEC-6EC9D901BE01}" type="parTrans" cxnId="{5FB245E5-A704-498E-897B-AA85B6578C3E}">
      <dgm:prSet/>
      <dgm:spPr/>
      <dgm:t>
        <a:bodyPr/>
        <a:lstStyle/>
        <a:p>
          <a:endParaRPr lang="fr-FR"/>
        </a:p>
      </dgm:t>
    </dgm:pt>
    <dgm:pt modelId="{96EBEF84-0D7C-486A-B345-2F2E7721E033}" type="sibTrans" cxnId="{5FB245E5-A704-498E-897B-AA85B6578C3E}">
      <dgm:prSet/>
      <dgm:spPr/>
      <dgm:t>
        <a:bodyPr/>
        <a:lstStyle/>
        <a:p>
          <a:endParaRPr lang="fr-FR"/>
        </a:p>
      </dgm:t>
    </dgm:pt>
    <dgm:pt modelId="{75FBFB0C-55AB-468A-8361-52E724F1ABCF}" type="pres">
      <dgm:prSet presAssocID="{8AEE4B18-B42A-4274-B958-69A91C9DB746}" presName="vert0" presStyleCnt="0">
        <dgm:presLayoutVars>
          <dgm:dir/>
          <dgm:animOne val="branch"/>
          <dgm:animLvl val="lvl"/>
        </dgm:presLayoutVars>
      </dgm:prSet>
      <dgm:spPr/>
      <dgm:t>
        <a:bodyPr/>
        <a:lstStyle/>
        <a:p>
          <a:endParaRPr lang="fr-FR"/>
        </a:p>
      </dgm:t>
    </dgm:pt>
    <dgm:pt modelId="{139A7B31-D0F7-4166-B68D-E6B3F1A8DD25}" type="pres">
      <dgm:prSet presAssocID="{76E10DBE-6312-418B-8A2C-D511F89C69E9}" presName="thickLine" presStyleLbl="alignNode1" presStyleIdx="0" presStyleCnt="1"/>
      <dgm:spPr/>
    </dgm:pt>
    <dgm:pt modelId="{C0CDE76B-393A-472E-A748-00380208E00F}" type="pres">
      <dgm:prSet presAssocID="{76E10DBE-6312-418B-8A2C-D511F89C69E9}" presName="horz1" presStyleCnt="0"/>
      <dgm:spPr/>
    </dgm:pt>
    <dgm:pt modelId="{31CE9B86-CA56-4334-9596-339BF3751FD9}" type="pres">
      <dgm:prSet presAssocID="{76E10DBE-6312-418B-8A2C-D511F89C69E9}" presName="tx1" presStyleLbl="revTx" presStyleIdx="0" presStyleCnt="6" custScaleX="114236"/>
      <dgm:spPr/>
      <dgm:t>
        <a:bodyPr/>
        <a:lstStyle/>
        <a:p>
          <a:endParaRPr lang="fr-FR"/>
        </a:p>
      </dgm:t>
    </dgm:pt>
    <dgm:pt modelId="{835C74D2-1716-4F2D-94AE-195088183209}" type="pres">
      <dgm:prSet presAssocID="{76E10DBE-6312-418B-8A2C-D511F89C69E9}" presName="vert1" presStyleCnt="0"/>
      <dgm:spPr/>
    </dgm:pt>
    <dgm:pt modelId="{408DAE46-6B40-4BDC-890E-F1B7637DB08D}" type="pres">
      <dgm:prSet presAssocID="{3542D3B3-14A9-44E5-871F-43F47ACDC2A1}" presName="vertSpace2a" presStyleCnt="0"/>
      <dgm:spPr/>
    </dgm:pt>
    <dgm:pt modelId="{8B9FBD11-F660-470E-B2BD-E2A5EB60E8AA}" type="pres">
      <dgm:prSet presAssocID="{3542D3B3-14A9-44E5-871F-43F47ACDC2A1}" presName="horz2" presStyleCnt="0"/>
      <dgm:spPr/>
    </dgm:pt>
    <dgm:pt modelId="{F126A4F8-72B9-4CBC-89FC-694DAC155ABE}" type="pres">
      <dgm:prSet presAssocID="{3542D3B3-14A9-44E5-871F-43F47ACDC2A1}" presName="horzSpace2" presStyleCnt="0"/>
      <dgm:spPr/>
    </dgm:pt>
    <dgm:pt modelId="{27CFC197-C1D8-4025-9243-E843E53FB006}" type="pres">
      <dgm:prSet presAssocID="{3542D3B3-14A9-44E5-871F-43F47ACDC2A1}" presName="tx2" presStyleLbl="revTx" presStyleIdx="1" presStyleCnt="6" custScaleX="92705"/>
      <dgm:spPr/>
      <dgm:t>
        <a:bodyPr/>
        <a:lstStyle/>
        <a:p>
          <a:endParaRPr lang="fr-FR"/>
        </a:p>
      </dgm:t>
    </dgm:pt>
    <dgm:pt modelId="{8B709EB0-4053-4E34-B0D1-E4427F07B835}" type="pres">
      <dgm:prSet presAssocID="{3542D3B3-14A9-44E5-871F-43F47ACDC2A1}" presName="vert2" presStyleCnt="0"/>
      <dgm:spPr/>
    </dgm:pt>
    <dgm:pt modelId="{088A6AD2-C2A2-410D-8DD7-DC3D5C899A12}" type="pres">
      <dgm:prSet presAssocID="{56E1C0FE-8361-4252-ADA8-5F747901DD24}" presName="horz3" presStyleCnt="0"/>
      <dgm:spPr/>
    </dgm:pt>
    <dgm:pt modelId="{B671E014-5006-4DE4-8E64-F3F400203C78}" type="pres">
      <dgm:prSet presAssocID="{56E1C0FE-8361-4252-ADA8-5F747901DD24}" presName="horzSpace3" presStyleCnt="0"/>
      <dgm:spPr/>
    </dgm:pt>
    <dgm:pt modelId="{3FA5EE34-844C-4AB6-A190-26778AB4B5E8}" type="pres">
      <dgm:prSet presAssocID="{56E1C0FE-8361-4252-ADA8-5F747901DD24}" presName="tx3" presStyleLbl="revTx" presStyleIdx="2" presStyleCnt="6" custLinFactNeighborX="1094" custLinFactNeighborY="-8911"/>
      <dgm:spPr/>
      <dgm:t>
        <a:bodyPr/>
        <a:lstStyle/>
        <a:p>
          <a:endParaRPr lang="fr-FR"/>
        </a:p>
      </dgm:t>
    </dgm:pt>
    <dgm:pt modelId="{7B48C3A4-24A9-4845-A91C-C759D297BF3A}" type="pres">
      <dgm:prSet presAssocID="{56E1C0FE-8361-4252-ADA8-5F747901DD24}" presName="vert3" presStyleCnt="0"/>
      <dgm:spPr/>
    </dgm:pt>
    <dgm:pt modelId="{B07A1122-957A-467B-B674-F0DA29822512}" type="pres">
      <dgm:prSet presAssocID="{A9F4D1B3-B0C5-4341-88BB-D4E129D8F170}" presName="thinLine3" presStyleLbl="callout" presStyleIdx="0" presStyleCnt="4"/>
      <dgm:spPr/>
    </dgm:pt>
    <dgm:pt modelId="{98055AD8-8046-46DD-8142-21A2AB051770}" type="pres">
      <dgm:prSet presAssocID="{C22383C2-9446-40A2-890F-E43D02AB02BF}" presName="horz3" presStyleCnt="0"/>
      <dgm:spPr/>
    </dgm:pt>
    <dgm:pt modelId="{C21A620F-6EBC-41F7-BDD8-E69727077C18}" type="pres">
      <dgm:prSet presAssocID="{C22383C2-9446-40A2-890F-E43D02AB02BF}" presName="horzSpace3" presStyleCnt="0"/>
      <dgm:spPr/>
    </dgm:pt>
    <dgm:pt modelId="{EEB182A1-DE0E-45BC-B2C1-EE5909BCD413}" type="pres">
      <dgm:prSet presAssocID="{C22383C2-9446-40A2-890F-E43D02AB02BF}" presName="tx3" presStyleLbl="revTx" presStyleIdx="3" presStyleCnt="6"/>
      <dgm:spPr/>
      <dgm:t>
        <a:bodyPr/>
        <a:lstStyle/>
        <a:p>
          <a:endParaRPr lang="fr-FR"/>
        </a:p>
      </dgm:t>
    </dgm:pt>
    <dgm:pt modelId="{D1DB40C5-4BC6-4997-B7F8-E45B796BD3F2}" type="pres">
      <dgm:prSet presAssocID="{C22383C2-9446-40A2-890F-E43D02AB02BF}" presName="vert3" presStyleCnt="0"/>
      <dgm:spPr/>
    </dgm:pt>
    <dgm:pt modelId="{615A6AAD-5FB3-4718-AC4D-E2B2BBFAA8FA}" type="pres">
      <dgm:prSet presAssocID="{DD793784-954F-4F4E-97F4-36085E700FF2}" presName="thinLine3" presStyleLbl="callout" presStyleIdx="1" presStyleCnt="4"/>
      <dgm:spPr/>
    </dgm:pt>
    <dgm:pt modelId="{DAED7FCE-13B3-46C7-91C4-43B4AC9C36C5}" type="pres">
      <dgm:prSet presAssocID="{617668EA-DBB0-48F5-8DC9-10C95BD11D00}" presName="horz3" presStyleCnt="0"/>
      <dgm:spPr/>
    </dgm:pt>
    <dgm:pt modelId="{18016010-FCDB-44BD-BF20-A0D0A7EF1003}" type="pres">
      <dgm:prSet presAssocID="{617668EA-DBB0-48F5-8DC9-10C95BD11D00}" presName="horzSpace3" presStyleCnt="0"/>
      <dgm:spPr/>
    </dgm:pt>
    <dgm:pt modelId="{42243A7A-1023-494C-A3A9-22571DC37F01}" type="pres">
      <dgm:prSet presAssocID="{617668EA-DBB0-48F5-8DC9-10C95BD11D00}" presName="tx3" presStyleLbl="revTx" presStyleIdx="4" presStyleCnt="6"/>
      <dgm:spPr/>
      <dgm:t>
        <a:bodyPr/>
        <a:lstStyle/>
        <a:p>
          <a:endParaRPr lang="fr-FR"/>
        </a:p>
      </dgm:t>
    </dgm:pt>
    <dgm:pt modelId="{CD85A4CB-AD24-4FC8-8B78-FCDEE38EC645}" type="pres">
      <dgm:prSet presAssocID="{617668EA-DBB0-48F5-8DC9-10C95BD11D00}" presName="vert3" presStyleCnt="0"/>
      <dgm:spPr/>
    </dgm:pt>
    <dgm:pt modelId="{465993BF-9E03-4390-9121-C8DF98A1FDBE}" type="pres">
      <dgm:prSet presAssocID="{A30F4DE8-53BA-4B90-8B01-E8C347EDBEF4}" presName="thinLine3" presStyleLbl="callout" presStyleIdx="2" presStyleCnt="4"/>
      <dgm:spPr/>
    </dgm:pt>
    <dgm:pt modelId="{93775559-4465-4085-8DA0-3187C3B687D5}" type="pres">
      <dgm:prSet presAssocID="{81FAAAAF-5337-436F-8A80-A3730A6F25B1}" presName="horz3" presStyleCnt="0"/>
      <dgm:spPr/>
    </dgm:pt>
    <dgm:pt modelId="{DA5FA4E3-C63F-40B6-9E0B-1AF94F7EA642}" type="pres">
      <dgm:prSet presAssocID="{81FAAAAF-5337-436F-8A80-A3730A6F25B1}" presName="horzSpace3" presStyleCnt="0"/>
      <dgm:spPr/>
    </dgm:pt>
    <dgm:pt modelId="{77DB3B39-3F2C-474B-869C-FC6FA8BCC47D}" type="pres">
      <dgm:prSet presAssocID="{81FAAAAF-5337-436F-8A80-A3730A6F25B1}" presName="tx3" presStyleLbl="revTx" presStyleIdx="5" presStyleCnt="6"/>
      <dgm:spPr/>
      <dgm:t>
        <a:bodyPr/>
        <a:lstStyle/>
        <a:p>
          <a:endParaRPr lang="fr-FR"/>
        </a:p>
      </dgm:t>
    </dgm:pt>
    <dgm:pt modelId="{7243A838-1A19-441F-9090-0A444B1478B3}" type="pres">
      <dgm:prSet presAssocID="{81FAAAAF-5337-436F-8A80-A3730A6F25B1}" presName="vert3" presStyleCnt="0"/>
      <dgm:spPr/>
    </dgm:pt>
    <dgm:pt modelId="{18B877B7-A5C7-452B-9C58-6C3AA2E965FB}" type="pres">
      <dgm:prSet presAssocID="{3542D3B3-14A9-44E5-871F-43F47ACDC2A1}" presName="thinLine2b" presStyleLbl="callout" presStyleIdx="3" presStyleCnt="4"/>
      <dgm:spPr/>
    </dgm:pt>
    <dgm:pt modelId="{1DBC023B-764F-43B6-9192-316B8ECE6030}" type="pres">
      <dgm:prSet presAssocID="{3542D3B3-14A9-44E5-871F-43F47ACDC2A1}" presName="vertSpace2b" presStyleCnt="0"/>
      <dgm:spPr/>
    </dgm:pt>
  </dgm:ptLst>
  <dgm:cxnLst>
    <dgm:cxn modelId="{47C03E18-B544-4C59-9098-4BEFAD7B0109}" type="presOf" srcId="{76E10DBE-6312-418B-8A2C-D511F89C69E9}" destId="{31CE9B86-CA56-4334-9596-339BF3751FD9}" srcOrd="0" destOrd="0" presId="urn:microsoft.com/office/officeart/2008/layout/LinedList"/>
    <dgm:cxn modelId="{5FB245E5-A704-498E-897B-AA85B6578C3E}" srcId="{3542D3B3-14A9-44E5-871F-43F47ACDC2A1}" destId="{81FAAAAF-5337-436F-8A80-A3730A6F25B1}" srcOrd="3" destOrd="0" parTransId="{0349A3F7-CD64-4553-8AEC-6EC9D901BE01}" sibTransId="{96EBEF84-0D7C-486A-B345-2F2E7721E033}"/>
    <dgm:cxn modelId="{A400C086-FD35-4C76-B5DC-88427DAA1F67}" type="presOf" srcId="{56E1C0FE-8361-4252-ADA8-5F747901DD24}" destId="{3FA5EE34-844C-4AB6-A190-26778AB4B5E8}" srcOrd="0" destOrd="0" presId="urn:microsoft.com/office/officeart/2008/layout/LinedList"/>
    <dgm:cxn modelId="{99A8B878-8DAA-4013-B3BD-D7DB955C76F4}" srcId="{8AEE4B18-B42A-4274-B958-69A91C9DB746}" destId="{76E10DBE-6312-418B-8A2C-D511F89C69E9}" srcOrd="0" destOrd="0" parTransId="{C73EE192-07DF-4202-B2AC-6EBD17BB445F}" sibTransId="{7E7A8BBC-B237-47F7-B943-39F52B9E764D}"/>
    <dgm:cxn modelId="{70C011B4-20BB-474F-8DC2-D57CFA984D46}" type="presOf" srcId="{81FAAAAF-5337-436F-8A80-A3730A6F25B1}" destId="{77DB3B39-3F2C-474B-869C-FC6FA8BCC47D}" srcOrd="0" destOrd="0" presId="urn:microsoft.com/office/officeart/2008/layout/LinedList"/>
    <dgm:cxn modelId="{47D0DFC6-0CD4-4A4E-840B-0EA8F8869C2C}" srcId="{3542D3B3-14A9-44E5-871F-43F47ACDC2A1}" destId="{617668EA-DBB0-48F5-8DC9-10C95BD11D00}" srcOrd="2" destOrd="0" parTransId="{25DBEEEF-99BD-4EF4-A82F-9473B05A746A}" sibTransId="{A30F4DE8-53BA-4B90-8B01-E8C347EDBEF4}"/>
    <dgm:cxn modelId="{1FE1034D-B2AE-447F-AFA8-7337F5BE56CB}" type="presOf" srcId="{8AEE4B18-B42A-4274-B958-69A91C9DB746}" destId="{75FBFB0C-55AB-468A-8361-52E724F1ABCF}" srcOrd="0" destOrd="0" presId="urn:microsoft.com/office/officeart/2008/layout/LinedList"/>
    <dgm:cxn modelId="{53303B0E-DB48-4BE4-BDD3-8BA5D0DCCCD6}" srcId="{3542D3B3-14A9-44E5-871F-43F47ACDC2A1}" destId="{56E1C0FE-8361-4252-ADA8-5F747901DD24}" srcOrd="0" destOrd="0" parTransId="{F2F1E385-C7F9-4FBC-B71A-F5703AC9041C}" sibTransId="{A9F4D1B3-B0C5-4341-88BB-D4E129D8F170}"/>
    <dgm:cxn modelId="{2806DF7F-03D6-4A74-BF7D-79721E085838}" type="presOf" srcId="{C22383C2-9446-40A2-890F-E43D02AB02BF}" destId="{EEB182A1-DE0E-45BC-B2C1-EE5909BCD413}" srcOrd="0" destOrd="0" presId="urn:microsoft.com/office/officeart/2008/layout/LinedList"/>
    <dgm:cxn modelId="{9E527375-7C4A-4AA0-8715-4539E535A08F}" srcId="{76E10DBE-6312-418B-8A2C-D511F89C69E9}" destId="{3542D3B3-14A9-44E5-871F-43F47ACDC2A1}" srcOrd="0" destOrd="0" parTransId="{AC7CE293-DC6A-4E59-90F9-2EBF6D5FF6D4}" sibTransId="{47BEAD3B-6897-4184-966F-C6183186C24C}"/>
    <dgm:cxn modelId="{BFCB8DC9-FBD4-48AD-A238-562AB122047F}" srcId="{3542D3B3-14A9-44E5-871F-43F47ACDC2A1}" destId="{C22383C2-9446-40A2-890F-E43D02AB02BF}" srcOrd="1" destOrd="0" parTransId="{319DC40E-C3CF-48EF-AFAB-D9DB19F7727C}" sibTransId="{DD793784-954F-4F4E-97F4-36085E700FF2}"/>
    <dgm:cxn modelId="{F0146393-9E04-4F12-89F3-990DE03EDA27}" type="presOf" srcId="{617668EA-DBB0-48F5-8DC9-10C95BD11D00}" destId="{42243A7A-1023-494C-A3A9-22571DC37F01}" srcOrd="0" destOrd="0" presId="urn:microsoft.com/office/officeart/2008/layout/LinedList"/>
    <dgm:cxn modelId="{28308A79-D86E-422E-A606-91A63CAB63ED}" type="presOf" srcId="{3542D3B3-14A9-44E5-871F-43F47ACDC2A1}" destId="{27CFC197-C1D8-4025-9243-E843E53FB006}" srcOrd="0" destOrd="0" presId="urn:microsoft.com/office/officeart/2008/layout/LinedList"/>
    <dgm:cxn modelId="{E3AFE082-2CCE-4ADE-A05C-88919D4DAEC7}" type="presParOf" srcId="{75FBFB0C-55AB-468A-8361-52E724F1ABCF}" destId="{139A7B31-D0F7-4166-B68D-E6B3F1A8DD25}" srcOrd="0" destOrd="0" presId="urn:microsoft.com/office/officeart/2008/layout/LinedList"/>
    <dgm:cxn modelId="{C9741C67-C3A9-4166-ACC2-4F8E3E8AF9D2}" type="presParOf" srcId="{75FBFB0C-55AB-468A-8361-52E724F1ABCF}" destId="{C0CDE76B-393A-472E-A748-00380208E00F}" srcOrd="1" destOrd="0" presId="urn:microsoft.com/office/officeart/2008/layout/LinedList"/>
    <dgm:cxn modelId="{45226DC5-15CA-4619-98DC-695527548042}" type="presParOf" srcId="{C0CDE76B-393A-472E-A748-00380208E00F}" destId="{31CE9B86-CA56-4334-9596-339BF3751FD9}" srcOrd="0" destOrd="0" presId="urn:microsoft.com/office/officeart/2008/layout/LinedList"/>
    <dgm:cxn modelId="{DA79676E-5569-450A-A957-916CDDAD13CD}" type="presParOf" srcId="{C0CDE76B-393A-472E-A748-00380208E00F}" destId="{835C74D2-1716-4F2D-94AE-195088183209}" srcOrd="1" destOrd="0" presId="urn:microsoft.com/office/officeart/2008/layout/LinedList"/>
    <dgm:cxn modelId="{065FB610-D1A1-4B03-92BF-DD870D214AFC}" type="presParOf" srcId="{835C74D2-1716-4F2D-94AE-195088183209}" destId="{408DAE46-6B40-4BDC-890E-F1B7637DB08D}" srcOrd="0" destOrd="0" presId="urn:microsoft.com/office/officeart/2008/layout/LinedList"/>
    <dgm:cxn modelId="{1D968B09-8807-464C-AB98-78A74EEE0D81}" type="presParOf" srcId="{835C74D2-1716-4F2D-94AE-195088183209}" destId="{8B9FBD11-F660-470E-B2BD-E2A5EB60E8AA}" srcOrd="1" destOrd="0" presId="urn:microsoft.com/office/officeart/2008/layout/LinedList"/>
    <dgm:cxn modelId="{C040903B-2DF8-473B-9B44-888A64D60B38}" type="presParOf" srcId="{8B9FBD11-F660-470E-B2BD-E2A5EB60E8AA}" destId="{F126A4F8-72B9-4CBC-89FC-694DAC155ABE}" srcOrd="0" destOrd="0" presId="urn:microsoft.com/office/officeart/2008/layout/LinedList"/>
    <dgm:cxn modelId="{4C5437BF-5867-475D-8F20-42E8A1A53789}" type="presParOf" srcId="{8B9FBD11-F660-470E-B2BD-E2A5EB60E8AA}" destId="{27CFC197-C1D8-4025-9243-E843E53FB006}" srcOrd="1" destOrd="0" presId="urn:microsoft.com/office/officeart/2008/layout/LinedList"/>
    <dgm:cxn modelId="{38F9F930-398A-404B-B9D5-0D51E90C043C}" type="presParOf" srcId="{8B9FBD11-F660-470E-B2BD-E2A5EB60E8AA}" destId="{8B709EB0-4053-4E34-B0D1-E4427F07B835}" srcOrd="2" destOrd="0" presId="urn:microsoft.com/office/officeart/2008/layout/LinedList"/>
    <dgm:cxn modelId="{EEA86533-4217-4BC1-9B9F-C11A5ECAAE66}" type="presParOf" srcId="{8B709EB0-4053-4E34-B0D1-E4427F07B835}" destId="{088A6AD2-C2A2-410D-8DD7-DC3D5C899A12}" srcOrd="0" destOrd="0" presId="urn:microsoft.com/office/officeart/2008/layout/LinedList"/>
    <dgm:cxn modelId="{F7043551-EA78-40A0-B968-8CB7E56331AA}" type="presParOf" srcId="{088A6AD2-C2A2-410D-8DD7-DC3D5C899A12}" destId="{B671E014-5006-4DE4-8E64-F3F400203C78}" srcOrd="0" destOrd="0" presId="urn:microsoft.com/office/officeart/2008/layout/LinedList"/>
    <dgm:cxn modelId="{ACDD3031-E311-4190-AB56-D9BB559C5160}" type="presParOf" srcId="{088A6AD2-C2A2-410D-8DD7-DC3D5C899A12}" destId="{3FA5EE34-844C-4AB6-A190-26778AB4B5E8}" srcOrd="1" destOrd="0" presId="urn:microsoft.com/office/officeart/2008/layout/LinedList"/>
    <dgm:cxn modelId="{26A77B70-3136-4D8A-8B12-47C5D7E99627}" type="presParOf" srcId="{088A6AD2-C2A2-410D-8DD7-DC3D5C899A12}" destId="{7B48C3A4-24A9-4845-A91C-C759D297BF3A}" srcOrd="2" destOrd="0" presId="urn:microsoft.com/office/officeart/2008/layout/LinedList"/>
    <dgm:cxn modelId="{6EAC667D-B4D3-4EE3-8114-0AB922560CBB}" type="presParOf" srcId="{8B709EB0-4053-4E34-B0D1-E4427F07B835}" destId="{B07A1122-957A-467B-B674-F0DA29822512}" srcOrd="1" destOrd="0" presId="urn:microsoft.com/office/officeart/2008/layout/LinedList"/>
    <dgm:cxn modelId="{7EDB2981-9883-46AD-9A88-E4E48F6400F6}" type="presParOf" srcId="{8B709EB0-4053-4E34-B0D1-E4427F07B835}" destId="{98055AD8-8046-46DD-8142-21A2AB051770}" srcOrd="2" destOrd="0" presId="urn:microsoft.com/office/officeart/2008/layout/LinedList"/>
    <dgm:cxn modelId="{3CD8C561-1509-42DA-88E3-93BE6AE5867D}" type="presParOf" srcId="{98055AD8-8046-46DD-8142-21A2AB051770}" destId="{C21A620F-6EBC-41F7-BDD8-E69727077C18}" srcOrd="0" destOrd="0" presId="urn:microsoft.com/office/officeart/2008/layout/LinedList"/>
    <dgm:cxn modelId="{C952BC0E-C3AF-4A43-8DF9-ECB3E1E22A19}" type="presParOf" srcId="{98055AD8-8046-46DD-8142-21A2AB051770}" destId="{EEB182A1-DE0E-45BC-B2C1-EE5909BCD413}" srcOrd="1" destOrd="0" presId="urn:microsoft.com/office/officeart/2008/layout/LinedList"/>
    <dgm:cxn modelId="{5FE8CEE2-658D-4A4B-801E-0311DA10C813}" type="presParOf" srcId="{98055AD8-8046-46DD-8142-21A2AB051770}" destId="{D1DB40C5-4BC6-4997-B7F8-E45B796BD3F2}" srcOrd="2" destOrd="0" presId="urn:microsoft.com/office/officeart/2008/layout/LinedList"/>
    <dgm:cxn modelId="{2F850A44-D2B4-42E7-8D33-7DC5D0147A76}" type="presParOf" srcId="{8B709EB0-4053-4E34-B0D1-E4427F07B835}" destId="{615A6AAD-5FB3-4718-AC4D-E2B2BBFAA8FA}" srcOrd="3" destOrd="0" presId="urn:microsoft.com/office/officeart/2008/layout/LinedList"/>
    <dgm:cxn modelId="{CEA3CD30-459E-4066-B2DA-79BF36CE59C6}" type="presParOf" srcId="{8B709EB0-4053-4E34-B0D1-E4427F07B835}" destId="{DAED7FCE-13B3-46C7-91C4-43B4AC9C36C5}" srcOrd="4" destOrd="0" presId="urn:microsoft.com/office/officeart/2008/layout/LinedList"/>
    <dgm:cxn modelId="{CA07DFF2-5C15-4EAA-8594-892130C9880C}" type="presParOf" srcId="{DAED7FCE-13B3-46C7-91C4-43B4AC9C36C5}" destId="{18016010-FCDB-44BD-BF20-A0D0A7EF1003}" srcOrd="0" destOrd="0" presId="urn:microsoft.com/office/officeart/2008/layout/LinedList"/>
    <dgm:cxn modelId="{C332E2DD-32E1-488F-8941-3A3FDFD3BD7F}" type="presParOf" srcId="{DAED7FCE-13B3-46C7-91C4-43B4AC9C36C5}" destId="{42243A7A-1023-494C-A3A9-22571DC37F01}" srcOrd="1" destOrd="0" presId="urn:microsoft.com/office/officeart/2008/layout/LinedList"/>
    <dgm:cxn modelId="{56DBC093-493D-4E2A-B5F5-C6169289F947}" type="presParOf" srcId="{DAED7FCE-13B3-46C7-91C4-43B4AC9C36C5}" destId="{CD85A4CB-AD24-4FC8-8B78-FCDEE38EC645}" srcOrd="2" destOrd="0" presId="urn:microsoft.com/office/officeart/2008/layout/LinedList"/>
    <dgm:cxn modelId="{DD39CFDF-81B2-4033-9CEC-5C6FAFA6CB41}" type="presParOf" srcId="{8B709EB0-4053-4E34-B0D1-E4427F07B835}" destId="{465993BF-9E03-4390-9121-C8DF98A1FDBE}" srcOrd="5" destOrd="0" presId="urn:microsoft.com/office/officeart/2008/layout/LinedList"/>
    <dgm:cxn modelId="{2159978D-7FB1-49FA-B144-A6C05439A73A}" type="presParOf" srcId="{8B709EB0-4053-4E34-B0D1-E4427F07B835}" destId="{93775559-4465-4085-8DA0-3187C3B687D5}" srcOrd="6" destOrd="0" presId="urn:microsoft.com/office/officeart/2008/layout/LinedList"/>
    <dgm:cxn modelId="{3E49AEF0-B071-47B6-ABA4-B7CC42CD6936}" type="presParOf" srcId="{93775559-4465-4085-8DA0-3187C3B687D5}" destId="{DA5FA4E3-C63F-40B6-9E0B-1AF94F7EA642}" srcOrd="0" destOrd="0" presId="urn:microsoft.com/office/officeart/2008/layout/LinedList"/>
    <dgm:cxn modelId="{7ACCA9CE-AFA2-4F70-8AAB-0715B7B25654}" type="presParOf" srcId="{93775559-4465-4085-8DA0-3187C3B687D5}" destId="{77DB3B39-3F2C-474B-869C-FC6FA8BCC47D}" srcOrd="1" destOrd="0" presId="urn:microsoft.com/office/officeart/2008/layout/LinedList"/>
    <dgm:cxn modelId="{035AD82D-A52F-432F-AFB0-9852E56B2547}" type="presParOf" srcId="{93775559-4465-4085-8DA0-3187C3B687D5}" destId="{7243A838-1A19-441F-9090-0A444B1478B3}" srcOrd="2" destOrd="0" presId="urn:microsoft.com/office/officeart/2008/layout/LinedList"/>
    <dgm:cxn modelId="{FC132DD0-AEEB-44A5-B192-7D101A795B86}" type="presParOf" srcId="{835C74D2-1716-4F2D-94AE-195088183209}" destId="{18B877B7-A5C7-452B-9C58-6C3AA2E965FB}" srcOrd="2" destOrd="0" presId="urn:microsoft.com/office/officeart/2008/layout/LinedList"/>
    <dgm:cxn modelId="{9401D641-7730-486B-9A6A-D6F40E719452}" type="presParOf" srcId="{835C74D2-1716-4F2D-94AE-195088183209}" destId="{1DBC023B-764F-43B6-9192-316B8ECE603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2F4D4-7F54-489C-A02A-0D09D8B9B6C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fr-FR"/>
        </a:p>
      </dgm:t>
    </dgm:pt>
    <dgm:pt modelId="{DF666A84-9813-43DF-8BBA-20AAD8566D75}">
      <dgm:prSet phldrT="[Texte]" custT="1"/>
      <dgm:spPr/>
      <dgm:t>
        <a:bodyPr/>
        <a:lstStyle/>
        <a:p>
          <a:r>
            <a:rPr lang="fr-FR" sz="2000" b="1" dirty="0" smtClean="0">
              <a:effectLst>
                <a:outerShdw blurRad="38100" dist="38100" dir="2700000" algn="tl">
                  <a:srgbClr val="000000">
                    <a:alpha val="43137"/>
                  </a:srgbClr>
                </a:outerShdw>
              </a:effectLst>
            </a:rPr>
            <a:t>Que dit le Code de la route ? </a:t>
          </a:r>
          <a:endParaRPr lang="fr-FR" sz="2000" b="1" dirty="0">
            <a:effectLst>
              <a:outerShdw blurRad="38100" dist="38100" dir="2700000" algn="tl">
                <a:srgbClr val="000000">
                  <a:alpha val="43137"/>
                </a:srgbClr>
              </a:outerShdw>
            </a:effectLst>
          </a:endParaRPr>
        </a:p>
      </dgm:t>
    </dgm:pt>
    <dgm:pt modelId="{E2C992FA-0F0B-436C-A2DA-0D4681C1E808}" type="parTrans" cxnId="{301E7C54-2310-46BD-B2B2-47C554366146}">
      <dgm:prSet/>
      <dgm:spPr/>
      <dgm:t>
        <a:bodyPr/>
        <a:lstStyle/>
        <a:p>
          <a:endParaRPr lang="fr-FR" sz="1600"/>
        </a:p>
      </dgm:t>
    </dgm:pt>
    <dgm:pt modelId="{28FCD057-939D-4152-9980-7CAF68C4BBCD}" type="sibTrans" cxnId="{301E7C54-2310-46BD-B2B2-47C554366146}">
      <dgm:prSet/>
      <dgm:spPr/>
      <dgm:t>
        <a:bodyPr/>
        <a:lstStyle/>
        <a:p>
          <a:endParaRPr lang="fr-FR" sz="1600"/>
        </a:p>
      </dgm:t>
    </dgm:pt>
    <dgm:pt modelId="{C8F9ACFA-9180-4CDA-9BD7-A4D7BDB59BE8}">
      <dgm:prSet phldrT="[Texte]" custT="1"/>
      <dgm:spPr/>
      <dgm:t>
        <a:bodyPr lIns="324000" anchor="ctr" anchorCtr="0"/>
        <a:lstStyle/>
        <a:p>
          <a:r>
            <a:rPr lang="fr-FR" sz="2400" b="1" dirty="0" smtClean="0">
              <a:solidFill>
                <a:srgbClr val="073E87"/>
              </a:solidFill>
            </a:rPr>
            <a:t>6.9. Matériel de travaux publics : </a:t>
          </a:r>
          <a:endParaRPr lang="fr-FR" sz="2400" b="1" dirty="0">
            <a:solidFill>
              <a:srgbClr val="073E87"/>
            </a:solidFill>
          </a:endParaRPr>
        </a:p>
      </dgm:t>
    </dgm:pt>
    <dgm:pt modelId="{C00E2202-0087-43E6-9FD8-BF0974D33B2A}" type="parTrans" cxnId="{410645D7-0226-4148-894E-B1E2A3A1C205}">
      <dgm:prSet/>
      <dgm:spPr/>
      <dgm:t>
        <a:bodyPr/>
        <a:lstStyle/>
        <a:p>
          <a:endParaRPr lang="fr-FR" sz="1600"/>
        </a:p>
      </dgm:t>
    </dgm:pt>
    <dgm:pt modelId="{539F30D9-2EEF-4DAD-BEB5-3FE9177D1F35}" type="sibTrans" cxnId="{410645D7-0226-4148-894E-B1E2A3A1C205}">
      <dgm:prSet/>
      <dgm:spPr/>
      <dgm:t>
        <a:bodyPr/>
        <a:lstStyle/>
        <a:p>
          <a:endParaRPr lang="fr-FR" sz="1600"/>
        </a:p>
      </dgm:t>
    </dgm:pt>
    <dgm:pt modelId="{51B74E35-CEBF-4021-B755-EFC4B4D6FDFB}">
      <dgm:prSet phldrT="[Texte]" custT="1"/>
      <dgm:spPr/>
      <dgm:t>
        <a:bodyPr lIns="180000" anchor="ctr" anchorCtr="0"/>
        <a:lstStyle/>
        <a:p>
          <a:pPr algn="just"/>
          <a:r>
            <a:rPr lang="fr-FR" sz="2000" dirty="0" smtClean="0">
              <a:solidFill>
                <a:srgbClr val="073E87"/>
              </a:solidFill>
            </a:rPr>
            <a:t>Matériel spécialement conçu pour les travaux publics, ne servant pas normalement sur route au transport de marchandises ou de personnes autres que deux convoyeurs et dont la liste est établie par le Ministre chargé des transports. </a:t>
          </a:r>
          <a:endParaRPr lang="fr-FR" sz="2000" dirty="0">
            <a:solidFill>
              <a:srgbClr val="073E87"/>
            </a:solidFill>
          </a:endParaRPr>
        </a:p>
      </dgm:t>
    </dgm:pt>
    <dgm:pt modelId="{F5210CB0-E917-4342-A9C0-D3BC54B22BC5}" type="parTrans" cxnId="{A05EB83B-697D-4697-92E3-BB89A49F12BE}">
      <dgm:prSet/>
      <dgm:spPr/>
      <dgm:t>
        <a:bodyPr/>
        <a:lstStyle/>
        <a:p>
          <a:endParaRPr lang="fr-FR" sz="1600"/>
        </a:p>
      </dgm:t>
    </dgm:pt>
    <dgm:pt modelId="{322A8BDE-B90E-4CCB-BC15-CD8DA3D23618}" type="sibTrans" cxnId="{A05EB83B-697D-4697-92E3-BB89A49F12BE}">
      <dgm:prSet/>
      <dgm:spPr/>
      <dgm:t>
        <a:bodyPr/>
        <a:lstStyle/>
        <a:p>
          <a:endParaRPr lang="fr-FR" sz="1600"/>
        </a:p>
      </dgm:t>
    </dgm:pt>
    <dgm:pt modelId="{839ADDAE-5909-4342-AA21-0A747FBD668B}">
      <dgm:prSet phldrT="[Texte]" custT="1"/>
      <dgm:spPr/>
      <dgm:t>
        <a:bodyPr lIns="180000" anchor="ctr" anchorCtr="0"/>
        <a:lstStyle/>
        <a:p>
          <a:pPr algn="just"/>
          <a:r>
            <a:rPr lang="fr-FR" sz="2000" dirty="0" smtClean="0">
              <a:solidFill>
                <a:srgbClr val="073E87"/>
              </a:solidFill>
            </a:rPr>
            <a:t>L’arrêté du 7 avril 1955 (JO du 05/05/55) et son annexe définit la liste des engins à pouvoir circuler sur la voie publique  et précisée par la circulaire ministérielle TP 42 n°42 du 7 avril 1955 est sans ambiguïté</a:t>
          </a:r>
          <a:r>
            <a:rPr lang="fr-FR" sz="2000" dirty="0" smtClean="0"/>
            <a:t>. </a:t>
          </a:r>
          <a:endParaRPr lang="fr-FR" sz="2000" dirty="0"/>
        </a:p>
      </dgm:t>
    </dgm:pt>
    <dgm:pt modelId="{7211B3DD-42F1-4808-8B9B-CE2B39DFA58B}" type="parTrans" cxnId="{80159CF8-C29F-4A11-AA82-3CC87F0A2821}">
      <dgm:prSet/>
      <dgm:spPr/>
      <dgm:t>
        <a:bodyPr/>
        <a:lstStyle/>
        <a:p>
          <a:endParaRPr lang="fr-FR" sz="1600"/>
        </a:p>
      </dgm:t>
    </dgm:pt>
    <dgm:pt modelId="{D6004F9F-A96C-4AC9-8E85-A8B9A9630D68}" type="sibTrans" cxnId="{80159CF8-C29F-4A11-AA82-3CC87F0A2821}">
      <dgm:prSet/>
      <dgm:spPr/>
      <dgm:t>
        <a:bodyPr/>
        <a:lstStyle/>
        <a:p>
          <a:endParaRPr lang="fr-FR" sz="1600"/>
        </a:p>
      </dgm:t>
    </dgm:pt>
    <dgm:pt modelId="{6C613EEF-3CC2-40FE-A163-AB7FE044E241}">
      <dgm:prSet phldrT="[Texte]" custT="1"/>
      <dgm:spPr/>
      <dgm:t>
        <a:bodyPr lIns="180000" anchor="ctr" anchorCtr="0"/>
        <a:lstStyle/>
        <a:p>
          <a:pPr algn="l"/>
          <a:endParaRPr lang="fr-FR" sz="2000" dirty="0">
            <a:solidFill>
              <a:srgbClr val="073E87"/>
            </a:solidFill>
          </a:endParaRPr>
        </a:p>
      </dgm:t>
    </dgm:pt>
    <dgm:pt modelId="{511A8ECC-0B14-403F-9E7A-9E396CE2A22C}" type="parTrans" cxnId="{A68C199B-0A30-4A40-B4BE-6794B3F825C1}">
      <dgm:prSet/>
      <dgm:spPr/>
      <dgm:t>
        <a:bodyPr/>
        <a:lstStyle/>
        <a:p>
          <a:endParaRPr lang="fr-FR"/>
        </a:p>
      </dgm:t>
    </dgm:pt>
    <dgm:pt modelId="{EF003561-35E0-4E0E-ACD2-D475BC1AA472}" type="sibTrans" cxnId="{A68C199B-0A30-4A40-B4BE-6794B3F825C1}">
      <dgm:prSet/>
      <dgm:spPr/>
      <dgm:t>
        <a:bodyPr/>
        <a:lstStyle/>
        <a:p>
          <a:endParaRPr lang="fr-FR"/>
        </a:p>
      </dgm:t>
    </dgm:pt>
    <dgm:pt modelId="{95E33993-150C-4AB7-A4BC-C6933A03F555}" type="pres">
      <dgm:prSet presAssocID="{03B2F4D4-7F54-489C-A02A-0D09D8B9B6C8}" presName="Name0" presStyleCnt="0">
        <dgm:presLayoutVars>
          <dgm:chMax/>
          <dgm:chPref val="3"/>
          <dgm:dir/>
          <dgm:animOne val="branch"/>
          <dgm:animLvl val="lvl"/>
        </dgm:presLayoutVars>
      </dgm:prSet>
      <dgm:spPr/>
      <dgm:t>
        <a:bodyPr/>
        <a:lstStyle/>
        <a:p>
          <a:endParaRPr lang="fr-FR"/>
        </a:p>
      </dgm:t>
    </dgm:pt>
    <dgm:pt modelId="{77A34C23-81CE-433B-952B-061254D05E6B}" type="pres">
      <dgm:prSet presAssocID="{DF666A84-9813-43DF-8BBA-20AAD8566D75}" presName="composite" presStyleCnt="0"/>
      <dgm:spPr/>
    </dgm:pt>
    <dgm:pt modelId="{A6B03DC1-41A5-473F-A558-7E197625FEC9}" type="pres">
      <dgm:prSet presAssocID="{DF666A84-9813-43DF-8BBA-20AAD8566D75}" presName="FirstChild" presStyleLbl="revTx" presStyleIdx="0" presStyleCnt="2">
        <dgm:presLayoutVars>
          <dgm:chMax val="0"/>
          <dgm:chPref val="0"/>
          <dgm:bulletEnabled val="1"/>
        </dgm:presLayoutVars>
      </dgm:prSet>
      <dgm:spPr/>
      <dgm:t>
        <a:bodyPr/>
        <a:lstStyle/>
        <a:p>
          <a:endParaRPr lang="fr-FR"/>
        </a:p>
      </dgm:t>
    </dgm:pt>
    <dgm:pt modelId="{72F8E285-B10F-4537-AD05-38123B0B8C9E}" type="pres">
      <dgm:prSet presAssocID="{DF666A84-9813-43DF-8BBA-20AAD8566D75}" presName="Parent" presStyleLbl="alignNode1" presStyleIdx="0" presStyleCnt="1">
        <dgm:presLayoutVars>
          <dgm:chMax val="3"/>
          <dgm:chPref val="3"/>
          <dgm:bulletEnabled val="1"/>
        </dgm:presLayoutVars>
      </dgm:prSet>
      <dgm:spPr/>
      <dgm:t>
        <a:bodyPr/>
        <a:lstStyle/>
        <a:p>
          <a:endParaRPr lang="fr-FR"/>
        </a:p>
      </dgm:t>
    </dgm:pt>
    <dgm:pt modelId="{B7735DF3-DCBA-44B4-A8FC-3BD58EBF4F65}" type="pres">
      <dgm:prSet presAssocID="{DF666A84-9813-43DF-8BBA-20AAD8566D75}" presName="Accent" presStyleLbl="parChTrans1D1" presStyleIdx="0" presStyleCnt="1"/>
      <dgm:spPr/>
    </dgm:pt>
    <dgm:pt modelId="{178C21B5-2AF6-4E47-9EA9-77D498B1EEDE}" type="pres">
      <dgm:prSet presAssocID="{DF666A84-9813-43DF-8BBA-20AAD8566D75}" presName="Child" presStyleLbl="revTx" presStyleIdx="1" presStyleCnt="2">
        <dgm:presLayoutVars>
          <dgm:chMax val="0"/>
          <dgm:chPref val="0"/>
          <dgm:bulletEnabled val="1"/>
        </dgm:presLayoutVars>
      </dgm:prSet>
      <dgm:spPr/>
      <dgm:t>
        <a:bodyPr/>
        <a:lstStyle/>
        <a:p>
          <a:endParaRPr lang="fr-FR"/>
        </a:p>
      </dgm:t>
    </dgm:pt>
  </dgm:ptLst>
  <dgm:cxnLst>
    <dgm:cxn modelId="{80159CF8-C29F-4A11-AA82-3CC87F0A2821}" srcId="{DF666A84-9813-43DF-8BBA-20AAD8566D75}" destId="{839ADDAE-5909-4342-AA21-0A747FBD668B}" srcOrd="3" destOrd="0" parTransId="{7211B3DD-42F1-4808-8B9B-CE2B39DFA58B}" sibTransId="{D6004F9F-A96C-4AC9-8E85-A8B9A9630D68}"/>
    <dgm:cxn modelId="{A68C199B-0A30-4A40-B4BE-6794B3F825C1}" srcId="{DF666A84-9813-43DF-8BBA-20AAD8566D75}" destId="{6C613EEF-3CC2-40FE-A163-AB7FE044E241}" srcOrd="2" destOrd="0" parTransId="{511A8ECC-0B14-403F-9E7A-9E396CE2A22C}" sibTransId="{EF003561-35E0-4E0E-ACD2-D475BC1AA472}"/>
    <dgm:cxn modelId="{2C3C6F9C-5181-46F0-8E75-4FDD979D1C29}" type="presOf" srcId="{839ADDAE-5909-4342-AA21-0A747FBD668B}" destId="{178C21B5-2AF6-4E47-9EA9-77D498B1EEDE}" srcOrd="0" destOrd="2" presId="urn:microsoft.com/office/officeart/2011/layout/TabList"/>
    <dgm:cxn modelId="{FA61687A-1D9D-4815-B8A1-6E8EF159E2F3}" type="presOf" srcId="{51B74E35-CEBF-4021-B755-EFC4B4D6FDFB}" destId="{178C21B5-2AF6-4E47-9EA9-77D498B1EEDE}" srcOrd="0" destOrd="0" presId="urn:microsoft.com/office/officeart/2011/layout/TabList"/>
    <dgm:cxn modelId="{02407AA8-112A-4A84-9B59-031E5E6DCCA2}" type="presOf" srcId="{6C613EEF-3CC2-40FE-A163-AB7FE044E241}" destId="{178C21B5-2AF6-4E47-9EA9-77D498B1EEDE}" srcOrd="0" destOrd="1" presId="urn:microsoft.com/office/officeart/2011/layout/TabList"/>
    <dgm:cxn modelId="{301E7C54-2310-46BD-B2B2-47C554366146}" srcId="{03B2F4D4-7F54-489C-A02A-0D09D8B9B6C8}" destId="{DF666A84-9813-43DF-8BBA-20AAD8566D75}" srcOrd="0" destOrd="0" parTransId="{E2C992FA-0F0B-436C-A2DA-0D4681C1E808}" sibTransId="{28FCD057-939D-4152-9980-7CAF68C4BBCD}"/>
    <dgm:cxn modelId="{410645D7-0226-4148-894E-B1E2A3A1C205}" srcId="{DF666A84-9813-43DF-8BBA-20AAD8566D75}" destId="{C8F9ACFA-9180-4CDA-9BD7-A4D7BDB59BE8}" srcOrd="0" destOrd="0" parTransId="{C00E2202-0087-43E6-9FD8-BF0974D33B2A}" sibTransId="{539F30D9-2EEF-4DAD-BEB5-3FE9177D1F35}"/>
    <dgm:cxn modelId="{A05EB83B-697D-4697-92E3-BB89A49F12BE}" srcId="{DF666A84-9813-43DF-8BBA-20AAD8566D75}" destId="{51B74E35-CEBF-4021-B755-EFC4B4D6FDFB}" srcOrd="1" destOrd="0" parTransId="{F5210CB0-E917-4342-A9C0-D3BC54B22BC5}" sibTransId="{322A8BDE-B90E-4CCB-BC15-CD8DA3D23618}"/>
    <dgm:cxn modelId="{B42E1088-A644-4708-87B4-BF9CEF90F31C}" type="presOf" srcId="{03B2F4D4-7F54-489C-A02A-0D09D8B9B6C8}" destId="{95E33993-150C-4AB7-A4BC-C6933A03F555}" srcOrd="0" destOrd="0" presId="urn:microsoft.com/office/officeart/2011/layout/TabList"/>
    <dgm:cxn modelId="{226B2891-C61E-4E0D-A988-0C34816E9695}" type="presOf" srcId="{C8F9ACFA-9180-4CDA-9BD7-A4D7BDB59BE8}" destId="{A6B03DC1-41A5-473F-A558-7E197625FEC9}" srcOrd="0" destOrd="0" presId="urn:microsoft.com/office/officeart/2011/layout/TabList"/>
    <dgm:cxn modelId="{72272642-5A62-438B-A1A4-1DF03B871356}" type="presOf" srcId="{DF666A84-9813-43DF-8BBA-20AAD8566D75}" destId="{72F8E285-B10F-4537-AD05-38123B0B8C9E}" srcOrd="0" destOrd="0" presId="urn:microsoft.com/office/officeart/2011/layout/TabList"/>
    <dgm:cxn modelId="{98C15A2D-BB4D-4BA0-BE3B-891428636EA4}" type="presParOf" srcId="{95E33993-150C-4AB7-A4BC-C6933A03F555}" destId="{77A34C23-81CE-433B-952B-061254D05E6B}" srcOrd="0" destOrd="0" presId="urn:microsoft.com/office/officeart/2011/layout/TabList"/>
    <dgm:cxn modelId="{89FFDD97-83E7-4F67-A68F-4B8566BB981E}" type="presParOf" srcId="{77A34C23-81CE-433B-952B-061254D05E6B}" destId="{A6B03DC1-41A5-473F-A558-7E197625FEC9}" srcOrd="0" destOrd="0" presId="urn:microsoft.com/office/officeart/2011/layout/TabList"/>
    <dgm:cxn modelId="{A9EA03F2-01DD-43E8-8181-8B2EBFC2A7EB}" type="presParOf" srcId="{77A34C23-81CE-433B-952B-061254D05E6B}" destId="{72F8E285-B10F-4537-AD05-38123B0B8C9E}" srcOrd="1" destOrd="0" presId="urn:microsoft.com/office/officeart/2011/layout/TabList"/>
    <dgm:cxn modelId="{75280DA6-05E5-4B73-BFE2-6C061CC5D44E}" type="presParOf" srcId="{77A34C23-81CE-433B-952B-061254D05E6B}" destId="{B7735DF3-DCBA-44B4-A8FC-3BD58EBF4F65}" srcOrd="2" destOrd="0" presId="urn:microsoft.com/office/officeart/2011/layout/TabList"/>
    <dgm:cxn modelId="{F412F3F0-C75C-40D1-91CF-8961413A9B49}" type="presParOf" srcId="{95E33993-150C-4AB7-A4BC-C6933A03F555}" destId="{178C21B5-2AF6-4E47-9EA9-77D498B1EEDE}"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AC5694-4C44-4F98-B015-10DE7566CF1F}" type="doc">
      <dgm:prSet loTypeId="urn:microsoft.com/office/officeart/2005/8/layout/lProcess1" loCatId="process" qsTypeId="urn:microsoft.com/office/officeart/2005/8/quickstyle/3d1" qsCatId="3D" csTypeId="urn:microsoft.com/office/officeart/2005/8/colors/accent2_4" csCatId="accent2" phldr="1"/>
      <dgm:spPr/>
      <dgm:t>
        <a:bodyPr/>
        <a:lstStyle/>
        <a:p>
          <a:endParaRPr lang="fr-FR"/>
        </a:p>
      </dgm:t>
    </dgm:pt>
    <dgm:pt modelId="{AEED0070-4AC2-4922-92E7-EAF9DF97D51B}">
      <dgm:prSet phldrT="[Texte]"/>
      <dgm:spPr/>
      <dgm:t>
        <a:bodyPr/>
        <a:lstStyle/>
        <a:p>
          <a:r>
            <a:rPr lang="fr-FR" b="1" dirty="0" smtClean="0">
              <a:effectLst>
                <a:outerShdw blurRad="38100" dist="38100" dir="2700000" algn="tl">
                  <a:srgbClr val="000000">
                    <a:alpha val="43137"/>
                  </a:srgbClr>
                </a:outerShdw>
              </a:effectLst>
            </a:rPr>
            <a:t>Que dois-je faire si je souhaite former un jeune mineur en stage ou en apprentissage et que mon activité comporte de travaux reconnus dangereux ?</a:t>
          </a:r>
          <a:endParaRPr lang="fr-FR" b="1" dirty="0">
            <a:effectLst>
              <a:outerShdw blurRad="38100" dist="38100" dir="2700000" algn="tl">
                <a:srgbClr val="000000">
                  <a:alpha val="43137"/>
                </a:srgbClr>
              </a:outerShdw>
            </a:effectLst>
          </a:endParaRPr>
        </a:p>
      </dgm:t>
    </dgm:pt>
    <dgm:pt modelId="{FD1F5D62-5D50-433B-82A8-A410F0845792}" type="parTrans" cxnId="{ED2A6915-5DD3-4B52-978E-1BFD560B4E5A}">
      <dgm:prSet/>
      <dgm:spPr/>
      <dgm:t>
        <a:bodyPr/>
        <a:lstStyle/>
        <a:p>
          <a:endParaRPr lang="fr-FR"/>
        </a:p>
      </dgm:t>
    </dgm:pt>
    <dgm:pt modelId="{BB1F9D0B-31E7-4141-B91D-D4634CE22D3D}" type="sibTrans" cxnId="{ED2A6915-5DD3-4B52-978E-1BFD560B4E5A}">
      <dgm:prSet/>
      <dgm:spPr/>
      <dgm:t>
        <a:bodyPr/>
        <a:lstStyle/>
        <a:p>
          <a:endParaRPr lang="fr-FR"/>
        </a:p>
      </dgm:t>
    </dgm:pt>
    <dgm:pt modelId="{4196B1A9-F15F-4701-8A1E-BC77E194834D}">
      <dgm:prSet phldrT="[Texte]" custT="1"/>
      <dgm:spPr/>
      <dgm:t>
        <a:bodyPr rIns="0"/>
        <a:lstStyle/>
        <a:p>
          <a:r>
            <a:rPr lang="fr-FR" sz="1800" dirty="0" smtClean="0"/>
            <a:t>A partir du 2 mai 2015, l’entreprise, quelle que soit sa taille, ne sera plus soumise à une demande de dérogation préalable auprès de l’inspecteur du Travail, pour autoriser à accueillir un jeune mineur en formation.</a:t>
          </a:r>
          <a:endParaRPr lang="fr-FR" sz="1800" dirty="0"/>
        </a:p>
      </dgm:t>
    </dgm:pt>
    <dgm:pt modelId="{3CB000E5-71A1-4A37-AAEC-BAC27DBFB44E}" type="parTrans" cxnId="{F66DE87F-91BC-4091-B8A1-FCD535CA57D7}">
      <dgm:prSet/>
      <dgm:spPr/>
      <dgm:t>
        <a:bodyPr/>
        <a:lstStyle/>
        <a:p>
          <a:endParaRPr lang="fr-FR"/>
        </a:p>
      </dgm:t>
    </dgm:pt>
    <dgm:pt modelId="{BC8F108B-335A-4815-8B8E-DBB6A50C4D93}" type="sibTrans" cxnId="{F66DE87F-91BC-4091-B8A1-FCD535CA57D7}">
      <dgm:prSet/>
      <dgm:spPr/>
      <dgm:t>
        <a:bodyPr/>
        <a:lstStyle/>
        <a:p>
          <a:endParaRPr lang="fr-FR"/>
        </a:p>
      </dgm:t>
    </dgm:pt>
    <dgm:pt modelId="{51188F84-11FA-4643-9552-933E8DF53AD8}">
      <dgm:prSet phldrT="[Texte]" custT="1"/>
      <dgm:spPr/>
      <dgm:t>
        <a:bodyPr rIns="0"/>
        <a:lstStyle/>
        <a:p>
          <a:r>
            <a:rPr lang="fr-FR" sz="1800" dirty="0" smtClean="0"/>
            <a:t>L’entreprise devra toutefois procéder  à une déclaration avant de les affecter à des travaux identifiés comme dangereux, mais elle n’est plus d’attendre 2 mois de délai de réponse pour accueillir le jeune.</a:t>
          </a:r>
          <a:endParaRPr lang="fr-FR" sz="1800" dirty="0"/>
        </a:p>
      </dgm:t>
    </dgm:pt>
    <dgm:pt modelId="{278E47B6-CD1E-4A22-8EB8-B37AA061F22C}" type="parTrans" cxnId="{7F0E8CF8-400C-44F7-8FE6-44151BB94CAE}">
      <dgm:prSet/>
      <dgm:spPr/>
      <dgm:t>
        <a:bodyPr/>
        <a:lstStyle/>
        <a:p>
          <a:endParaRPr lang="fr-FR"/>
        </a:p>
      </dgm:t>
    </dgm:pt>
    <dgm:pt modelId="{16370050-956F-4306-83C9-B1E109F90407}" type="sibTrans" cxnId="{7F0E8CF8-400C-44F7-8FE6-44151BB94CAE}">
      <dgm:prSet/>
      <dgm:spPr/>
      <dgm:t>
        <a:bodyPr/>
        <a:lstStyle/>
        <a:p>
          <a:endParaRPr lang="fr-FR"/>
        </a:p>
      </dgm:t>
    </dgm:pt>
    <dgm:pt modelId="{5F6568EE-162C-4261-BCC5-A3908CC7A2D3}" type="pres">
      <dgm:prSet presAssocID="{94AC5694-4C44-4F98-B015-10DE7566CF1F}" presName="Name0" presStyleCnt="0">
        <dgm:presLayoutVars>
          <dgm:dir/>
          <dgm:animLvl val="lvl"/>
          <dgm:resizeHandles val="exact"/>
        </dgm:presLayoutVars>
      </dgm:prSet>
      <dgm:spPr/>
      <dgm:t>
        <a:bodyPr/>
        <a:lstStyle/>
        <a:p>
          <a:endParaRPr lang="fr-FR"/>
        </a:p>
      </dgm:t>
    </dgm:pt>
    <dgm:pt modelId="{2DFD448D-92E2-4F19-B577-70E806F6D33A}" type="pres">
      <dgm:prSet presAssocID="{AEED0070-4AC2-4922-92E7-EAF9DF97D51B}" presName="vertFlow" presStyleCnt="0"/>
      <dgm:spPr/>
    </dgm:pt>
    <dgm:pt modelId="{A95BEA97-D204-4A17-85BD-AB51567B19E6}" type="pres">
      <dgm:prSet presAssocID="{AEED0070-4AC2-4922-92E7-EAF9DF97D51B}" presName="header" presStyleLbl="node1" presStyleIdx="0" presStyleCnt="1"/>
      <dgm:spPr/>
      <dgm:t>
        <a:bodyPr/>
        <a:lstStyle/>
        <a:p>
          <a:endParaRPr lang="fr-FR"/>
        </a:p>
      </dgm:t>
    </dgm:pt>
    <dgm:pt modelId="{DB7F573F-15DA-44DF-96E0-EB2EA853D160}" type="pres">
      <dgm:prSet presAssocID="{3CB000E5-71A1-4A37-AAEC-BAC27DBFB44E}" presName="parTrans" presStyleLbl="sibTrans2D1" presStyleIdx="0" presStyleCnt="2"/>
      <dgm:spPr/>
      <dgm:t>
        <a:bodyPr/>
        <a:lstStyle/>
        <a:p>
          <a:endParaRPr lang="fr-FR"/>
        </a:p>
      </dgm:t>
    </dgm:pt>
    <dgm:pt modelId="{10A7AEE4-BC16-4BD9-B41C-EEADC7D21A0E}" type="pres">
      <dgm:prSet presAssocID="{4196B1A9-F15F-4701-8A1E-BC77E194834D}" presName="child" presStyleLbl="alignAccFollowNode1" presStyleIdx="0" presStyleCnt="2">
        <dgm:presLayoutVars>
          <dgm:chMax val="0"/>
          <dgm:bulletEnabled val="1"/>
        </dgm:presLayoutVars>
      </dgm:prSet>
      <dgm:spPr/>
      <dgm:t>
        <a:bodyPr/>
        <a:lstStyle/>
        <a:p>
          <a:endParaRPr lang="fr-FR"/>
        </a:p>
      </dgm:t>
    </dgm:pt>
    <dgm:pt modelId="{D6EEF8F0-D35C-4D3F-BD1B-6A948225F4B9}" type="pres">
      <dgm:prSet presAssocID="{BC8F108B-335A-4815-8B8E-DBB6A50C4D93}" presName="sibTrans" presStyleLbl="sibTrans2D1" presStyleIdx="1" presStyleCnt="2"/>
      <dgm:spPr/>
      <dgm:t>
        <a:bodyPr/>
        <a:lstStyle/>
        <a:p>
          <a:endParaRPr lang="fr-FR"/>
        </a:p>
      </dgm:t>
    </dgm:pt>
    <dgm:pt modelId="{D813165C-393F-4E3D-BA66-C18EC2CF0CAB}" type="pres">
      <dgm:prSet presAssocID="{51188F84-11FA-4643-9552-933E8DF53AD8}" presName="child" presStyleLbl="alignAccFollowNode1" presStyleIdx="1" presStyleCnt="2">
        <dgm:presLayoutVars>
          <dgm:chMax val="0"/>
          <dgm:bulletEnabled val="1"/>
        </dgm:presLayoutVars>
      </dgm:prSet>
      <dgm:spPr/>
      <dgm:t>
        <a:bodyPr/>
        <a:lstStyle/>
        <a:p>
          <a:endParaRPr lang="fr-FR"/>
        </a:p>
      </dgm:t>
    </dgm:pt>
  </dgm:ptLst>
  <dgm:cxnLst>
    <dgm:cxn modelId="{F66DE87F-91BC-4091-B8A1-FCD535CA57D7}" srcId="{AEED0070-4AC2-4922-92E7-EAF9DF97D51B}" destId="{4196B1A9-F15F-4701-8A1E-BC77E194834D}" srcOrd="0" destOrd="0" parTransId="{3CB000E5-71A1-4A37-AAEC-BAC27DBFB44E}" sibTransId="{BC8F108B-335A-4815-8B8E-DBB6A50C4D93}"/>
    <dgm:cxn modelId="{75958E44-3142-476F-AAD2-E0FAAAF13297}" type="presOf" srcId="{51188F84-11FA-4643-9552-933E8DF53AD8}" destId="{D813165C-393F-4E3D-BA66-C18EC2CF0CAB}" srcOrd="0" destOrd="0" presId="urn:microsoft.com/office/officeart/2005/8/layout/lProcess1"/>
    <dgm:cxn modelId="{7F0E8CF8-400C-44F7-8FE6-44151BB94CAE}" srcId="{AEED0070-4AC2-4922-92E7-EAF9DF97D51B}" destId="{51188F84-11FA-4643-9552-933E8DF53AD8}" srcOrd="1" destOrd="0" parTransId="{278E47B6-CD1E-4A22-8EB8-B37AA061F22C}" sibTransId="{16370050-956F-4306-83C9-B1E109F90407}"/>
    <dgm:cxn modelId="{ED2A6915-5DD3-4B52-978E-1BFD560B4E5A}" srcId="{94AC5694-4C44-4F98-B015-10DE7566CF1F}" destId="{AEED0070-4AC2-4922-92E7-EAF9DF97D51B}" srcOrd="0" destOrd="0" parTransId="{FD1F5D62-5D50-433B-82A8-A410F0845792}" sibTransId="{BB1F9D0B-31E7-4141-B91D-D4634CE22D3D}"/>
    <dgm:cxn modelId="{F438A04D-EDD1-42F3-8C72-2ABBA6448B50}" type="presOf" srcId="{4196B1A9-F15F-4701-8A1E-BC77E194834D}" destId="{10A7AEE4-BC16-4BD9-B41C-EEADC7D21A0E}" srcOrd="0" destOrd="0" presId="urn:microsoft.com/office/officeart/2005/8/layout/lProcess1"/>
    <dgm:cxn modelId="{D51818ED-DF3A-4B66-8588-ED9F5565FAA9}" type="presOf" srcId="{94AC5694-4C44-4F98-B015-10DE7566CF1F}" destId="{5F6568EE-162C-4261-BCC5-A3908CC7A2D3}" srcOrd="0" destOrd="0" presId="urn:microsoft.com/office/officeart/2005/8/layout/lProcess1"/>
    <dgm:cxn modelId="{82F6EF22-AA64-4D73-B39B-46A58E40823F}" type="presOf" srcId="{3CB000E5-71A1-4A37-AAEC-BAC27DBFB44E}" destId="{DB7F573F-15DA-44DF-96E0-EB2EA853D160}" srcOrd="0" destOrd="0" presId="urn:microsoft.com/office/officeart/2005/8/layout/lProcess1"/>
    <dgm:cxn modelId="{1241781B-291C-4C04-8D89-DE3EC1E44ECF}" type="presOf" srcId="{BC8F108B-335A-4815-8B8E-DBB6A50C4D93}" destId="{D6EEF8F0-D35C-4D3F-BD1B-6A948225F4B9}" srcOrd="0" destOrd="0" presId="urn:microsoft.com/office/officeart/2005/8/layout/lProcess1"/>
    <dgm:cxn modelId="{EE41327E-42D1-44D6-964C-F239FA16D03B}" type="presOf" srcId="{AEED0070-4AC2-4922-92E7-EAF9DF97D51B}" destId="{A95BEA97-D204-4A17-85BD-AB51567B19E6}" srcOrd="0" destOrd="0" presId="urn:microsoft.com/office/officeart/2005/8/layout/lProcess1"/>
    <dgm:cxn modelId="{832771B2-F716-401B-9FD6-1CA2ABDCD0F3}" type="presParOf" srcId="{5F6568EE-162C-4261-BCC5-A3908CC7A2D3}" destId="{2DFD448D-92E2-4F19-B577-70E806F6D33A}" srcOrd="0" destOrd="0" presId="urn:microsoft.com/office/officeart/2005/8/layout/lProcess1"/>
    <dgm:cxn modelId="{6436614B-3FC4-4BBC-AACD-88E1A3F16590}" type="presParOf" srcId="{2DFD448D-92E2-4F19-B577-70E806F6D33A}" destId="{A95BEA97-D204-4A17-85BD-AB51567B19E6}" srcOrd="0" destOrd="0" presId="urn:microsoft.com/office/officeart/2005/8/layout/lProcess1"/>
    <dgm:cxn modelId="{BFEB5086-301E-4A1E-9F6A-2EE1D1C4D4DE}" type="presParOf" srcId="{2DFD448D-92E2-4F19-B577-70E806F6D33A}" destId="{DB7F573F-15DA-44DF-96E0-EB2EA853D160}" srcOrd="1" destOrd="0" presId="urn:microsoft.com/office/officeart/2005/8/layout/lProcess1"/>
    <dgm:cxn modelId="{D8E987E9-F1AE-4707-9957-5772A683CD92}" type="presParOf" srcId="{2DFD448D-92E2-4F19-B577-70E806F6D33A}" destId="{10A7AEE4-BC16-4BD9-B41C-EEADC7D21A0E}" srcOrd="2" destOrd="0" presId="urn:microsoft.com/office/officeart/2005/8/layout/lProcess1"/>
    <dgm:cxn modelId="{97050A7E-CA44-4CFB-82A0-2264015BDF06}" type="presParOf" srcId="{2DFD448D-92E2-4F19-B577-70E806F6D33A}" destId="{D6EEF8F0-D35C-4D3F-BD1B-6A948225F4B9}" srcOrd="3" destOrd="0" presId="urn:microsoft.com/office/officeart/2005/8/layout/lProcess1"/>
    <dgm:cxn modelId="{79FDE001-F5B8-47C2-9246-9EBE8B15D6FA}" type="presParOf" srcId="{2DFD448D-92E2-4F19-B577-70E806F6D33A}" destId="{D813165C-393F-4E3D-BA66-C18EC2CF0CAB}"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8E9604-9D6A-4CD2-A823-457C511D5F37}"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fr-FR"/>
        </a:p>
      </dgm:t>
    </dgm:pt>
    <dgm:pt modelId="{6D8C438C-0CA1-4C8A-99EC-E44F889E2249}">
      <dgm:prSet phldrT="[Texte]" custT="1"/>
      <dgm:spPr/>
      <dgm:t>
        <a:bodyPr/>
        <a:lstStyle/>
        <a:p>
          <a:r>
            <a:rPr lang="fr-FR" sz="2000" b="1" dirty="0" smtClean="0">
              <a:effectLst>
                <a:outerShdw blurRad="38100" dist="38100" dir="2700000" algn="tl">
                  <a:srgbClr val="000000">
                    <a:alpha val="43137"/>
                  </a:srgbClr>
                </a:outerShdw>
              </a:effectLst>
            </a:rPr>
            <a:t>Quels sont les éléments déclarés pour déroger et tenus à la disposition de l’inspecteur du travail pour une durée de trois ans : </a:t>
          </a:r>
          <a:endParaRPr lang="fr-FR" sz="2000" b="1" dirty="0">
            <a:effectLst>
              <a:outerShdw blurRad="38100" dist="38100" dir="2700000" algn="tl">
                <a:srgbClr val="000000">
                  <a:alpha val="43137"/>
                </a:srgbClr>
              </a:outerShdw>
            </a:effectLst>
          </a:endParaRPr>
        </a:p>
      </dgm:t>
    </dgm:pt>
    <dgm:pt modelId="{7444C6FC-A80F-4403-B8B9-C125140DF9F0}" type="parTrans" cxnId="{5BA67F02-9A74-4DD1-844B-82ED11AAF7C2}">
      <dgm:prSet/>
      <dgm:spPr/>
      <dgm:t>
        <a:bodyPr/>
        <a:lstStyle/>
        <a:p>
          <a:endParaRPr lang="fr-FR" sz="1600"/>
        </a:p>
      </dgm:t>
    </dgm:pt>
    <dgm:pt modelId="{706992BC-1038-43F0-BC2F-E15D7DAEB4D2}" type="sibTrans" cxnId="{5BA67F02-9A74-4DD1-844B-82ED11AAF7C2}">
      <dgm:prSet/>
      <dgm:spPr/>
      <dgm:t>
        <a:bodyPr/>
        <a:lstStyle/>
        <a:p>
          <a:endParaRPr lang="fr-FR" sz="1600"/>
        </a:p>
      </dgm:t>
    </dgm:pt>
    <dgm:pt modelId="{D765695E-EAA4-484C-BA6F-670B7977BBB7}">
      <dgm:prSet phldrT="[Texte]" custT="1"/>
      <dgm:spPr/>
      <dgm:t>
        <a:bodyPr anchor="ctr"/>
        <a:lstStyle/>
        <a:p>
          <a:r>
            <a:rPr lang="fr-FR" sz="1600" dirty="0" smtClean="0"/>
            <a:t>1. Pour chaque jeune : Nom – Prénom – Date de naissance</a:t>
          </a:r>
          <a:endParaRPr lang="fr-FR" sz="1600" dirty="0"/>
        </a:p>
      </dgm:t>
    </dgm:pt>
    <dgm:pt modelId="{F4E19F28-8D3E-403A-86F9-4B4A531387AA}" type="parTrans" cxnId="{CD6037B5-290B-443A-A318-3F5B587042AF}">
      <dgm:prSet/>
      <dgm:spPr/>
      <dgm:t>
        <a:bodyPr/>
        <a:lstStyle/>
        <a:p>
          <a:endParaRPr lang="fr-FR" sz="1600"/>
        </a:p>
      </dgm:t>
    </dgm:pt>
    <dgm:pt modelId="{A128B0E0-F282-42D2-A9FD-1AEB1B474F0C}" type="sibTrans" cxnId="{CD6037B5-290B-443A-A318-3F5B587042AF}">
      <dgm:prSet/>
      <dgm:spPr/>
      <dgm:t>
        <a:bodyPr/>
        <a:lstStyle/>
        <a:p>
          <a:endParaRPr lang="fr-FR" sz="1600"/>
        </a:p>
      </dgm:t>
    </dgm:pt>
    <dgm:pt modelId="{9E0E53B3-01C2-42F1-97FC-5BE5E846C88D}">
      <dgm:prSet phldrT="[Texte]" custT="1"/>
      <dgm:spPr/>
      <dgm:t>
        <a:bodyPr anchor="ctr"/>
        <a:lstStyle/>
        <a:p>
          <a:r>
            <a:rPr lang="fr-FR" sz="1600" dirty="0" smtClean="0"/>
            <a:t>2. Formation professionnelle suivie, sa durée et aux lieux de formation connus</a:t>
          </a:r>
          <a:endParaRPr lang="fr-FR" sz="1600" dirty="0"/>
        </a:p>
      </dgm:t>
    </dgm:pt>
    <dgm:pt modelId="{86610755-1488-42A1-A2D6-4DB7B9101246}" type="parTrans" cxnId="{59B6D61D-449C-41E3-A163-6AF46C748057}">
      <dgm:prSet/>
      <dgm:spPr/>
      <dgm:t>
        <a:bodyPr/>
        <a:lstStyle/>
        <a:p>
          <a:endParaRPr lang="fr-FR" sz="1600"/>
        </a:p>
      </dgm:t>
    </dgm:pt>
    <dgm:pt modelId="{02CAB4F3-4E70-42FE-8D54-237AC8EDFCB2}" type="sibTrans" cxnId="{59B6D61D-449C-41E3-A163-6AF46C748057}">
      <dgm:prSet/>
      <dgm:spPr/>
      <dgm:t>
        <a:bodyPr/>
        <a:lstStyle/>
        <a:p>
          <a:endParaRPr lang="fr-FR" sz="1600"/>
        </a:p>
      </dgm:t>
    </dgm:pt>
    <dgm:pt modelId="{5A43FA84-504C-4EDB-BB2D-B7ED4165FE63}">
      <dgm:prSet phldrT="[Texte]" custT="1"/>
      <dgm:spPr/>
      <dgm:t>
        <a:bodyPr anchor="ctr"/>
        <a:lstStyle/>
        <a:p>
          <a:r>
            <a:rPr lang="fr-FR" sz="1600" dirty="0" smtClean="0"/>
            <a:t>3. L’avis médical d’aptitude à procéder à ces travaux</a:t>
          </a:r>
          <a:endParaRPr lang="fr-FR" sz="1600" dirty="0"/>
        </a:p>
      </dgm:t>
    </dgm:pt>
    <dgm:pt modelId="{D1D5D39B-E281-4E49-8BE0-3F7F6D5004A3}" type="parTrans" cxnId="{6148F53E-619B-4153-891E-3278952C76F6}">
      <dgm:prSet/>
      <dgm:spPr/>
      <dgm:t>
        <a:bodyPr/>
        <a:lstStyle/>
        <a:p>
          <a:endParaRPr lang="fr-FR" sz="1600"/>
        </a:p>
      </dgm:t>
    </dgm:pt>
    <dgm:pt modelId="{30E41761-DC63-45A9-A6D0-7F4CD56BB0DC}" type="sibTrans" cxnId="{6148F53E-619B-4153-891E-3278952C76F6}">
      <dgm:prSet/>
      <dgm:spPr/>
      <dgm:t>
        <a:bodyPr/>
        <a:lstStyle/>
        <a:p>
          <a:endParaRPr lang="fr-FR" sz="1600"/>
        </a:p>
      </dgm:t>
    </dgm:pt>
    <dgm:pt modelId="{C893A598-5811-4E5F-8DDB-93CE3F1A10C0}">
      <dgm:prSet custT="1"/>
      <dgm:spPr/>
      <dgm:t>
        <a:bodyPr/>
        <a:lstStyle/>
        <a:p>
          <a:r>
            <a:rPr lang="fr-FR" sz="1600" dirty="0" smtClean="0"/>
            <a:t>4. L’information et la formation à la sécurité (L.4141-1 à 3) – </a:t>
          </a:r>
          <a:r>
            <a:rPr lang="fr-FR" sz="1400" i="1" dirty="0" smtClean="0"/>
            <a:t>voir slide suivante</a:t>
          </a:r>
          <a:endParaRPr lang="fr-FR" sz="1600" i="1" dirty="0"/>
        </a:p>
      </dgm:t>
    </dgm:pt>
    <dgm:pt modelId="{C15977AF-2C1B-4057-8F94-7E28426AEC96}" type="parTrans" cxnId="{D5EC2F23-00E2-4EC5-B34A-1B0F80A77F68}">
      <dgm:prSet/>
      <dgm:spPr/>
      <dgm:t>
        <a:bodyPr/>
        <a:lstStyle/>
        <a:p>
          <a:endParaRPr lang="fr-FR" sz="1600"/>
        </a:p>
      </dgm:t>
    </dgm:pt>
    <dgm:pt modelId="{23376FD1-7C2E-41DA-92A5-42B58A69311A}" type="sibTrans" cxnId="{D5EC2F23-00E2-4EC5-B34A-1B0F80A77F68}">
      <dgm:prSet/>
      <dgm:spPr/>
      <dgm:t>
        <a:bodyPr/>
        <a:lstStyle/>
        <a:p>
          <a:endParaRPr lang="fr-FR" sz="1600"/>
        </a:p>
      </dgm:t>
    </dgm:pt>
    <dgm:pt modelId="{D35F9B40-7C64-42C4-9DF0-88D665A7A2FA}">
      <dgm:prSet custT="1"/>
      <dgm:spPr/>
      <dgm:t>
        <a:bodyPr/>
        <a:lstStyle/>
        <a:p>
          <a:r>
            <a:rPr lang="fr-FR" sz="1600" dirty="0" smtClean="0"/>
            <a:t>5. Prénoms, Noms et qualité ou fonction de la personne ou les personnes compétentes chargées d’encadrer le jeune pendant l’exécution des travaux en cause.</a:t>
          </a:r>
          <a:endParaRPr lang="fr-FR" sz="1600" dirty="0"/>
        </a:p>
      </dgm:t>
    </dgm:pt>
    <dgm:pt modelId="{3DBEBF94-DD36-4433-8676-1347A96F23D1}" type="parTrans" cxnId="{DAFA7A62-0879-4733-8850-629C6227C3EE}">
      <dgm:prSet/>
      <dgm:spPr/>
      <dgm:t>
        <a:bodyPr/>
        <a:lstStyle/>
        <a:p>
          <a:endParaRPr lang="fr-FR" sz="1600"/>
        </a:p>
      </dgm:t>
    </dgm:pt>
    <dgm:pt modelId="{7CD26B3B-44CE-4612-8A3E-04C75F76F6EA}" type="sibTrans" cxnId="{DAFA7A62-0879-4733-8850-629C6227C3EE}">
      <dgm:prSet/>
      <dgm:spPr/>
      <dgm:t>
        <a:bodyPr/>
        <a:lstStyle/>
        <a:p>
          <a:endParaRPr lang="fr-FR" sz="1600"/>
        </a:p>
      </dgm:t>
    </dgm:pt>
    <dgm:pt modelId="{03CF6C8F-0832-4C41-B5FD-87941DE76A36}" type="pres">
      <dgm:prSet presAssocID="{B68E9604-9D6A-4CD2-A823-457C511D5F37}" presName="theList" presStyleCnt="0">
        <dgm:presLayoutVars>
          <dgm:dir/>
          <dgm:animLvl val="lvl"/>
          <dgm:resizeHandles val="exact"/>
        </dgm:presLayoutVars>
      </dgm:prSet>
      <dgm:spPr/>
      <dgm:t>
        <a:bodyPr/>
        <a:lstStyle/>
        <a:p>
          <a:endParaRPr lang="fr-FR"/>
        </a:p>
      </dgm:t>
    </dgm:pt>
    <dgm:pt modelId="{E125CEFE-C6DC-4080-B8E9-04522561ED59}" type="pres">
      <dgm:prSet presAssocID="{6D8C438C-0CA1-4C8A-99EC-E44F889E2249}" presName="compNode" presStyleCnt="0"/>
      <dgm:spPr/>
      <dgm:t>
        <a:bodyPr/>
        <a:lstStyle/>
        <a:p>
          <a:endParaRPr lang="fr-FR"/>
        </a:p>
      </dgm:t>
    </dgm:pt>
    <dgm:pt modelId="{A3346868-86DE-4E42-9B58-911DA5AB8DAE}" type="pres">
      <dgm:prSet presAssocID="{6D8C438C-0CA1-4C8A-99EC-E44F889E2249}" presName="aNode" presStyleLbl="bgShp" presStyleIdx="0" presStyleCnt="1" custScaleX="100098"/>
      <dgm:spPr/>
      <dgm:t>
        <a:bodyPr/>
        <a:lstStyle/>
        <a:p>
          <a:endParaRPr lang="fr-FR"/>
        </a:p>
      </dgm:t>
    </dgm:pt>
    <dgm:pt modelId="{70C5FB51-9C54-4FEF-B830-706A94186D1F}" type="pres">
      <dgm:prSet presAssocID="{6D8C438C-0CA1-4C8A-99EC-E44F889E2249}" presName="textNode" presStyleLbl="bgShp" presStyleIdx="0" presStyleCnt="1"/>
      <dgm:spPr/>
      <dgm:t>
        <a:bodyPr/>
        <a:lstStyle/>
        <a:p>
          <a:endParaRPr lang="fr-FR"/>
        </a:p>
      </dgm:t>
    </dgm:pt>
    <dgm:pt modelId="{EF2BE68E-8E36-479B-92FD-462F2C0BDBB9}" type="pres">
      <dgm:prSet presAssocID="{6D8C438C-0CA1-4C8A-99EC-E44F889E2249}" presName="compChildNode" presStyleCnt="0"/>
      <dgm:spPr/>
      <dgm:t>
        <a:bodyPr/>
        <a:lstStyle/>
        <a:p>
          <a:endParaRPr lang="fr-FR"/>
        </a:p>
      </dgm:t>
    </dgm:pt>
    <dgm:pt modelId="{5DF53043-7BC5-4F73-990F-307A13609654}" type="pres">
      <dgm:prSet presAssocID="{6D8C438C-0CA1-4C8A-99EC-E44F889E2249}" presName="theInnerList" presStyleCnt="0"/>
      <dgm:spPr/>
      <dgm:t>
        <a:bodyPr/>
        <a:lstStyle/>
        <a:p>
          <a:endParaRPr lang="fr-FR"/>
        </a:p>
      </dgm:t>
    </dgm:pt>
    <dgm:pt modelId="{2319FBA0-F7F2-4495-A9A2-550D98052133}" type="pres">
      <dgm:prSet presAssocID="{D765695E-EAA4-484C-BA6F-670B7977BBB7}" presName="childNode" presStyleLbl="node1" presStyleIdx="0" presStyleCnt="5" custScaleX="106362">
        <dgm:presLayoutVars>
          <dgm:bulletEnabled val="1"/>
        </dgm:presLayoutVars>
      </dgm:prSet>
      <dgm:spPr/>
      <dgm:t>
        <a:bodyPr/>
        <a:lstStyle/>
        <a:p>
          <a:endParaRPr lang="fr-FR"/>
        </a:p>
      </dgm:t>
    </dgm:pt>
    <dgm:pt modelId="{2B564B7C-28BB-4248-8D90-CCBAC3CE7FCB}" type="pres">
      <dgm:prSet presAssocID="{D765695E-EAA4-484C-BA6F-670B7977BBB7}" presName="aSpace2" presStyleCnt="0"/>
      <dgm:spPr/>
      <dgm:t>
        <a:bodyPr/>
        <a:lstStyle/>
        <a:p>
          <a:endParaRPr lang="fr-FR"/>
        </a:p>
      </dgm:t>
    </dgm:pt>
    <dgm:pt modelId="{018E66B2-7C23-456D-8D67-A208E9131283}" type="pres">
      <dgm:prSet presAssocID="{9E0E53B3-01C2-42F1-97FC-5BE5E846C88D}" presName="childNode" presStyleLbl="node1" presStyleIdx="1" presStyleCnt="5" custScaleX="106362">
        <dgm:presLayoutVars>
          <dgm:bulletEnabled val="1"/>
        </dgm:presLayoutVars>
      </dgm:prSet>
      <dgm:spPr/>
      <dgm:t>
        <a:bodyPr/>
        <a:lstStyle/>
        <a:p>
          <a:endParaRPr lang="fr-FR"/>
        </a:p>
      </dgm:t>
    </dgm:pt>
    <dgm:pt modelId="{28E63C13-5CD4-4E2F-8B9A-9EE167236E81}" type="pres">
      <dgm:prSet presAssocID="{9E0E53B3-01C2-42F1-97FC-5BE5E846C88D}" presName="aSpace2" presStyleCnt="0"/>
      <dgm:spPr/>
      <dgm:t>
        <a:bodyPr/>
        <a:lstStyle/>
        <a:p>
          <a:endParaRPr lang="fr-FR"/>
        </a:p>
      </dgm:t>
    </dgm:pt>
    <dgm:pt modelId="{A718A8F5-1F3E-49F9-8EDF-3117A68DAAE6}" type="pres">
      <dgm:prSet presAssocID="{5A43FA84-504C-4EDB-BB2D-B7ED4165FE63}" presName="childNode" presStyleLbl="node1" presStyleIdx="2" presStyleCnt="5" custScaleX="106362">
        <dgm:presLayoutVars>
          <dgm:bulletEnabled val="1"/>
        </dgm:presLayoutVars>
      </dgm:prSet>
      <dgm:spPr/>
      <dgm:t>
        <a:bodyPr/>
        <a:lstStyle/>
        <a:p>
          <a:endParaRPr lang="fr-FR"/>
        </a:p>
      </dgm:t>
    </dgm:pt>
    <dgm:pt modelId="{153EC206-D7F0-4968-9BA0-AC0B8BFF820F}" type="pres">
      <dgm:prSet presAssocID="{5A43FA84-504C-4EDB-BB2D-B7ED4165FE63}" presName="aSpace2" presStyleCnt="0"/>
      <dgm:spPr/>
    </dgm:pt>
    <dgm:pt modelId="{C35AB03F-70D1-4745-9273-E5F70044D4FD}" type="pres">
      <dgm:prSet presAssocID="{C893A598-5811-4E5F-8DDB-93CE3F1A10C0}" presName="childNode" presStyleLbl="node1" presStyleIdx="3" presStyleCnt="5" custScaleX="106362">
        <dgm:presLayoutVars>
          <dgm:bulletEnabled val="1"/>
        </dgm:presLayoutVars>
      </dgm:prSet>
      <dgm:spPr/>
      <dgm:t>
        <a:bodyPr/>
        <a:lstStyle/>
        <a:p>
          <a:endParaRPr lang="fr-FR"/>
        </a:p>
      </dgm:t>
    </dgm:pt>
    <dgm:pt modelId="{CBCE8C74-77D2-4414-A577-7F6C869C9AD1}" type="pres">
      <dgm:prSet presAssocID="{C893A598-5811-4E5F-8DDB-93CE3F1A10C0}" presName="aSpace2" presStyleCnt="0"/>
      <dgm:spPr/>
    </dgm:pt>
    <dgm:pt modelId="{27331D3E-0186-460F-A4E9-9CCCCA3B648C}" type="pres">
      <dgm:prSet presAssocID="{D35F9B40-7C64-42C4-9DF0-88D665A7A2FA}" presName="childNode" presStyleLbl="node1" presStyleIdx="4" presStyleCnt="5" custScaleX="106362">
        <dgm:presLayoutVars>
          <dgm:bulletEnabled val="1"/>
        </dgm:presLayoutVars>
      </dgm:prSet>
      <dgm:spPr/>
      <dgm:t>
        <a:bodyPr/>
        <a:lstStyle/>
        <a:p>
          <a:endParaRPr lang="fr-FR"/>
        </a:p>
      </dgm:t>
    </dgm:pt>
  </dgm:ptLst>
  <dgm:cxnLst>
    <dgm:cxn modelId="{EC4A2DDF-BC1D-47C2-BA85-5212690153EF}" type="presOf" srcId="{6D8C438C-0CA1-4C8A-99EC-E44F889E2249}" destId="{A3346868-86DE-4E42-9B58-911DA5AB8DAE}" srcOrd="0" destOrd="0" presId="urn:microsoft.com/office/officeart/2005/8/layout/lProcess2"/>
    <dgm:cxn modelId="{59B6D61D-449C-41E3-A163-6AF46C748057}" srcId="{6D8C438C-0CA1-4C8A-99EC-E44F889E2249}" destId="{9E0E53B3-01C2-42F1-97FC-5BE5E846C88D}" srcOrd="1" destOrd="0" parTransId="{86610755-1488-42A1-A2D6-4DB7B9101246}" sibTransId="{02CAB4F3-4E70-42FE-8D54-237AC8EDFCB2}"/>
    <dgm:cxn modelId="{2203F36E-4E1C-4F79-B2FA-1433783DB4B7}" type="presOf" srcId="{B68E9604-9D6A-4CD2-A823-457C511D5F37}" destId="{03CF6C8F-0832-4C41-B5FD-87941DE76A36}" srcOrd="0" destOrd="0" presId="urn:microsoft.com/office/officeart/2005/8/layout/lProcess2"/>
    <dgm:cxn modelId="{DAFA7A62-0879-4733-8850-629C6227C3EE}" srcId="{6D8C438C-0CA1-4C8A-99EC-E44F889E2249}" destId="{D35F9B40-7C64-42C4-9DF0-88D665A7A2FA}" srcOrd="4" destOrd="0" parTransId="{3DBEBF94-DD36-4433-8676-1347A96F23D1}" sibTransId="{7CD26B3B-44CE-4612-8A3E-04C75F76F6EA}"/>
    <dgm:cxn modelId="{40565282-852F-472E-BF91-C17636C60A9C}" type="presOf" srcId="{5A43FA84-504C-4EDB-BB2D-B7ED4165FE63}" destId="{A718A8F5-1F3E-49F9-8EDF-3117A68DAAE6}" srcOrd="0" destOrd="0" presId="urn:microsoft.com/office/officeart/2005/8/layout/lProcess2"/>
    <dgm:cxn modelId="{E2720F97-16AE-4A1A-939C-DB96175E21BA}" type="presOf" srcId="{6D8C438C-0CA1-4C8A-99EC-E44F889E2249}" destId="{70C5FB51-9C54-4FEF-B830-706A94186D1F}" srcOrd="1" destOrd="0" presId="urn:microsoft.com/office/officeart/2005/8/layout/lProcess2"/>
    <dgm:cxn modelId="{C31CFB77-4DF8-46AF-85BB-82B4B0C0E28F}" type="presOf" srcId="{C893A598-5811-4E5F-8DDB-93CE3F1A10C0}" destId="{C35AB03F-70D1-4745-9273-E5F70044D4FD}" srcOrd="0" destOrd="0" presId="urn:microsoft.com/office/officeart/2005/8/layout/lProcess2"/>
    <dgm:cxn modelId="{CD6037B5-290B-443A-A318-3F5B587042AF}" srcId="{6D8C438C-0CA1-4C8A-99EC-E44F889E2249}" destId="{D765695E-EAA4-484C-BA6F-670B7977BBB7}" srcOrd="0" destOrd="0" parTransId="{F4E19F28-8D3E-403A-86F9-4B4A531387AA}" sibTransId="{A128B0E0-F282-42D2-A9FD-1AEB1B474F0C}"/>
    <dgm:cxn modelId="{A10954C6-0336-429D-AEF5-EAB054045E4F}" type="presOf" srcId="{D35F9B40-7C64-42C4-9DF0-88D665A7A2FA}" destId="{27331D3E-0186-460F-A4E9-9CCCCA3B648C}" srcOrd="0" destOrd="0" presId="urn:microsoft.com/office/officeart/2005/8/layout/lProcess2"/>
    <dgm:cxn modelId="{5BA67F02-9A74-4DD1-844B-82ED11AAF7C2}" srcId="{B68E9604-9D6A-4CD2-A823-457C511D5F37}" destId="{6D8C438C-0CA1-4C8A-99EC-E44F889E2249}" srcOrd="0" destOrd="0" parTransId="{7444C6FC-A80F-4403-B8B9-C125140DF9F0}" sibTransId="{706992BC-1038-43F0-BC2F-E15D7DAEB4D2}"/>
    <dgm:cxn modelId="{6148F53E-619B-4153-891E-3278952C76F6}" srcId="{6D8C438C-0CA1-4C8A-99EC-E44F889E2249}" destId="{5A43FA84-504C-4EDB-BB2D-B7ED4165FE63}" srcOrd="2" destOrd="0" parTransId="{D1D5D39B-E281-4E49-8BE0-3F7F6D5004A3}" sibTransId="{30E41761-DC63-45A9-A6D0-7F4CD56BB0DC}"/>
    <dgm:cxn modelId="{ED2E9876-F1E1-48B0-9C76-9FCBF5E55656}" type="presOf" srcId="{9E0E53B3-01C2-42F1-97FC-5BE5E846C88D}" destId="{018E66B2-7C23-456D-8D67-A208E9131283}" srcOrd="0" destOrd="0" presId="urn:microsoft.com/office/officeart/2005/8/layout/lProcess2"/>
    <dgm:cxn modelId="{1F9164A4-EBF9-4421-BA57-E22528C8DAE1}" type="presOf" srcId="{D765695E-EAA4-484C-BA6F-670B7977BBB7}" destId="{2319FBA0-F7F2-4495-A9A2-550D98052133}" srcOrd="0" destOrd="0" presId="urn:microsoft.com/office/officeart/2005/8/layout/lProcess2"/>
    <dgm:cxn modelId="{D5EC2F23-00E2-4EC5-B34A-1B0F80A77F68}" srcId="{6D8C438C-0CA1-4C8A-99EC-E44F889E2249}" destId="{C893A598-5811-4E5F-8DDB-93CE3F1A10C0}" srcOrd="3" destOrd="0" parTransId="{C15977AF-2C1B-4057-8F94-7E28426AEC96}" sibTransId="{23376FD1-7C2E-41DA-92A5-42B58A69311A}"/>
    <dgm:cxn modelId="{8A1E0DBF-0251-44B6-B1E0-0F8E0B01930F}" type="presParOf" srcId="{03CF6C8F-0832-4C41-B5FD-87941DE76A36}" destId="{E125CEFE-C6DC-4080-B8E9-04522561ED59}" srcOrd="0" destOrd="0" presId="urn:microsoft.com/office/officeart/2005/8/layout/lProcess2"/>
    <dgm:cxn modelId="{E0E691DA-D6F2-4CBC-8119-8CB0A81A48BB}" type="presParOf" srcId="{E125CEFE-C6DC-4080-B8E9-04522561ED59}" destId="{A3346868-86DE-4E42-9B58-911DA5AB8DAE}" srcOrd="0" destOrd="0" presId="urn:microsoft.com/office/officeart/2005/8/layout/lProcess2"/>
    <dgm:cxn modelId="{FDEB64E1-7AB7-4DF2-81FE-7CA985CA2A8B}" type="presParOf" srcId="{E125CEFE-C6DC-4080-B8E9-04522561ED59}" destId="{70C5FB51-9C54-4FEF-B830-706A94186D1F}" srcOrd="1" destOrd="0" presId="urn:microsoft.com/office/officeart/2005/8/layout/lProcess2"/>
    <dgm:cxn modelId="{B57AFA84-7DB1-4540-9805-31F246ABB81B}" type="presParOf" srcId="{E125CEFE-C6DC-4080-B8E9-04522561ED59}" destId="{EF2BE68E-8E36-479B-92FD-462F2C0BDBB9}" srcOrd="2" destOrd="0" presId="urn:microsoft.com/office/officeart/2005/8/layout/lProcess2"/>
    <dgm:cxn modelId="{31A896B6-2ECA-434A-B346-F80E3AD36451}" type="presParOf" srcId="{EF2BE68E-8E36-479B-92FD-462F2C0BDBB9}" destId="{5DF53043-7BC5-4F73-990F-307A13609654}" srcOrd="0" destOrd="0" presId="urn:microsoft.com/office/officeart/2005/8/layout/lProcess2"/>
    <dgm:cxn modelId="{70E4E9CB-0B5D-4B13-A030-2F2E54AA1A27}" type="presParOf" srcId="{5DF53043-7BC5-4F73-990F-307A13609654}" destId="{2319FBA0-F7F2-4495-A9A2-550D98052133}" srcOrd="0" destOrd="0" presId="urn:microsoft.com/office/officeart/2005/8/layout/lProcess2"/>
    <dgm:cxn modelId="{F43ECCD7-42D2-4EE0-A80E-AF5F41445284}" type="presParOf" srcId="{5DF53043-7BC5-4F73-990F-307A13609654}" destId="{2B564B7C-28BB-4248-8D90-CCBAC3CE7FCB}" srcOrd="1" destOrd="0" presId="urn:microsoft.com/office/officeart/2005/8/layout/lProcess2"/>
    <dgm:cxn modelId="{A9B2A6F0-5A5F-4746-B8DD-578EEDBA1166}" type="presParOf" srcId="{5DF53043-7BC5-4F73-990F-307A13609654}" destId="{018E66B2-7C23-456D-8D67-A208E9131283}" srcOrd="2" destOrd="0" presId="urn:microsoft.com/office/officeart/2005/8/layout/lProcess2"/>
    <dgm:cxn modelId="{250EBE70-ABA9-4C63-962C-1F354D2E2275}" type="presParOf" srcId="{5DF53043-7BC5-4F73-990F-307A13609654}" destId="{28E63C13-5CD4-4E2F-8B9A-9EE167236E81}" srcOrd="3" destOrd="0" presId="urn:microsoft.com/office/officeart/2005/8/layout/lProcess2"/>
    <dgm:cxn modelId="{B51DCB7B-7D7A-4EE4-8CB1-301833617768}" type="presParOf" srcId="{5DF53043-7BC5-4F73-990F-307A13609654}" destId="{A718A8F5-1F3E-49F9-8EDF-3117A68DAAE6}" srcOrd="4" destOrd="0" presId="urn:microsoft.com/office/officeart/2005/8/layout/lProcess2"/>
    <dgm:cxn modelId="{26BA6316-998B-492C-A9DF-39F6B8CAEF4E}" type="presParOf" srcId="{5DF53043-7BC5-4F73-990F-307A13609654}" destId="{153EC206-D7F0-4968-9BA0-AC0B8BFF820F}" srcOrd="5" destOrd="0" presId="urn:microsoft.com/office/officeart/2005/8/layout/lProcess2"/>
    <dgm:cxn modelId="{427DA892-D9C6-4BEE-9478-CFE71892C097}" type="presParOf" srcId="{5DF53043-7BC5-4F73-990F-307A13609654}" destId="{C35AB03F-70D1-4745-9273-E5F70044D4FD}" srcOrd="6" destOrd="0" presId="urn:microsoft.com/office/officeart/2005/8/layout/lProcess2"/>
    <dgm:cxn modelId="{65758106-4718-40E3-8997-FC604407FB4A}" type="presParOf" srcId="{5DF53043-7BC5-4F73-990F-307A13609654}" destId="{CBCE8C74-77D2-4414-A577-7F6C869C9AD1}" srcOrd="7" destOrd="0" presId="urn:microsoft.com/office/officeart/2005/8/layout/lProcess2"/>
    <dgm:cxn modelId="{E382F484-254D-42E5-830F-37769102EDCB}" type="presParOf" srcId="{5DF53043-7BC5-4F73-990F-307A13609654}" destId="{27331D3E-0186-460F-A4E9-9CCCCA3B648C}"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0E673C-DEB5-4DE1-A59D-96B5C6C666C2}" type="doc">
      <dgm:prSet loTypeId="urn:microsoft.com/office/officeart/2005/8/layout/hierarchy4" loCatId="relationship" qsTypeId="urn:microsoft.com/office/officeart/2005/8/quickstyle/simple1" qsCatId="simple" csTypeId="urn:microsoft.com/office/officeart/2005/8/colors/accent1_4" csCatId="accent1" phldr="1"/>
      <dgm:spPr/>
      <dgm:t>
        <a:bodyPr/>
        <a:lstStyle/>
        <a:p>
          <a:endParaRPr lang="fr-FR"/>
        </a:p>
      </dgm:t>
    </dgm:pt>
    <dgm:pt modelId="{2A920EB7-17F3-4A9C-9B79-FC286B410606}">
      <dgm:prSet phldrT="[Texte]" custT="1"/>
      <dgm:spPr/>
      <dgm:t>
        <a:bodyPr/>
        <a:lstStyle/>
        <a:p>
          <a:r>
            <a:rPr lang="fr-FR" sz="3200" dirty="0" smtClean="0">
              <a:effectLst>
                <a:outerShdw blurRad="38100" dist="38100" dir="2700000" algn="tl">
                  <a:srgbClr val="000000">
                    <a:alpha val="43137"/>
                  </a:srgbClr>
                </a:outerShdw>
              </a:effectLst>
            </a:rPr>
            <a:t>Quelle est la durée de l’aptitude médicale ? </a:t>
          </a:r>
          <a:endParaRPr lang="fr-FR" sz="3200" dirty="0">
            <a:effectLst>
              <a:outerShdw blurRad="38100" dist="38100" dir="2700000" algn="tl">
                <a:srgbClr val="000000">
                  <a:alpha val="43137"/>
                </a:srgbClr>
              </a:outerShdw>
            </a:effectLst>
          </a:endParaRPr>
        </a:p>
      </dgm:t>
    </dgm:pt>
    <dgm:pt modelId="{F561D201-7E05-47BF-8AC2-F3817785676C}" type="parTrans" cxnId="{B95A2DED-F103-44C9-AA95-211E4A6273F5}">
      <dgm:prSet/>
      <dgm:spPr/>
      <dgm:t>
        <a:bodyPr/>
        <a:lstStyle/>
        <a:p>
          <a:endParaRPr lang="fr-FR" sz="1600"/>
        </a:p>
      </dgm:t>
    </dgm:pt>
    <dgm:pt modelId="{FF6081CC-C785-411A-ADBE-7922B9BBD8A2}" type="sibTrans" cxnId="{B95A2DED-F103-44C9-AA95-211E4A6273F5}">
      <dgm:prSet/>
      <dgm:spPr/>
      <dgm:t>
        <a:bodyPr/>
        <a:lstStyle/>
        <a:p>
          <a:endParaRPr lang="fr-FR" sz="1600"/>
        </a:p>
      </dgm:t>
    </dgm:pt>
    <dgm:pt modelId="{F521D415-A3BC-4D8D-A5D7-DF3BD130946E}">
      <dgm:prSet phldrT="[Texte]" custT="1"/>
      <dgm:spPr/>
      <dgm:t>
        <a:bodyPr/>
        <a:lstStyle/>
        <a:p>
          <a:r>
            <a:rPr lang="fr-FR" sz="2800" dirty="0" smtClean="0"/>
            <a:t>Obtenir annuellement, </a:t>
          </a:r>
          <a:br>
            <a:rPr lang="fr-FR" sz="2800" dirty="0" smtClean="0"/>
          </a:br>
          <a:r>
            <a:rPr lang="fr-FR" sz="2800" dirty="0" smtClean="0"/>
            <a:t>la délivrance d’un avis médical d’aptitude.</a:t>
          </a:r>
          <a:endParaRPr lang="fr-FR" sz="2800" dirty="0"/>
        </a:p>
      </dgm:t>
    </dgm:pt>
    <dgm:pt modelId="{A077AACA-AE12-498C-BD6C-50CADAA03E48}" type="parTrans" cxnId="{35D27222-A76B-4D1D-AA66-056CF4421719}">
      <dgm:prSet/>
      <dgm:spPr/>
      <dgm:t>
        <a:bodyPr/>
        <a:lstStyle/>
        <a:p>
          <a:endParaRPr lang="fr-FR" sz="1600"/>
        </a:p>
      </dgm:t>
    </dgm:pt>
    <dgm:pt modelId="{78C9410C-9211-4BE9-BC82-4B60669D46A2}" type="sibTrans" cxnId="{35D27222-A76B-4D1D-AA66-056CF4421719}">
      <dgm:prSet/>
      <dgm:spPr/>
      <dgm:t>
        <a:bodyPr/>
        <a:lstStyle/>
        <a:p>
          <a:endParaRPr lang="fr-FR" sz="1600"/>
        </a:p>
      </dgm:t>
    </dgm:pt>
    <dgm:pt modelId="{B49947BB-65EB-474B-A40A-AE1B9039D315}">
      <dgm:prSet phldrT="[Texte]" custT="1"/>
      <dgm:spPr/>
      <dgm:t>
        <a:bodyPr/>
        <a:lstStyle/>
        <a:p>
          <a:r>
            <a:rPr lang="fr-FR" sz="1800" dirty="0" smtClean="0"/>
            <a:t>Soit par le médecin du travail </a:t>
          </a:r>
          <a:br>
            <a:rPr lang="fr-FR" sz="1800" dirty="0" smtClean="0"/>
          </a:br>
          <a:r>
            <a:rPr lang="fr-FR" sz="1800" dirty="0" smtClean="0"/>
            <a:t>pour les salariés</a:t>
          </a:r>
          <a:endParaRPr lang="fr-FR" sz="1800" dirty="0"/>
        </a:p>
      </dgm:t>
    </dgm:pt>
    <dgm:pt modelId="{C512A89D-D5AA-4B65-B9CA-7A4B861D93D6}" type="parTrans" cxnId="{CB1157D7-40EB-4EE1-BD67-CB4583F0F56B}">
      <dgm:prSet/>
      <dgm:spPr/>
      <dgm:t>
        <a:bodyPr/>
        <a:lstStyle/>
        <a:p>
          <a:endParaRPr lang="fr-FR" sz="1600"/>
        </a:p>
      </dgm:t>
    </dgm:pt>
    <dgm:pt modelId="{5488628E-B8E7-4307-A4B3-C4B7ACDE3469}" type="sibTrans" cxnId="{CB1157D7-40EB-4EE1-BD67-CB4583F0F56B}">
      <dgm:prSet/>
      <dgm:spPr/>
      <dgm:t>
        <a:bodyPr/>
        <a:lstStyle/>
        <a:p>
          <a:endParaRPr lang="fr-FR" sz="1600"/>
        </a:p>
      </dgm:t>
    </dgm:pt>
    <dgm:pt modelId="{18BA36CE-4B7A-407A-9A8D-F70EE9FE80E0}">
      <dgm:prSet phldrT="[Texte]" custT="1"/>
      <dgm:spPr/>
      <dgm:t>
        <a:bodyPr/>
        <a:lstStyle/>
        <a:p>
          <a:r>
            <a:rPr lang="fr-FR" sz="1800" dirty="0" smtClean="0"/>
            <a:t>Soit par le médecin chargé du suivi médical des élèves, étudiants, </a:t>
          </a:r>
          <a:br>
            <a:rPr lang="fr-FR" sz="1800" dirty="0" smtClean="0"/>
          </a:br>
          <a:r>
            <a:rPr lang="fr-FR" sz="1800" dirty="0" smtClean="0"/>
            <a:t>des stagiaires de la formation professionnelle.</a:t>
          </a:r>
          <a:endParaRPr lang="fr-FR" sz="1800" dirty="0"/>
        </a:p>
      </dgm:t>
    </dgm:pt>
    <dgm:pt modelId="{39E7A965-2EBB-44FB-B666-0EFAB04B1BAD}" type="parTrans" cxnId="{9CB05161-FE4F-49F3-B19D-28A47AA2D737}">
      <dgm:prSet/>
      <dgm:spPr/>
      <dgm:t>
        <a:bodyPr/>
        <a:lstStyle/>
        <a:p>
          <a:endParaRPr lang="fr-FR" sz="1600"/>
        </a:p>
      </dgm:t>
    </dgm:pt>
    <dgm:pt modelId="{A0F183AE-A8B7-4322-B3C4-3B5C3F681969}" type="sibTrans" cxnId="{9CB05161-FE4F-49F3-B19D-28A47AA2D737}">
      <dgm:prSet/>
      <dgm:spPr/>
      <dgm:t>
        <a:bodyPr/>
        <a:lstStyle/>
        <a:p>
          <a:endParaRPr lang="fr-FR" sz="1600"/>
        </a:p>
      </dgm:t>
    </dgm:pt>
    <dgm:pt modelId="{E226D572-258A-4A62-A5A2-149DF9EFCA44}" type="pres">
      <dgm:prSet presAssocID="{480E673C-DEB5-4DE1-A59D-96B5C6C666C2}" presName="Name0" presStyleCnt="0">
        <dgm:presLayoutVars>
          <dgm:chPref val="1"/>
          <dgm:dir/>
          <dgm:animOne val="branch"/>
          <dgm:animLvl val="lvl"/>
          <dgm:resizeHandles/>
        </dgm:presLayoutVars>
      </dgm:prSet>
      <dgm:spPr/>
      <dgm:t>
        <a:bodyPr/>
        <a:lstStyle/>
        <a:p>
          <a:endParaRPr lang="fr-FR"/>
        </a:p>
      </dgm:t>
    </dgm:pt>
    <dgm:pt modelId="{8F9D10DD-BDE2-4524-AF50-FD1F3362BD54}" type="pres">
      <dgm:prSet presAssocID="{2A920EB7-17F3-4A9C-9B79-FC286B410606}" presName="vertOne" presStyleCnt="0"/>
      <dgm:spPr/>
    </dgm:pt>
    <dgm:pt modelId="{8E03B11B-BF11-4A50-8B6C-51DAD0B366DA}" type="pres">
      <dgm:prSet presAssocID="{2A920EB7-17F3-4A9C-9B79-FC286B410606}" presName="txOne" presStyleLbl="node0" presStyleIdx="0" presStyleCnt="1">
        <dgm:presLayoutVars>
          <dgm:chPref val="3"/>
        </dgm:presLayoutVars>
      </dgm:prSet>
      <dgm:spPr/>
      <dgm:t>
        <a:bodyPr/>
        <a:lstStyle/>
        <a:p>
          <a:endParaRPr lang="fr-FR"/>
        </a:p>
      </dgm:t>
    </dgm:pt>
    <dgm:pt modelId="{ED39E13F-EC40-4614-8759-F4BEC745682B}" type="pres">
      <dgm:prSet presAssocID="{2A920EB7-17F3-4A9C-9B79-FC286B410606}" presName="parTransOne" presStyleCnt="0"/>
      <dgm:spPr/>
    </dgm:pt>
    <dgm:pt modelId="{0E4D97D7-8958-4292-8C92-8C2D28FFB5B4}" type="pres">
      <dgm:prSet presAssocID="{2A920EB7-17F3-4A9C-9B79-FC286B410606}" presName="horzOne" presStyleCnt="0"/>
      <dgm:spPr/>
    </dgm:pt>
    <dgm:pt modelId="{92745A7D-02C7-4100-8F3B-19D841F9D2E2}" type="pres">
      <dgm:prSet presAssocID="{F521D415-A3BC-4D8D-A5D7-DF3BD130946E}" presName="vertTwo" presStyleCnt="0"/>
      <dgm:spPr/>
    </dgm:pt>
    <dgm:pt modelId="{64FFF5D9-D1C6-43F8-B798-B0C1E9F867ED}" type="pres">
      <dgm:prSet presAssocID="{F521D415-A3BC-4D8D-A5D7-DF3BD130946E}" presName="txTwo" presStyleLbl="node2" presStyleIdx="0" presStyleCnt="1">
        <dgm:presLayoutVars>
          <dgm:chPref val="3"/>
        </dgm:presLayoutVars>
      </dgm:prSet>
      <dgm:spPr/>
      <dgm:t>
        <a:bodyPr/>
        <a:lstStyle/>
        <a:p>
          <a:endParaRPr lang="fr-FR"/>
        </a:p>
      </dgm:t>
    </dgm:pt>
    <dgm:pt modelId="{3E66CC16-17CF-46FC-B24C-297A8AEC202C}" type="pres">
      <dgm:prSet presAssocID="{F521D415-A3BC-4D8D-A5D7-DF3BD130946E}" presName="parTransTwo" presStyleCnt="0"/>
      <dgm:spPr/>
    </dgm:pt>
    <dgm:pt modelId="{2314051E-C77F-48B3-89BA-2E84C242F100}" type="pres">
      <dgm:prSet presAssocID="{F521D415-A3BC-4D8D-A5D7-DF3BD130946E}" presName="horzTwo" presStyleCnt="0"/>
      <dgm:spPr/>
    </dgm:pt>
    <dgm:pt modelId="{27C784B2-DB82-43B2-A84E-95B1DB46F83B}" type="pres">
      <dgm:prSet presAssocID="{B49947BB-65EB-474B-A40A-AE1B9039D315}" presName="vertThree" presStyleCnt="0"/>
      <dgm:spPr/>
    </dgm:pt>
    <dgm:pt modelId="{28ED2379-6049-4211-8AB3-6B91065F8542}" type="pres">
      <dgm:prSet presAssocID="{B49947BB-65EB-474B-A40A-AE1B9039D315}" presName="txThree" presStyleLbl="node3" presStyleIdx="0" presStyleCnt="2">
        <dgm:presLayoutVars>
          <dgm:chPref val="3"/>
        </dgm:presLayoutVars>
      </dgm:prSet>
      <dgm:spPr/>
      <dgm:t>
        <a:bodyPr/>
        <a:lstStyle/>
        <a:p>
          <a:endParaRPr lang="fr-FR"/>
        </a:p>
      </dgm:t>
    </dgm:pt>
    <dgm:pt modelId="{FF7C4992-EEC1-438E-A1DA-ED5954C47370}" type="pres">
      <dgm:prSet presAssocID="{B49947BB-65EB-474B-A40A-AE1B9039D315}" presName="horzThree" presStyleCnt="0"/>
      <dgm:spPr/>
    </dgm:pt>
    <dgm:pt modelId="{4E94BEB7-8C72-4A7E-8EA3-7ACA7CE1D50C}" type="pres">
      <dgm:prSet presAssocID="{5488628E-B8E7-4307-A4B3-C4B7ACDE3469}" presName="sibSpaceThree" presStyleCnt="0"/>
      <dgm:spPr/>
    </dgm:pt>
    <dgm:pt modelId="{294C858B-9532-4A4F-8693-D8EA9FAE4FC1}" type="pres">
      <dgm:prSet presAssocID="{18BA36CE-4B7A-407A-9A8D-F70EE9FE80E0}" presName="vertThree" presStyleCnt="0"/>
      <dgm:spPr/>
    </dgm:pt>
    <dgm:pt modelId="{973E90E3-62EA-4423-831B-6FEDA8EC82F1}" type="pres">
      <dgm:prSet presAssocID="{18BA36CE-4B7A-407A-9A8D-F70EE9FE80E0}" presName="txThree" presStyleLbl="node3" presStyleIdx="1" presStyleCnt="2">
        <dgm:presLayoutVars>
          <dgm:chPref val="3"/>
        </dgm:presLayoutVars>
      </dgm:prSet>
      <dgm:spPr/>
      <dgm:t>
        <a:bodyPr/>
        <a:lstStyle/>
        <a:p>
          <a:endParaRPr lang="fr-FR"/>
        </a:p>
      </dgm:t>
    </dgm:pt>
    <dgm:pt modelId="{AD8CB3C9-984A-48E9-BC4F-513EE9649C35}" type="pres">
      <dgm:prSet presAssocID="{18BA36CE-4B7A-407A-9A8D-F70EE9FE80E0}" presName="horzThree" presStyleCnt="0"/>
      <dgm:spPr/>
    </dgm:pt>
  </dgm:ptLst>
  <dgm:cxnLst>
    <dgm:cxn modelId="{232B0651-FC56-4E85-9820-586CECAB3697}" type="presOf" srcId="{480E673C-DEB5-4DE1-A59D-96B5C6C666C2}" destId="{E226D572-258A-4A62-A5A2-149DF9EFCA44}" srcOrd="0" destOrd="0" presId="urn:microsoft.com/office/officeart/2005/8/layout/hierarchy4"/>
    <dgm:cxn modelId="{35D27222-A76B-4D1D-AA66-056CF4421719}" srcId="{2A920EB7-17F3-4A9C-9B79-FC286B410606}" destId="{F521D415-A3BC-4D8D-A5D7-DF3BD130946E}" srcOrd="0" destOrd="0" parTransId="{A077AACA-AE12-498C-BD6C-50CADAA03E48}" sibTransId="{78C9410C-9211-4BE9-BC82-4B60669D46A2}"/>
    <dgm:cxn modelId="{9CA1262D-75FA-4EFA-AE36-900058DB68E2}" type="presOf" srcId="{2A920EB7-17F3-4A9C-9B79-FC286B410606}" destId="{8E03B11B-BF11-4A50-8B6C-51DAD0B366DA}" srcOrd="0" destOrd="0" presId="urn:microsoft.com/office/officeart/2005/8/layout/hierarchy4"/>
    <dgm:cxn modelId="{F23499F0-DF1A-4058-9148-EBF2DF4F7E6D}" type="presOf" srcId="{B49947BB-65EB-474B-A40A-AE1B9039D315}" destId="{28ED2379-6049-4211-8AB3-6B91065F8542}" srcOrd="0" destOrd="0" presId="urn:microsoft.com/office/officeart/2005/8/layout/hierarchy4"/>
    <dgm:cxn modelId="{B95A2DED-F103-44C9-AA95-211E4A6273F5}" srcId="{480E673C-DEB5-4DE1-A59D-96B5C6C666C2}" destId="{2A920EB7-17F3-4A9C-9B79-FC286B410606}" srcOrd="0" destOrd="0" parTransId="{F561D201-7E05-47BF-8AC2-F3817785676C}" sibTransId="{FF6081CC-C785-411A-ADBE-7922B9BBD8A2}"/>
    <dgm:cxn modelId="{2772C9C3-6244-4A9F-9D7E-B3CD3A167E26}" type="presOf" srcId="{F521D415-A3BC-4D8D-A5D7-DF3BD130946E}" destId="{64FFF5D9-D1C6-43F8-B798-B0C1E9F867ED}" srcOrd="0" destOrd="0" presId="urn:microsoft.com/office/officeart/2005/8/layout/hierarchy4"/>
    <dgm:cxn modelId="{73276C6B-2BB8-4CE1-8920-257347396416}" type="presOf" srcId="{18BA36CE-4B7A-407A-9A8D-F70EE9FE80E0}" destId="{973E90E3-62EA-4423-831B-6FEDA8EC82F1}" srcOrd="0" destOrd="0" presId="urn:microsoft.com/office/officeart/2005/8/layout/hierarchy4"/>
    <dgm:cxn modelId="{CB1157D7-40EB-4EE1-BD67-CB4583F0F56B}" srcId="{F521D415-A3BC-4D8D-A5D7-DF3BD130946E}" destId="{B49947BB-65EB-474B-A40A-AE1B9039D315}" srcOrd="0" destOrd="0" parTransId="{C512A89D-D5AA-4B65-B9CA-7A4B861D93D6}" sibTransId="{5488628E-B8E7-4307-A4B3-C4B7ACDE3469}"/>
    <dgm:cxn modelId="{9CB05161-FE4F-49F3-B19D-28A47AA2D737}" srcId="{F521D415-A3BC-4D8D-A5D7-DF3BD130946E}" destId="{18BA36CE-4B7A-407A-9A8D-F70EE9FE80E0}" srcOrd="1" destOrd="0" parTransId="{39E7A965-2EBB-44FB-B666-0EFAB04B1BAD}" sibTransId="{A0F183AE-A8B7-4322-B3C4-3B5C3F681969}"/>
    <dgm:cxn modelId="{EC5C937E-16DF-4FA6-A9B4-44A674265EF5}" type="presParOf" srcId="{E226D572-258A-4A62-A5A2-149DF9EFCA44}" destId="{8F9D10DD-BDE2-4524-AF50-FD1F3362BD54}" srcOrd="0" destOrd="0" presId="urn:microsoft.com/office/officeart/2005/8/layout/hierarchy4"/>
    <dgm:cxn modelId="{AE1B998B-6133-4B8B-95B4-43A200292709}" type="presParOf" srcId="{8F9D10DD-BDE2-4524-AF50-FD1F3362BD54}" destId="{8E03B11B-BF11-4A50-8B6C-51DAD0B366DA}" srcOrd="0" destOrd="0" presId="urn:microsoft.com/office/officeart/2005/8/layout/hierarchy4"/>
    <dgm:cxn modelId="{33EE39E3-BCF1-4AD7-925A-03E29FDAB58B}" type="presParOf" srcId="{8F9D10DD-BDE2-4524-AF50-FD1F3362BD54}" destId="{ED39E13F-EC40-4614-8759-F4BEC745682B}" srcOrd="1" destOrd="0" presId="urn:microsoft.com/office/officeart/2005/8/layout/hierarchy4"/>
    <dgm:cxn modelId="{CA3FE6E8-C8D5-461C-AC4A-75A902FBB61A}" type="presParOf" srcId="{8F9D10DD-BDE2-4524-AF50-FD1F3362BD54}" destId="{0E4D97D7-8958-4292-8C92-8C2D28FFB5B4}" srcOrd="2" destOrd="0" presId="urn:microsoft.com/office/officeart/2005/8/layout/hierarchy4"/>
    <dgm:cxn modelId="{BA4BCFE7-738D-4B6D-973B-07F915A79C97}" type="presParOf" srcId="{0E4D97D7-8958-4292-8C92-8C2D28FFB5B4}" destId="{92745A7D-02C7-4100-8F3B-19D841F9D2E2}" srcOrd="0" destOrd="0" presId="urn:microsoft.com/office/officeart/2005/8/layout/hierarchy4"/>
    <dgm:cxn modelId="{77142A90-B3C4-45BF-A18C-46CDF63FDF3A}" type="presParOf" srcId="{92745A7D-02C7-4100-8F3B-19D841F9D2E2}" destId="{64FFF5D9-D1C6-43F8-B798-B0C1E9F867ED}" srcOrd="0" destOrd="0" presId="urn:microsoft.com/office/officeart/2005/8/layout/hierarchy4"/>
    <dgm:cxn modelId="{671F5380-9475-492C-B4F0-19590D3ED75F}" type="presParOf" srcId="{92745A7D-02C7-4100-8F3B-19D841F9D2E2}" destId="{3E66CC16-17CF-46FC-B24C-297A8AEC202C}" srcOrd="1" destOrd="0" presId="urn:microsoft.com/office/officeart/2005/8/layout/hierarchy4"/>
    <dgm:cxn modelId="{52A30F95-29F5-4A10-8D55-831C815008BD}" type="presParOf" srcId="{92745A7D-02C7-4100-8F3B-19D841F9D2E2}" destId="{2314051E-C77F-48B3-89BA-2E84C242F100}" srcOrd="2" destOrd="0" presId="urn:microsoft.com/office/officeart/2005/8/layout/hierarchy4"/>
    <dgm:cxn modelId="{E197CB60-395A-4D69-BC07-E02C07A6DD14}" type="presParOf" srcId="{2314051E-C77F-48B3-89BA-2E84C242F100}" destId="{27C784B2-DB82-43B2-A84E-95B1DB46F83B}" srcOrd="0" destOrd="0" presId="urn:microsoft.com/office/officeart/2005/8/layout/hierarchy4"/>
    <dgm:cxn modelId="{C8BDE272-1CCA-4C71-82BD-CD919A53DA14}" type="presParOf" srcId="{27C784B2-DB82-43B2-A84E-95B1DB46F83B}" destId="{28ED2379-6049-4211-8AB3-6B91065F8542}" srcOrd="0" destOrd="0" presId="urn:microsoft.com/office/officeart/2005/8/layout/hierarchy4"/>
    <dgm:cxn modelId="{783BED96-6364-44A1-9F29-F9D29938FD70}" type="presParOf" srcId="{27C784B2-DB82-43B2-A84E-95B1DB46F83B}" destId="{FF7C4992-EEC1-438E-A1DA-ED5954C47370}" srcOrd="1" destOrd="0" presId="urn:microsoft.com/office/officeart/2005/8/layout/hierarchy4"/>
    <dgm:cxn modelId="{20363FB2-632B-4BB0-ABC5-0A5E701754F7}" type="presParOf" srcId="{2314051E-C77F-48B3-89BA-2E84C242F100}" destId="{4E94BEB7-8C72-4A7E-8EA3-7ACA7CE1D50C}" srcOrd="1" destOrd="0" presId="urn:microsoft.com/office/officeart/2005/8/layout/hierarchy4"/>
    <dgm:cxn modelId="{FA02CC6C-FA60-44EF-972E-42347DD47D23}" type="presParOf" srcId="{2314051E-C77F-48B3-89BA-2E84C242F100}" destId="{294C858B-9532-4A4F-8693-D8EA9FAE4FC1}" srcOrd="2" destOrd="0" presId="urn:microsoft.com/office/officeart/2005/8/layout/hierarchy4"/>
    <dgm:cxn modelId="{6CC8B918-C205-43C6-95D5-C78D4FA8725A}" type="presParOf" srcId="{294C858B-9532-4A4F-8693-D8EA9FAE4FC1}" destId="{973E90E3-62EA-4423-831B-6FEDA8EC82F1}" srcOrd="0" destOrd="0" presId="urn:microsoft.com/office/officeart/2005/8/layout/hierarchy4"/>
    <dgm:cxn modelId="{0D42E8EA-D4AE-421B-AB6B-8F5F4234B765}" type="presParOf" srcId="{294C858B-9532-4A4F-8693-D8EA9FAE4FC1}" destId="{AD8CB3C9-984A-48E9-BC4F-513EE9649C3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E6EBD-6BA5-4249-BD9B-45453B137C0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144521CF-34E4-4E8D-88DA-DF414F3A3006}">
      <dgm:prSet phldrT="[Texte]" custT="1"/>
      <dgm:spPr/>
      <dgm:t>
        <a:bodyPr/>
        <a:lstStyle/>
        <a:p>
          <a:r>
            <a:rPr lang="fr-FR" sz="2000" dirty="0" smtClean="0"/>
            <a:t>Catégorie I :</a:t>
          </a:r>
          <a:endParaRPr lang="fr-FR" sz="2000" dirty="0"/>
        </a:p>
      </dgm:t>
    </dgm:pt>
    <dgm:pt modelId="{40DC7E99-2505-4309-886E-0FC082714D40}" type="parTrans" cxnId="{7EAA7CE3-705F-4F2D-801F-5458F398920E}">
      <dgm:prSet/>
      <dgm:spPr/>
      <dgm:t>
        <a:bodyPr/>
        <a:lstStyle/>
        <a:p>
          <a:endParaRPr lang="fr-FR"/>
        </a:p>
      </dgm:t>
    </dgm:pt>
    <dgm:pt modelId="{BE332943-BD3F-4F84-AA53-717E90F190F7}" type="sibTrans" cxnId="{7EAA7CE3-705F-4F2D-801F-5458F398920E}">
      <dgm:prSet/>
      <dgm:spPr/>
      <dgm:t>
        <a:bodyPr/>
        <a:lstStyle/>
        <a:p>
          <a:endParaRPr lang="fr-FR"/>
        </a:p>
      </dgm:t>
    </dgm:pt>
    <dgm:pt modelId="{BE9FE399-C7B5-470D-B320-9B3BF2BD7A6C}">
      <dgm:prSet phldrT="[Texte]" custT="1"/>
      <dgm:spPr/>
      <dgm:t>
        <a:bodyPr/>
        <a:lstStyle/>
        <a:p>
          <a:r>
            <a:rPr lang="fr-FR" sz="1900" dirty="0" smtClean="0"/>
            <a:t>Catégorie V :</a:t>
          </a:r>
          <a:endParaRPr lang="fr-FR" sz="1900" dirty="0"/>
        </a:p>
      </dgm:t>
    </dgm:pt>
    <dgm:pt modelId="{CEAB5E01-65F3-4441-84B2-2DE67B8F603B}" type="parTrans" cxnId="{095AAF07-75D5-44B0-A37B-FA6C4DB1AF11}">
      <dgm:prSet/>
      <dgm:spPr/>
      <dgm:t>
        <a:bodyPr/>
        <a:lstStyle/>
        <a:p>
          <a:endParaRPr lang="fr-FR"/>
        </a:p>
      </dgm:t>
    </dgm:pt>
    <dgm:pt modelId="{F6A20196-39B8-4DF7-9823-EE14CC0ACD28}" type="sibTrans" cxnId="{095AAF07-75D5-44B0-A37B-FA6C4DB1AF11}">
      <dgm:prSet/>
      <dgm:spPr/>
      <dgm:t>
        <a:bodyPr/>
        <a:lstStyle/>
        <a:p>
          <a:endParaRPr lang="fr-FR"/>
        </a:p>
      </dgm:t>
    </dgm:pt>
    <dgm:pt modelId="{9F29DA36-2D38-46B0-83F3-18EAB825132C}">
      <dgm:prSet phldrT="[Texte]" custT="1"/>
      <dgm:spPr/>
      <dgm:t>
        <a:bodyPr/>
        <a:lstStyle/>
        <a:p>
          <a:r>
            <a:rPr lang="fr-FR" sz="1400" dirty="0" smtClean="0"/>
            <a:t/>
          </a:r>
          <a:br>
            <a:rPr lang="fr-FR" sz="1400" dirty="0" smtClean="0"/>
          </a:br>
          <a:r>
            <a:rPr lang="fr-FR" sz="1600" dirty="0" smtClean="0"/>
            <a:t>Contrôle d’étanchéité, maintenance et entretien, assemblage, mise en service, récupération des fluides des équipements de tous les équipements de réfrigération, de climatisation et de pompe à chaleur.</a:t>
          </a:r>
          <a:endParaRPr lang="fr-FR" sz="1600" dirty="0"/>
        </a:p>
      </dgm:t>
    </dgm:pt>
    <dgm:pt modelId="{A3A536BE-3330-4EE2-B52B-8621E099A75B}" type="parTrans" cxnId="{6A8DD930-C886-43C9-B23E-F49D9F596C26}">
      <dgm:prSet/>
      <dgm:spPr/>
      <dgm:t>
        <a:bodyPr/>
        <a:lstStyle/>
        <a:p>
          <a:endParaRPr lang="fr-FR"/>
        </a:p>
      </dgm:t>
    </dgm:pt>
    <dgm:pt modelId="{A0615E5E-96C7-4BE9-AB83-AE01A92B7AC8}" type="sibTrans" cxnId="{6A8DD930-C886-43C9-B23E-F49D9F596C26}">
      <dgm:prSet/>
      <dgm:spPr/>
      <dgm:t>
        <a:bodyPr/>
        <a:lstStyle/>
        <a:p>
          <a:endParaRPr lang="fr-FR"/>
        </a:p>
      </dgm:t>
    </dgm:pt>
    <dgm:pt modelId="{A8DF8A22-DACD-4078-9104-7FA4523D7832}">
      <dgm:prSet phldrT="[Texte]" custT="1"/>
      <dgm:spPr/>
      <dgm:t>
        <a:bodyPr/>
        <a:lstStyle/>
        <a:p>
          <a:pPr algn="l"/>
          <a:r>
            <a:rPr lang="fr-FR" sz="1100" dirty="0" smtClean="0"/>
            <a:t> </a:t>
          </a:r>
          <a:r>
            <a:rPr lang="fr-FR" sz="1600" dirty="0" smtClean="0"/>
            <a:t>Contrôle d’étanchéité, maintenance et entretien, assemblage, mise en service, récupération des fluides des systèmes de climatisation de véhicules, engins et matériels  mentionnés à l’article R.311-1 du code la route.</a:t>
          </a:r>
        </a:p>
        <a:p>
          <a:pPr algn="l"/>
          <a:r>
            <a:rPr lang="fr-FR" sz="1600" b="0" dirty="0" smtClean="0">
              <a:solidFill>
                <a:schemeClr val="tx1"/>
              </a:solidFill>
              <a:effectLst/>
            </a:rPr>
            <a:t>La catégorie V correspond parfaitement à notre activité, les engins de travaux publics sont des matériels ou des véhicules et </a:t>
          </a:r>
          <a:r>
            <a:rPr lang="fr-FR" sz="1600" b="1" dirty="0" smtClean="0">
              <a:solidFill>
                <a:srgbClr val="0000FF"/>
              </a:solidFill>
              <a:effectLst>
                <a:outerShdw blurRad="38100" dist="38100" dir="2700000" algn="tl">
                  <a:srgbClr val="000000">
                    <a:alpha val="43137"/>
                  </a:srgbClr>
                </a:outerShdw>
              </a:effectLst>
            </a:rPr>
            <a:t>en aucun cas des équipements de réfrigération.</a:t>
          </a:r>
          <a:endParaRPr lang="fr-FR" sz="1600" b="1" dirty="0">
            <a:solidFill>
              <a:srgbClr val="0000FF"/>
            </a:solidFill>
            <a:effectLst>
              <a:outerShdw blurRad="38100" dist="38100" dir="2700000" algn="tl">
                <a:srgbClr val="000000">
                  <a:alpha val="43137"/>
                </a:srgbClr>
              </a:outerShdw>
            </a:effectLst>
          </a:endParaRPr>
        </a:p>
      </dgm:t>
    </dgm:pt>
    <dgm:pt modelId="{E5AAEC79-012F-4296-85CB-82C05C421D95}" type="parTrans" cxnId="{9D42CAA4-C672-41DA-91CD-C5C476AD005E}">
      <dgm:prSet/>
      <dgm:spPr/>
      <dgm:t>
        <a:bodyPr/>
        <a:lstStyle/>
        <a:p>
          <a:endParaRPr lang="fr-FR"/>
        </a:p>
      </dgm:t>
    </dgm:pt>
    <dgm:pt modelId="{2ADB673C-E835-4D3D-8C41-AEF5460F1D11}" type="sibTrans" cxnId="{9D42CAA4-C672-41DA-91CD-C5C476AD005E}">
      <dgm:prSet/>
      <dgm:spPr/>
      <dgm:t>
        <a:bodyPr/>
        <a:lstStyle/>
        <a:p>
          <a:endParaRPr lang="fr-FR"/>
        </a:p>
      </dgm:t>
    </dgm:pt>
    <dgm:pt modelId="{769625A3-D1C9-4CE1-B52C-7D240FF186EA}" type="pres">
      <dgm:prSet presAssocID="{FE7E6EBD-6BA5-4249-BD9B-45453B137C00}" presName="list" presStyleCnt="0">
        <dgm:presLayoutVars>
          <dgm:dir/>
          <dgm:animLvl val="lvl"/>
        </dgm:presLayoutVars>
      </dgm:prSet>
      <dgm:spPr/>
      <dgm:t>
        <a:bodyPr/>
        <a:lstStyle/>
        <a:p>
          <a:endParaRPr lang="fr-FR"/>
        </a:p>
      </dgm:t>
    </dgm:pt>
    <dgm:pt modelId="{68D99023-DD08-42B6-827F-E64C76F5E780}" type="pres">
      <dgm:prSet presAssocID="{144521CF-34E4-4E8D-88DA-DF414F3A3006}" presName="posSpace" presStyleCnt="0"/>
      <dgm:spPr/>
    </dgm:pt>
    <dgm:pt modelId="{08AFA5AD-DDAD-4C27-9A84-642AB96EE950}" type="pres">
      <dgm:prSet presAssocID="{144521CF-34E4-4E8D-88DA-DF414F3A3006}" presName="vertFlow" presStyleCnt="0"/>
      <dgm:spPr/>
    </dgm:pt>
    <dgm:pt modelId="{98C7DE8B-D348-467C-8F9D-4840D6D90CEB}" type="pres">
      <dgm:prSet presAssocID="{144521CF-34E4-4E8D-88DA-DF414F3A3006}" presName="topSpace" presStyleCnt="0"/>
      <dgm:spPr/>
    </dgm:pt>
    <dgm:pt modelId="{A595988F-3143-48C2-81A9-30D205ED5EDF}" type="pres">
      <dgm:prSet presAssocID="{144521CF-34E4-4E8D-88DA-DF414F3A3006}" presName="firstComp" presStyleCnt="0"/>
      <dgm:spPr/>
    </dgm:pt>
    <dgm:pt modelId="{012F31D2-0E5E-409D-844D-E42180C2E2E6}" type="pres">
      <dgm:prSet presAssocID="{144521CF-34E4-4E8D-88DA-DF414F3A3006}" presName="firstChild" presStyleLbl="bgAccFollowNode1" presStyleIdx="0" presStyleCnt="2" custScaleY="218506" custLinFactNeighborX="-7479" custLinFactNeighborY="809"/>
      <dgm:spPr/>
      <dgm:t>
        <a:bodyPr/>
        <a:lstStyle/>
        <a:p>
          <a:endParaRPr lang="fr-FR"/>
        </a:p>
      </dgm:t>
    </dgm:pt>
    <dgm:pt modelId="{9867ECE0-EF01-4F7A-A423-65D608CCB82C}" type="pres">
      <dgm:prSet presAssocID="{144521CF-34E4-4E8D-88DA-DF414F3A3006}" presName="firstChildTx" presStyleLbl="bgAccFollowNode1" presStyleIdx="0" presStyleCnt="2">
        <dgm:presLayoutVars>
          <dgm:bulletEnabled val="1"/>
        </dgm:presLayoutVars>
      </dgm:prSet>
      <dgm:spPr/>
      <dgm:t>
        <a:bodyPr/>
        <a:lstStyle/>
        <a:p>
          <a:endParaRPr lang="fr-FR"/>
        </a:p>
      </dgm:t>
    </dgm:pt>
    <dgm:pt modelId="{704984B2-4005-4C23-88F9-5331FB9449DD}" type="pres">
      <dgm:prSet presAssocID="{144521CF-34E4-4E8D-88DA-DF414F3A3006}" presName="negSpace" presStyleCnt="0"/>
      <dgm:spPr/>
    </dgm:pt>
    <dgm:pt modelId="{47333FE0-F7BC-4F72-9FD6-C22F5863A27A}" type="pres">
      <dgm:prSet presAssocID="{144521CF-34E4-4E8D-88DA-DF414F3A3006}" presName="circle" presStyleLbl="node1" presStyleIdx="0" presStyleCnt="2"/>
      <dgm:spPr/>
      <dgm:t>
        <a:bodyPr/>
        <a:lstStyle/>
        <a:p>
          <a:endParaRPr lang="fr-FR"/>
        </a:p>
      </dgm:t>
    </dgm:pt>
    <dgm:pt modelId="{BC8D66BE-0D64-4A85-83EC-1BC39D13CF67}" type="pres">
      <dgm:prSet presAssocID="{BE332943-BD3F-4F84-AA53-717E90F190F7}" presName="transSpace" presStyleCnt="0"/>
      <dgm:spPr/>
    </dgm:pt>
    <dgm:pt modelId="{D6EBD552-2690-46C3-8950-15B73EA26F0E}" type="pres">
      <dgm:prSet presAssocID="{BE9FE399-C7B5-470D-B320-9B3BF2BD7A6C}" presName="posSpace" presStyleCnt="0"/>
      <dgm:spPr/>
    </dgm:pt>
    <dgm:pt modelId="{84B189DE-E3F5-4B7A-8370-0630CCB382D9}" type="pres">
      <dgm:prSet presAssocID="{BE9FE399-C7B5-470D-B320-9B3BF2BD7A6C}" presName="vertFlow" presStyleCnt="0"/>
      <dgm:spPr/>
    </dgm:pt>
    <dgm:pt modelId="{EE303FC7-1081-4536-AFE6-52F21EE14463}" type="pres">
      <dgm:prSet presAssocID="{BE9FE399-C7B5-470D-B320-9B3BF2BD7A6C}" presName="topSpace" presStyleCnt="0"/>
      <dgm:spPr/>
    </dgm:pt>
    <dgm:pt modelId="{4E88273C-966F-4D15-BE72-98B29AFD892E}" type="pres">
      <dgm:prSet presAssocID="{BE9FE399-C7B5-470D-B320-9B3BF2BD7A6C}" presName="firstComp" presStyleCnt="0"/>
      <dgm:spPr/>
    </dgm:pt>
    <dgm:pt modelId="{41031B34-7562-4B1B-8041-450894545DF6}" type="pres">
      <dgm:prSet presAssocID="{BE9FE399-C7B5-470D-B320-9B3BF2BD7A6C}" presName="firstChild" presStyleLbl="bgAccFollowNode1" presStyleIdx="1" presStyleCnt="2" custScaleX="106591" custScaleY="218506" custLinFactNeighborX="-3233" custLinFactNeighborY="809"/>
      <dgm:spPr/>
      <dgm:t>
        <a:bodyPr/>
        <a:lstStyle/>
        <a:p>
          <a:endParaRPr lang="fr-FR"/>
        </a:p>
      </dgm:t>
    </dgm:pt>
    <dgm:pt modelId="{BD994A4A-301C-436D-B0DD-6D3D700ECF24}" type="pres">
      <dgm:prSet presAssocID="{BE9FE399-C7B5-470D-B320-9B3BF2BD7A6C}" presName="firstChildTx" presStyleLbl="bgAccFollowNode1" presStyleIdx="1" presStyleCnt="2">
        <dgm:presLayoutVars>
          <dgm:bulletEnabled val="1"/>
        </dgm:presLayoutVars>
      </dgm:prSet>
      <dgm:spPr/>
      <dgm:t>
        <a:bodyPr/>
        <a:lstStyle/>
        <a:p>
          <a:endParaRPr lang="fr-FR"/>
        </a:p>
      </dgm:t>
    </dgm:pt>
    <dgm:pt modelId="{3B024C4C-40F3-4FF2-9CF8-66F4FC17EAB6}" type="pres">
      <dgm:prSet presAssocID="{BE9FE399-C7B5-470D-B320-9B3BF2BD7A6C}" presName="negSpace" presStyleCnt="0"/>
      <dgm:spPr/>
    </dgm:pt>
    <dgm:pt modelId="{3E92D45D-DAB1-461A-AC3A-96FBE37ECC58}" type="pres">
      <dgm:prSet presAssocID="{BE9FE399-C7B5-470D-B320-9B3BF2BD7A6C}" presName="circle" presStyleLbl="node1" presStyleIdx="1" presStyleCnt="2" custLinFactNeighborX="-13450" custLinFactNeighborY="4375"/>
      <dgm:spPr/>
      <dgm:t>
        <a:bodyPr/>
        <a:lstStyle/>
        <a:p>
          <a:endParaRPr lang="fr-FR"/>
        </a:p>
      </dgm:t>
    </dgm:pt>
  </dgm:ptLst>
  <dgm:cxnLst>
    <dgm:cxn modelId="{32753A09-AFB6-495E-89DB-8DCC7057A414}" type="presOf" srcId="{A8DF8A22-DACD-4078-9104-7FA4523D7832}" destId="{41031B34-7562-4B1B-8041-450894545DF6}" srcOrd="0" destOrd="0" presId="urn:microsoft.com/office/officeart/2005/8/layout/hList9"/>
    <dgm:cxn modelId="{8D34B4FE-5D2F-4FFD-8BEC-D9AD00433DF8}" type="presOf" srcId="{FE7E6EBD-6BA5-4249-BD9B-45453B137C00}" destId="{769625A3-D1C9-4CE1-B52C-7D240FF186EA}" srcOrd="0" destOrd="0" presId="urn:microsoft.com/office/officeart/2005/8/layout/hList9"/>
    <dgm:cxn modelId="{D72CD1AA-0C77-41C0-B35A-AD8C4D7457BD}" type="presOf" srcId="{A8DF8A22-DACD-4078-9104-7FA4523D7832}" destId="{BD994A4A-301C-436D-B0DD-6D3D700ECF24}" srcOrd="1" destOrd="0" presId="urn:microsoft.com/office/officeart/2005/8/layout/hList9"/>
    <dgm:cxn modelId="{9D42CAA4-C672-41DA-91CD-C5C476AD005E}" srcId="{BE9FE399-C7B5-470D-B320-9B3BF2BD7A6C}" destId="{A8DF8A22-DACD-4078-9104-7FA4523D7832}" srcOrd="0" destOrd="0" parTransId="{E5AAEC79-012F-4296-85CB-82C05C421D95}" sibTransId="{2ADB673C-E835-4D3D-8C41-AEF5460F1D11}"/>
    <dgm:cxn modelId="{6A8DD930-C886-43C9-B23E-F49D9F596C26}" srcId="{144521CF-34E4-4E8D-88DA-DF414F3A3006}" destId="{9F29DA36-2D38-46B0-83F3-18EAB825132C}" srcOrd="0" destOrd="0" parTransId="{A3A536BE-3330-4EE2-B52B-8621E099A75B}" sibTransId="{A0615E5E-96C7-4BE9-AB83-AE01A92B7AC8}"/>
    <dgm:cxn modelId="{C58D3264-0DC2-46E5-ACAA-AB7F19DC00DE}" type="presOf" srcId="{9F29DA36-2D38-46B0-83F3-18EAB825132C}" destId="{9867ECE0-EF01-4F7A-A423-65D608CCB82C}" srcOrd="1" destOrd="0" presId="urn:microsoft.com/office/officeart/2005/8/layout/hList9"/>
    <dgm:cxn modelId="{6453FFE3-93A7-4525-927D-E9934AD3B7E3}" type="presOf" srcId="{BE9FE399-C7B5-470D-B320-9B3BF2BD7A6C}" destId="{3E92D45D-DAB1-461A-AC3A-96FBE37ECC58}" srcOrd="0" destOrd="0" presId="urn:microsoft.com/office/officeart/2005/8/layout/hList9"/>
    <dgm:cxn modelId="{095AAF07-75D5-44B0-A37B-FA6C4DB1AF11}" srcId="{FE7E6EBD-6BA5-4249-BD9B-45453B137C00}" destId="{BE9FE399-C7B5-470D-B320-9B3BF2BD7A6C}" srcOrd="1" destOrd="0" parTransId="{CEAB5E01-65F3-4441-84B2-2DE67B8F603B}" sibTransId="{F6A20196-39B8-4DF7-9823-EE14CC0ACD28}"/>
    <dgm:cxn modelId="{0B9D446A-FF46-421F-A9EE-86DC6751561B}" type="presOf" srcId="{9F29DA36-2D38-46B0-83F3-18EAB825132C}" destId="{012F31D2-0E5E-409D-844D-E42180C2E2E6}" srcOrd="0" destOrd="0" presId="urn:microsoft.com/office/officeart/2005/8/layout/hList9"/>
    <dgm:cxn modelId="{7EAA7CE3-705F-4F2D-801F-5458F398920E}" srcId="{FE7E6EBD-6BA5-4249-BD9B-45453B137C00}" destId="{144521CF-34E4-4E8D-88DA-DF414F3A3006}" srcOrd="0" destOrd="0" parTransId="{40DC7E99-2505-4309-886E-0FC082714D40}" sibTransId="{BE332943-BD3F-4F84-AA53-717E90F190F7}"/>
    <dgm:cxn modelId="{1C27B85B-D643-4956-A38A-41D2B6385CF8}" type="presOf" srcId="{144521CF-34E4-4E8D-88DA-DF414F3A3006}" destId="{47333FE0-F7BC-4F72-9FD6-C22F5863A27A}" srcOrd="0" destOrd="0" presId="urn:microsoft.com/office/officeart/2005/8/layout/hList9"/>
    <dgm:cxn modelId="{736540F8-E7DE-452D-9697-DB3640722D1B}" type="presParOf" srcId="{769625A3-D1C9-4CE1-B52C-7D240FF186EA}" destId="{68D99023-DD08-42B6-827F-E64C76F5E780}" srcOrd="0" destOrd="0" presId="urn:microsoft.com/office/officeart/2005/8/layout/hList9"/>
    <dgm:cxn modelId="{CF71FC03-D2D1-4267-AFE0-160D2FE89EB6}" type="presParOf" srcId="{769625A3-D1C9-4CE1-B52C-7D240FF186EA}" destId="{08AFA5AD-DDAD-4C27-9A84-642AB96EE950}" srcOrd="1" destOrd="0" presId="urn:microsoft.com/office/officeart/2005/8/layout/hList9"/>
    <dgm:cxn modelId="{FB8B62FF-A2BF-417B-ABEC-19F45DE71FFA}" type="presParOf" srcId="{08AFA5AD-DDAD-4C27-9A84-642AB96EE950}" destId="{98C7DE8B-D348-467C-8F9D-4840D6D90CEB}" srcOrd="0" destOrd="0" presId="urn:microsoft.com/office/officeart/2005/8/layout/hList9"/>
    <dgm:cxn modelId="{AFDA9F51-F008-4F8E-BE13-FE63DC976BE0}" type="presParOf" srcId="{08AFA5AD-DDAD-4C27-9A84-642AB96EE950}" destId="{A595988F-3143-48C2-81A9-30D205ED5EDF}" srcOrd="1" destOrd="0" presId="urn:microsoft.com/office/officeart/2005/8/layout/hList9"/>
    <dgm:cxn modelId="{B14B5128-2C2F-4DA3-B21A-C11933445F5C}" type="presParOf" srcId="{A595988F-3143-48C2-81A9-30D205ED5EDF}" destId="{012F31D2-0E5E-409D-844D-E42180C2E2E6}" srcOrd="0" destOrd="0" presId="urn:microsoft.com/office/officeart/2005/8/layout/hList9"/>
    <dgm:cxn modelId="{CB880C8A-D9D3-4CC6-B68E-81B69130BB16}" type="presParOf" srcId="{A595988F-3143-48C2-81A9-30D205ED5EDF}" destId="{9867ECE0-EF01-4F7A-A423-65D608CCB82C}" srcOrd="1" destOrd="0" presId="urn:microsoft.com/office/officeart/2005/8/layout/hList9"/>
    <dgm:cxn modelId="{B2A96FF3-976C-4121-9341-0181FD9CAF01}" type="presParOf" srcId="{769625A3-D1C9-4CE1-B52C-7D240FF186EA}" destId="{704984B2-4005-4C23-88F9-5331FB9449DD}" srcOrd="2" destOrd="0" presId="urn:microsoft.com/office/officeart/2005/8/layout/hList9"/>
    <dgm:cxn modelId="{A3868C54-3AAB-408B-B795-EBBD91277858}" type="presParOf" srcId="{769625A3-D1C9-4CE1-B52C-7D240FF186EA}" destId="{47333FE0-F7BC-4F72-9FD6-C22F5863A27A}" srcOrd="3" destOrd="0" presId="urn:microsoft.com/office/officeart/2005/8/layout/hList9"/>
    <dgm:cxn modelId="{EAFF0D9C-D19B-45BC-8A41-80AB4166876C}" type="presParOf" srcId="{769625A3-D1C9-4CE1-B52C-7D240FF186EA}" destId="{BC8D66BE-0D64-4A85-83EC-1BC39D13CF67}" srcOrd="4" destOrd="0" presId="urn:microsoft.com/office/officeart/2005/8/layout/hList9"/>
    <dgm:cxn modelId="{B274FD97-A9E3-4A42-AC82-37B5451C0056}" type="presParOf" srcId="{769625A3-D1C9-4CE1-B52C-7D240FF186EA}" destId="{D6EBD552-2690-46C3-8950-15B73EA26F0E}" srcOrd="5" destOrd="0" presId="urn:microsoft.com/office/officeart/2005/8/layout/hList9"/>
    <dgm:cxn modelId="{EDF39990-05B6-4501-BC53-27F5242C465C}" type="presParOf" srcId="{769625A3-D1C9-4CE1-B52C-7D240FF186EA}" destId="{84B189DE-E3F5-4B7A-8370-0630CCB382D9}" srcOrd="6" destOrd="0" presId="urn:microsoft.com/office/officeart/2005/8/layout/hList9"/>
    <dgm:cxn modelId="{E83BDC72-A47B-4FAA-841F-ED4EA2E904B2}" type="presParOf" srcId="{84B189DE-E3F5-4B7A-8370-0630CCB382D9}" destId="{EE303FC7-1081-4536-AFE6-52F21EE14463}" srcOrd="0" destOrd="0" presId="urn:microsoft.com/office/officeart/2005/8/layout/hList9"/>
    <dgm:cxn modelId="{4D6824E7-7E77-42CE-968B-F4143D0F7ED6}" type="presParOf" srcId="{84B189DE-E3F5-4B7A-8370-0630CCB382D9}" destId="{4E88273C-966F-4D15-BE72-98B29AFD892E}" srcOrd="1" destOrd="0" presId="urn:microsoft.com/office/officeart/2005/8/layout/hList9"/>
    <dgm:cxn modelId="{71DDB95B-513D-423F-8658-0F1737CDC4CB}" type="presParOf" srcId="{4E88273C-966F-4D15-BE72-98B29AFD892E}" destId="{41031B34-7562-4B1B-8041-450894545DF6}" srcOrd="0" destOrd="0" presId="urn:microsoft.com/office/officeart/2005/8/layout/hList9"/>
    <dgm:cxn modelId="{F64A1D25-9756-4097-81DF-6C5C2578ABFE}" type="presParOf" srcId="{4E88273C-966F-4D15-BE72-98B29AFD892E}" destId="{BD994A4A-301C-436D-B0DD-6D3D700ECF24}" srcOrd="1" destOrd="0" presId="urn:microsoft.com/office/officeart/2005/8/layout/hList9"/>
    <dgm:cxn modelId="{9135BB13-0099-4BAB-9F70-F2FFEEF9B96B}" type="presParOf" srcId="{769625A3-D1C9-4CE1-B52C-7D240FF186EA}" destId="{3B024C4C-40F3-4FF2-9CF8-66F4FC17EAB6}" srcOrd="7" destOrd="0" presId="urn:microsoft.com/office/officeart/2005/8/layout/hList9"/>
    <dgm:cxn modelId="{F3A3E224-9C00-42A9-B569-FC9680D4FB1B}" type="presParOf" srcId="{769625A3-D1C9-4CE1-B52C-7D240FF186EA}" destId="{3E92D45D-DAB1-461A-AC3A-96FBE37ECC5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B0F0EC-DDCA-4B89-A335-6C060054A9EB}"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fr-FR"/>
        </a:p>
      </dgm:t>
    </dgm:pt>
    <dgm:pt modelId="{34981E15-89C4-4634-A90B-F821BE6E7EB8}">
      <dgm:prSet phldrT="[Texte]"/>
      <dgm:spPr/>
      <dgm:t>
        <a:bodyPr/>
        <a:lstStyle/>
        <a:p>
          <a:pPr algn="ctr"/>
          <a:r>
            <a:rPr lang="fr-FR" dirty="0" smtClean="0"/>
            <a:t>L’habilitation est la reconnaissance par l’employeur de la capacité d’un personnel à effectuer en sécurité les tâches fixées. L’habilitation est la reconnaissance par l’employeur de la capacité d’un personnel à effectuer en sécurité les tâches fixées. </a:t>
          </a:r>
          <a:endParaRPr lang="fr-FR" dirty="0"/>
        </a:p>
      </dgm:t>
    </dgm:pt>
    <dgm:pt modelId="{65CA8B21-EC2B-416A-B89D-88A8815B5A89}" type="parTrans" cxnId="{F296131E-7B30-4CA7-91D4-6E7061C946E2}">
      <dgm:prSet/>
      <dgm:spPr/>
      <dgm:t>
        <a:bodyPr/>
        <a:lstStyle/>
        <a:p>
          <a:pPr algn="ctr"/>
          <a:endParaRPr lang="fr-FR">
            <a:solidFill>
              <a:srgbClr val="073E87"/>
            </a:solidFill>
          </a:endParaRPr>
        </a:p>
      </dgm:t>
    </dgm:pt>
    <dgm:pt modelId="{6194B50B-B826-4E6B-8948-042CF0AC9FAE}" type="sibTrans" cxnId="{F296131E-7B30-4CA7-91D4-6E7061C946E2}">
      <dgm:prSet/>
      <dgm:spPr/>
      <dgm:t>
        <a:bodyPr/>
        <a:lstStyle/>
        <a:p>
          <a:pPr algn="ctr"/>
          <a:endParaRPr lang="fr-FR">
            <a:solidFill>
              <a:srgbClr val="073E87"/>
            </a:solidFill>
          </a:endParaRPr>
        </a:p>
      </dgm:t>
    </dgm:pt>
    <dgm:pt modelId="{EF3CE60A-224A-478A-87D0-B413F55FEC37}">
      <dgm:prSet phldrT="[Texte]"/>
      <dgm:spPr/>
      <dgm:t>
        <a:bodyPr/>
        <a:lstStyle/>
        <a:p>
          <a:pPr algn="ctr"/>
          <a:r>
            <a:rPr lang="fr-FR" smtClean="0"/>
            <a:t>L’habilitation est matérialisée par un document établi par l’employeur et signé par l’employeur et par l’habilité. </a:t>
          </a:r>
          <a:endParaRPr lang="fr-FR" dirty="0"/>
        </a:p>
      </dgm:t>
    </dgm:pt>
    <dgm:pt modelId="{A1061A5B-A45F-4BA5-BC55-7753D548248A}" type="parTrans" cxnId="{FF4ABFED-1461-40D8-B71E-D5355B0F77A3}">
      <dgm:prSet/>
      <dgm:spPr/>
      <dgm:t>
        <a:bodyPr/>
        <a:lstStyle/>
        <a:p>
          <a:pPr algn="ctr"/>
          <a:endParaRPr lang="fr-FR">
            <a:solidFill>
              <a:srgbClr val="073E87"/>
            </a:solidFill>
          </a:endParaRPr>
        </a:p>
      </dgm:t>
    </dgm:pt>
    <dgm:pt modelId="{C6A7DB25-F97E-4C6A-B600-7E9DF2729B55}" type="sibTrans" cxnId="{FF4ABFED-1461-40D8-B71E-D5355B0F77A3}">
      <dgm:prSet/>
      <dgm:spPr/>
      <dgm:t>
        <a:bodyPr/>
        <a:lstStyle/>
        <a:p>
          <a:pPr algn="ctr"/>
          <a:endParaRPr lang="fr-FR">
            <a:solidFill>
              <a:srgbClr val="073E87"/>
            </a:solidFill>
          </a:endParaRPr>
        </a:p>
      </dgm:t>
    </dgm:pt>
    <dgm:pt modelId="{9F39643D-BFC4-4E00-8E15-2B1E717ED307}">
      <dgm:prSet/>
      <dgm:spPr/>
      <dgm:t>
        <a:bodyPr/>
        <a:lstStyle/>
        <a:p>
          <a:pPr algn="ctr"/>
          <a:r>
            <a:rPr lang="fr-FR" smtClean="0"/>
            <a:t>L’habilitation n’est pas directement liée à la classification professionnelle. </a:t>
          </a:r>
          <a:endParaRPr lang="fr-FR" dirty="0"/>
        </a:p>
      </dgm:t>
    </dgm:pt>
    <dgm:pt modelId="{F73F1B34-549F-412A-8880-788D516FFD06}" type="parTrans" cxnId="{164253BE-0254-4DB8-B725-CD2922F2C565}">
      <dgm:prSet/>
      <dgm:spPr/>
      <dgm:t>
        <a:bodyPr/>
        <a:lstStyle/>
        <a:p>
          <a:pPr algn="ctr"/>
          <a:endParaRPr lang="fr-FR">
            <a:solidFill>
              <a:srgbClr val="073E87"/>
            </a:solidFill>
          </a:endParaRPr>
        </a:p>
      </dgm:t>
    </dgm:pt>
    <dgm:pt modelId="{7C421442-63C3-47AA-8BA3-E56E39E859FC}" type="sibTrans" cxnId="{164253BE-0254-4DB8-B725-CD2922F2C565}">
      <dgm:prSet/>
      <dgm:spPr/>
      <dgm:t>
        <a:bodyPr/>
        <a:lstStyle/>
        <a:p>
          <a:pPr algn="ctr"/>
          <a:endParaRPr lang="fr-FR">
            <a:solidFill>
              <a:srgbClr val="073E87"/>
            </a:solidFill>
          </a:endParaRPr>
        </a:p>
      </dgm:t>
    </dgm:pt>
    <dgm:pt modelId="{D956725E-7351-43A9-BCB0-04477CB60F89}">
      <dgm:prSet/>
      <dgm:spPr/>
      <dgm:t>
        <a:bodyPr/>
        <a:lstStyle/>
        <a:p>
          <a:pPr algn="ctr"/>
          <a:r>
            <a:rPr lang="fr-FR" dirty="0" smtClean="0"/>
            <a:t>L’employeur ne peut confier les travaux sur des installations électriques ou à proximité de conducteur  nus sous tension qu’a </a:t>
          </a:r>
          <a:r>
            <a:rPr lang="fr-FR" dirty="0" smtClean="0"/>
            <a:t>des </a:t>
          </a:r>
          <a:r>
            <a:rPr lang="fr-FR" dirty="0" smtClean="0"/>
            <a:t>personnes qualifiées pour les effectuer et possédant une connaissance des règles de sécurité en matière électrique adaptée aux travaux et opérations à effectuer.</a:t>
          </a:r>
          <a:endParaRPr lang="fr-FR" dirty="0"/>
        </a:p>
      </dgm:t>
    </dgm:pt>
    <dgm:pt modelId="{77C0B346-EE05-43DE-AAB0-71B661F8ABF6}" type="sibTrans" cxnId="{DC29DBE1-6D63-4BE0-856F-AEC6DF63000A}">
      <dgm:prSet/>
      <dgm:spPr/>
      <dgm:t>
        <a:bodyPr/>
        <a:lstStyle/>
        <a:p>
          <a:pPr algn="ctr"/>
          <a:endParaRPr lang="fr-FR">
            <a:solidFill>
              <a:srgbClr val="073E87"/>
            </a:solidFill>
          </a:endParaRPr>
        </a:p>
      </dgm:t>
    </dgm:pt>
    <dgm:pt modelId="{9F440A49-571B-4428-9B1C-CB3C072DA3F1}" type="parTrans" cxnId="{DC29DBE1-6D63-4BE0-856F-AEC6DF63000A}">
      <dgm:prSet/>
      <dgm:spPr/>
      <dgm:t>
        <a:bodyPr/>
        <a:lstStyle/>
        <a:p>
          <a:pPr algn="ctr"/>
          <a:endParaRPr lang="fr-FR">
            <a:solidFill>
              <a:srgbClr val="073E87"/>
            </a:solidFill>
          </a:endParaRPr>
        </a:p>
      </dgm:t>
    </dgm:pt>
    <dgm:pt modelId="{D0B77E18-6B41-4584-ABCD-084EA115CF68}" type="pres">
      <dgm:prSet presAssocID="{CCB0F0EC-DDCA-4B89-A335-6C060054A9EB}" presName="diagram" presStyleCnt="0">
        <dgm:presLayoutVars>
          <dgm:dir/>
          <dgm:resizeHandles val="exact"/>
        </dgm:presLayoutVars>
      </dgm:prSet>
      <dgm:spPr/>
      <dgm:t>
        <a:bodyPr/>
        <a:lstStyle/>
        <a:p>
          <a:endParaRPr lang="fr-FR"/>
        </a:p>
      </dgm:t>
    </dgm:pt>
    <dgm:pt modelId="{793C57A7-8A79-4FC4-8344-AC6964FFF187}" type="pres">
      <dgm:prSet presAssocID="{34981E15-89C4-4634-A90B-F821BE6E7EB8}" presName="node" presStyleLbl="node1" presStyleIdx="0" presStyleCnt="4">
        <dgm:presLayoutVars>
          <dgm:bulletEnabled val="1"/>
        </dgm:presLayoutVars>
      </dgm:prSet>
      <dgm:spPr/>
      <dgm:t>
        <a:bodyPr/>
        <a:lstStyle/>
        <a:p>
          <a:endParaRPr lang="fr-FR"/>
        </a:p>
      </dgm:t>
    </dgm:pt>
    <dgm:pt modelId="{A3A1043C-295C-4A02-A899-4E29FBB0C3C9}" type="pres">
      <dgm:prSet presAssocID="{6194B50B-B826-4E6B-8948-042CF0AC9FAE}" presName="sibTrans" presStyleCnt="0"/>
      <dgm:spPr/>
      <dgm:t>
        <a:bodyPr/>
        <a:lstStyle/>
        <a:p>
          <a:endParaRPr lang="fr-FR"/>
        </a:p>
      </dgm:t>
    </dgm:pt>
    <dgm:pt modelId="{9F99E801-C0BB-4339-A614-BC6F03EB00D0}" type="pres">
      <dgm:prSet presAssocID="{9F39643D-BFC4-4E00-8E15-2B1E717ED307}" presName="node" presStyleLbl="node1" presStyleIdx="1" presStyleCnt="4">
        <dgm:presLayoutVars>
          <dgm:bulletEnabled val="1"/>
        </dgm:presLayoutVars>
      </dgm:prSet>
      <dgm:spPr/>
      <dgm:t>
        <a:bodyPr/>
        <a:lstStyle/>
        <a:p>
          <a:endParaRPr lang="fr-FR"/>
        </a:p>
      </dgm:t>
    </dgm:pt>
    <dgm:pt modelId="{0A708306-0EA8-44AB-9BC6-ADAEB9D37577}" type="pres">
      <dgm:prSet presAssocID="{7C421442-63C3-47AA-8BA3-E56E39E859FC}" presName="sibTrans" presStyleCnt="0"/>
      <dgm:spPr/>
      <dgm:t>
        <a:bodyPr/>
        <a:lstStyle/>
        <a:p>
          <a:endParaRPr lang="fr-FR"/>
        </a:p>
      </dgm:t>
    </dgm:pt>
    <dgm:pt modelId="{D9D36E8B-D20C-460C-B92C-19D50BD936F3}" type="pres">
      <dgm:prSet presAssocID="{EF3CE60A-224A-478A-87D0-B413F55FEC37}" presName="node" presStyleLbl="node1" presStyleIdx="2" presStyleCnt="4">
        <dgm:presLayoutVars>
          <dgm:bulletEnabled val="1"/>
        </dgm:presLayoutVars>
      </dgm:prSet>
      <dgm:spPr/>
      <dgm:t>
        <a:bodyPr/>
        <a:lstStyle/>
        <a:p>
          <a:endParaRPr lang="fr-FR"/>
        </a:p>
      </dgm:t>
    </dgm:pt>
    <dgm:pt modelId="{A5D5E925-024B-492C-865F-E59AACD7953C}" type="pres">
      <dgm:prSet presAssocID="{C6A7DB25-F97E-4C6A-B600-7E9DF2729B55}" presName="sibTrans" presStyleCnt="0"/>
      <dgm:spPr/>
      <dgm:t>
        <a:bodyPr/>
        <a:lstStyle/>
        <a:p>
          <a:endParaRPr lang="fr-FR"/>
        </a:p>
      </dgm:t>
    </dgm:pt>
    <dgm:pt modelId="{69B65AF0-62F3-4BC2-B517-BA742C1E8F3B}" type="pres">
      <dgm:prSet presAssocID="{D956725E-7351-43A9-BCB0-04477CB60F89}" presName="node" presStyleLbl="node1" presStyleIdx="3" presStyleCnt="4">
        <dgm:presLayoutVars>
          <dgm:bulletEnabled val="1"/>
        </dgm:presLayoutVars>
      </dgm:prSet>
      <dgm:spPr/>
      <dgm:t>
        <a:bodyPr/>
        <a:lstStyle/>
        <a:p>
          <a:endParaRPr lang="fr-FR"/>
        </a:p>
      </dgm:t>
    </dgm:pt>
  </dgm:ptLst>
  <dgm:cxnLst>
    <dgm:cxn modelId="{FF4ABFED-1461-40D8-B71E-D5355B0F77A3}" srcId="{CCB0F0EC-DDCA-4B89-A335-6C060054A9EB}" destId="{EF3CE60A-224A-478A-87D0-B413F55FEC37}" srcOrd="2" destOrd="0" parTransId="{A1061A5B-A45F-4BA5-BC55-7753D548248A}" sibTransId="{C6A7DB25-F97E-4C6A-B600-7E9DF2729B55}"/>
    <dgm:cxn modelId="{FDE683DE-DCDF-4535-BDBC-D1FB64A572FC}" type="presOf" srcId="{CCB0F0EC-DDCA-4B89-A335-6C060054A9EB}" destId="{D0B77E18-6B41-4584-ABCD-084EA115CF68}" srcOrd="0" destOrd="0" presId="urn:microsoft.com/office/officeart/2005/8/layout/default"/>
    <dgm:cxn modelId="{5173541E-4325-4219-BF9B-7223DD24B09D}" type="presOf" srcId="{9F39643D-BFC4-4E00-8E15-2B1E717ED307}" destId="{9F99E801-C0BB-4339-A614-BC6F03EB00D0}" srcOrd="0" destOrd="0" presId="urn:microsoft.com/office/officeart/2005/8/layout/default"/>
    <dgm:cxn modelId="{164253BE-0254-4DB8-B725-CD2922F2C565}" srcId="{CCB0F0EC-DDCA-4B89-A335-6C060054A9EB}" destId="{9F39643D-BFC4-4E00-8E15-2B1E717ED307}" srcOrd="1" destOrd="0" parTransId="{F73F1B34-549F-412A-8880-788D516FFD06}" sibTransId="{7C421442-63C3-47AA-8BA3-E56E39E859FC}"/>
    <dgm:cxn modelId="{F0681AA7-0A53-47D6-BE44-7D8556EF97C5}" type="presOf" srcId="{D956725E-7351-43A9-BCB0-04477CB60F89}" destId="{69B65AF0-62F3-4BC2-B517-BA742C1E8F3B}" srcOrd="0" destOrd="0" presId="urn:microsoft.com/office/officeart/2005/8/layout/default"/>
    <dgm:cxn modelId="{61C2B3D9-D80F-464D-A8EB-DB9AC590791B}" type="presOf" srcId="{34981E15-89C4-4634-A90B-F821BE6E7EB8}" destId="{793C57A7-8A79-4FC4-8344-AC6964FFF187}" srcOrd="0" destOrd="0" presId="urn:microsoft.com/office/officeart/2005/8/layout/default"/>
    <dgm:cxn modelId="{F296131E-7B30-4CA7-91D4-6E7061C946E2}" srcId="{CCB0F0EC-DDCA-4B89-A335-6C060054A9EB}" destId="{34981E15-89C4-4634-A90B-F821BE6E7EB8}" srcOrd="0" destOrd="0" parTransId="{65CA8B21-EC2B-416A-B89D-88A8815B5A89}" sibTransId="{6194B50B-B826-4E6B-8948-042CF0AC9FAE}"/>
    <dgm:cxn modelId="{DC29DBE1-6D63-4BE0-856F-AEC6DF63000A}" srcId="{CCB0F0EC-DDCA-4B89-A335-6C060054A9EB}" destId="{D956725E-7351-43A9-BCB0-04477CB60F89}" srcOrd="3" destOrd="0" parTransId="{9F440A49-571B-4428-9B1C-CB3C072DA3F1}" sibTransId="{77C0B346-EE05-43DE-AAB0-71B661F8ABF6}"/>
    <dgm:cxn modelId="{1598A945-57CC-4C83-BE78-762E1ED02D0A}" type="presOf" srcId="{EF3CE60A-224A-478A-87D0-B413F55FEC37}" destId="{D9D36E8B-D20C-460C-B92C-19D50BD936F3}" srcOrd="0" destOrd="0" presId="urn:microsoft.com/office/officeart/2005/8/layout/default"/>
    <dgm:cxn modelId="{649BF9CC-8384-4514-8800-E096ED834D27}" type="presParOf" srcId="{D0B77E18-6B41-4584-ABCD-084EA115CF68}" destId="{793C57A7-8A79-4FC4-8344-AC6964FFF187}" srcOrd="0" destOrd="0" presId="urn:microsoft.com/office/officeart/2005/8/layout/default"/>
    <dgm:cxn modelId="{EF3D9FAF-D84D-45C4-BC8D-B76791798EC5}" type="presParOf" srcId="{D0B77E18-6B41-4584-ABCD-084EA115CF68}" destId="{A3A1043C-295C-4A02-A899-4E29FBB0C3C9}" srcOrd="1" destOrd="0" presId="urn:microsoft.com/office/officeart/2005/8/layout/default"/>
    <dgm:cxn modelId="{5A235999-E59A-4C6F-9E59-AE198E7E9D54}" type="presParOf" srcId="{D0B77E18-6B41-4584-ABCD-084EA115CF68}" destId="{9F99E801-C0BB-4339-A614-BC6F03EB00D0}" srcOrd="2" destOrd="0" presId="urn:microsoft.com/office/officeart/2005/8/layout/default"/>
    <dgm:cxn modelId="{ED43CF58-9BE8-4636-A4F0-C5AD48794126}" type="presParOf" srcId="{D0B77E18-6B41-4584-ABCD-084EA115CF68}" destId="{0A708306-0EA8-44AB-9BC6-ADAEB9D37577}" srcOrd="3" destOrd="0" presId="urn:microsoft.com/office/officeart/2005/8/layout/default"/>
    <dgm:cxn modelId="{891AA57F-E876-4BC3-8BF7-C28E44B87674}" type="presParOf" srcId="{D0B77E18-6B41-4584-ABCD-084EA115CF68}" destId="{D9D36E8B-D20C-460C-B92C-19D50BD936F3}" srcOrd="4" destOrd="0" presId="urn:microsoft.com/office/officeart/2005/8/layout/default"/>
    <dgm:cxn modelId="{C3DC8F0A-BD64-4123-A3B2-E5676862F54F}" type="presParOf" srcId="{D0B77E18-6B41-4584-ABCD-084EA115CF68}" destId="{A5D5E925-024B-492C-865F-E59AACD7953C}" srcOrd="5" destOrd="0" presId="urn:microsoft.com/office/officeart/2005/8/layout/default"/>
    <dgm:cxn modelId="{7484C05C-51EB-46AD-954A-B21791F98A37}" type="presParOf" srcId="{D0B77E18-6B41-4584-ABCD-084EA115CF68}" destId="{69B65AF0-62F3-4BC2-B517-BA742C1E8F3B}"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3B47B-4592-44D1-8688-FFE9C05E8505}" type="doc">
      <dgm:prSet loTypeId="urn:microsoft.com/office/officeart/2005/8/layout/gear1" loCatId="cycle" qsTypeId="urn:microsoft.com/office/officeart/2005/8/quickstyle/simple1" qsCatId="simple" csTypeId="urn:microsoft.com/office/officeart/2005/8/colors/colorful1" csCatId="colorful" phldr="1"/>
      <dgm:spPr/>
      <dgm:t>
        <a:bodyPr/>
        <a:lstStyle/>
        <a:p>
          <a:endParaRPr lang="fr-FR"/>
        </a:p>
      </dgm:t>
    </dgm:pt>
    <dgm:pt modelId="{56B2205B-9F26-4BB9-8ED6-F7B2078C5291}">
      <dgm:prSet phldrT="[Texte]"/>
      <dgm:spPr/>
      <dgm:t>
        <a:bodyPr/>
        <a:lstStyle/>
        <a:p>
          <a:r>
            <a:rPr lang="fr-FR" b="1" dirty="0" smtClean="0">
              <a:effectLst>
                <a:outerShdw blurRad="38100" dist="38100" dir="2700000" algn="tl">
                  <a:srgbClr val="000000">
                    <a:alpha val="43137"/>
                  </a:srgbClr>
                </a:outerShdw>
              </a:effectLst>
            </a:rPr>
            <a:t>Sur ce titre sont indiqués :</a:t>
          </a:r>
          <a:endParaRPr lang="fr-FR" b="1" dirty="0">
            <a:effectLst>
              <a:outerShdw blurRad="38100" dist="38100" dir="2700000" algn="tl">
                <a:srgbClr val="000000">
                  <a:alpha val="43137"/>
                </a:srgbClr>
              </a:outerShdw>
            </a:effectLst>
          </a:endParaRPr>
        </a:p>
      </dgm:t>
    </dgm:pt>
    <dgm:pt modelId="{F2B82432-5FEF-485F-9F4D-CE6266D1380A}" type="parTrans" cxnId="{140B05CB-E546-48E1-A1FD-2CDEF1260839}">
      <dgm:prSet/>
      <dgm:spPr/>
      <dgm:t>
        <a:bodyPr/>
        <a:lstStyle/>
        <a:p>
          <a:endParaRPr lang="fr-FR"/>
        </a:p>
      </dgm:t>
    </dgm:pt>
    <dgm:pt modelId="{B8C9DCD0-B5BB-4B89-983F-22979DBB39B6}" type="sibTrans" cxnId="{140B05CB-E546-48E1-A1FD-2CDEF1260839}">
      <dgm:prSet/>
      <dgm:spPr/>
      <dgm:t>
        <a:bodyPr/>
        <a:lstStyle/>
        <a:p>
          <a:endParaRPr lang="fr-FR"/>
        </a:p>
      </dgm:t>
    </dgm:pt>
    <dgm:pt modelId="{8AC5C705-F9B8-4306-9059-0330EAD47442}">
      <dgm:prSet phldrT="[Texte]"/>
      <dgm:spPr/>
      <dgm:t>
        <a:bodyPr/>
        <a:lstStyle/>
        <a:p>
          <a:r>
            <a:rPr lang="fr-FR" dirty="0" smtClean="0">
              <a:solidFill>
                <a:srgbClr val="073E87"/>
              </a:solidFill>
            </a:rPr>
            <a:t>Le niveau de l’habilitation.</a:t>
          </a:r>
          <a:endParaRPr lang="fr-FR" dirty="0">
            <a:solidFill>
              <a:srgbClr val="073E87"/>
            </a:solidFill>
          </a:endParaRPr>
        </a:p>
      </dgm:t>
    </dgm:pt>
    <dgm:pt modelId="{19203C8A-0462-4749-8160-EAFAAC865E0E}" type="parTrans" cxnId="{4A5EA50E-758A-4DC4-AFA0-9787359591F6}">
      <dgm:prSet/>
      <dgm:spPr/>
      <dgm:t>
        <a:bodyPr/>
        <a:lstStyle/>
        <a:p>
          <a:endParaRPr lang="fr-FR"/>
        </a:p>
      </dgm:t>
    </dgm:pt>
    <dgm:pt modelId="{3C7996F1-9627-4ACF-B8AF-001F41FAB983}" type="sibTrans" cxnId="{4A5EA50E-758A-4DC4-AFA0-9787359591F6}">
      <dgm:prSet/>
      <dgm:spPr/>
      <dgm:t>
        <a:bodyPr/>
        <a:lstStyle/>
        <a:p>
          <a:endParaRPr lang="fr-FR"/>
        </a:p>
      </dgm:t>
    </dgm:pt>
    <dgm:pt modelId="{96497B6A-E520-43E0-B2AE-B4EDA960261F}">
      <dgm:prSet phldrT="[Texte]"/>
      <dgm:spPr/>
      <dgm:t>
        <a:bodyPr/>
        <a:lstStyle/>
        <a:p>
          <a:r>
            <a:rPr lang="fr-FR" dirty="0" smtClean="0">
              <a:solidFill>
                <a:srgbClr val="073E87"/>
              </a:solidFill>
            </a:rPr>
            <a:t>Le domaine de tension, les ouvrages concernés.</a:t>
          </a:r>
          <a:endParaRPr lang="fr-FR" dirty="0">
            <a:solidFill>
              <a:srgbClr val="073E87"/>
            </a:solidFill>
          </a:endParaRPr>
        </a:p>
      </dgm:t>
    </dgm:pt>
    <dgm:pt modelId="{65438544-AEE1-4322-9207-9087F401FBC5}" type="parTrans" cxnId="{C906F4F3-BF7E-4E36-A052-3E9E7CA54310}">
      <dgm:prSet/>
      <dgm:spPr/>
      <dgm:t>
        <a:bodyPr/>
        <a:lstStyle/>
        <a:p>
          <a:endParaRPr lang="fr-FR"/>
        </a:p>
      </dgm:t>
    </dgm:pt>
    <dgm:pt modelId="{4573754E-F449-4CD7-9D16-59D69FB70B18}" type="sibTrans" cxnId="{C906F4F3-BF7E-4E36-A052-3E9E7CA54310}">
      <dgm:prSet/>
      <dgm:spPr/>
      <dgm:t>
        <a:bodyPr/>
        <a:lstStyle/>
        <a:p>
          <a:endParaRPr lang="fr-FR"/>
        </a:p>
      </dgm:t>
    </dgm:pt>
    <dgm:pt modelId="{46C470C8-E310-4366-887A-84827DAE39E6}">
      <dgm:prSet phldrT="[Texte]"/>
      <dgm:spPr/>
      <dgm:t>
        <a:bodyPr/>
        <a:lstStyle/>
        <a:p>
          <a:r>
            <a:rPr lang="fr-FR" dirty="0" smtClean="0">
              <a:solidFill>
                <a:srgbClr val="073E87"/>
              </a:solidFill>
            </a:rPr>
            <a:t>Les autorisations ou interdictions particulières.</a:t>
          </a:r>
          <a:endParaRPr lang="fr-FR" dirty="0">
            <a:solidFill>
              <a:srgbClr val="073E87"/>
            </a:solidFill>
          </a:endParaRPr>
        </a:p>
      </dgm:t>
    </dgm:pt>
    <dgm:pt modelId="{1DD432F8-ECE0-4CC8-9629-DC375D47DB13}" type="parTrans" cxnId="{3CA9550C-1A33-4C21-914F-C2765C3152C4}">
      <dgm:prSet/>
      <dgm:spPr/>
      <dgm:t>
        <a:bodyPr/>
        <a:lstStyle/>
        <a:p>
          <a:endParaRPr lang="fr-FR"/>
        </a:p>
      </dgm:t>
    </dgm:pt>
    <dgm:pt modelId="{A2AD6AC4-964C-498E-8BED-5A63438B0742}" type="sibTrans" cxnId="{3CA9550C-1A33-4C21-914F-C2765C3152C4}">
      <dgm:prSet/>
      <dgm:spPr/>
      <dgm:t>
        <a:bodyPr/>
        <a:lstStyle/>
        <a:p>
          <a:endParaRPr lang="fr-FR"/>
        </a:p>
      </dgm:t>
    </dgm:pt>
    <dgm:pt modelId="{0D94C50D-53DF-43D0-8FC2-F9366EBCB8A6}">
      <dgm:prSet phldrT="[Texte]"/>
      <dgm:spPr/>
      <dgm:t>
        <a:bodyPr/>
        <a:lstStyle/>
        <a:p>
          <a:r>
            <a:rPr lang="fr-FR" dirty="0" smtClean="0">
              <a:solidFill>
                <a:srgbClr val="073E87"/>
              </a:solidFill>
            </a:rPr>
            <a:t>La remise du titre et du carnet de prescriptions sont faites contre reçu.</a:t>
          </a:r>
          <a:endParaRPr lang="fr-FR" dirty="0">
            <a:solidFill>
              <a:srgbClr val="073E87"/>
            </a:solidFill>
          </a:endParaRPr>
        </a:p>
      </dgm:t>
    </dgm:pt>
    <dgm:pt modelId="{1F9B0431-92A4-4397-B811-FD0B8FD128D9}" type="parTrans" cxnId="{6A3501D3-58B2-4A42-A02D-2F8ED3FF7420}">
      <dgm:prSet/>
      <dgm:spPr/>
      <dgm:t>
        <a:bodyPr/>
        <a:lstStyle/>
        <a:p>
          <a:endParaRPr lang="fr-FR"/>
        </a:p>
      </dgm:t>
    </dgm:pt>
    <dgm:pt modelId="{3BC34B83-7C4E-44DF-90C4-E0E36EBEDECF}" type="sibTrans" cxnId="{6A3501D3-58B2-4A42-A02D-2F8ED3FF7420}">
      <dgm:prSet/>
      <dgm:spPr/>
      <dgm:t>
        <a:bodyPr/>
        <a:lstStyle/>
        <a:p>
          <a:endParaRPr lang="fr-FR"/>
        </a:p>
      </dgm:t>
    </dgm:pt>
    <dgm:pt modelId="{AF464751-4CBA-4628-911E-A230058141AA}" type="pres">
      <dgm:prSet presAssocID="{5A13B47B-4592-44D1-8688-FFE9C05E8505}" presName="composite" presStyleCnt="0">
        <dgm:presLayoutVars>
          <dgm:chMax val="3"/>
          <dgm:animLvl val="lvl"/>
          <dgm:resizeHandles val="exact"/>
        </dgm:presLayoutVars>
      </dgm:prSet>
      <dgm:spPr/>
      <dgm:t>
        <a:bodyPr/>
        <a:lstStyle/>
        <a:p>
          <a:endParaRPr lang="fr-FR"/>
        </a:p>
      </dgm:t>
    </dgm:pt>
    <dgm:pt modelId="{1D32A005-F338-4893-B110-E00F7FEDC54B}" type="pres">
      <dgm:prSet presAssocID="{56B2205B-9F26-4BB9-8ED6-F7B2078C5291}" presName="gear1" presStyleLbl="node1" presStyleIdx="0" presStyleCnt="1" custScaleX="136550" custScaleY="126592">
        <dgm:presLayoutVars>
          <dgm:chMax val="1"/>
          <dgm:bulletEnabled val="1"/>
        </dgm:presLayoutVars>
      </dgm:prSet>
      <dgm:spPr/>
      <dgm:t>
        <a:bodyPr/>
        <a:lstStyle/>
        <a:p>
          <a:endParaRPr lang="fr-FR"/>
        </a:p>
      </dgm:t>
    </dgm:pt>
    <dgm:pt modelId="{C34FB82A-8764-432B-BD68-D96BCA61AFE4}" type="pres">
      <dgm:prSet presAssocID="{56B2205B-9F26-4BB9-8ED6-F7B2078C5291}" presName="gear1srcNode" presStyleLbl="node1" presStyleIdx="0" presStyleCnt="1"/>
      <dgm:spPr/>
      <dgm:t>
        <a:bodyPr/>
        <a:lstStyle/>
        <a:p>
          <a:endParaRPr lang="fr-FR"/>
        </a:p>
      </dgm:t>
    </dgm:pt>
    <dgm:pt modelId="{7B87ED31-8ABB-4B7D-86AF-569720BBD709}" type="pres">
      <dgm:prSet presAssocID="{56B2205B-9F26-4BB9-8ED6-F7B2078C5291}" presName="gear1dstNode" presStyleLbl="node1" presStyleIdx="0" presStyleCnt="1"/>
      <dgm:spPr/>
      <dgm:t>
        <a:bodyPr/>
        <a:lstStyle/>
        <a:p>
          <a:endParaRPr lang="fr-FR"/>
        </a:p>
      </dgm:t>
    </dgm:pt>
    <dgm:pt modelId="{F220FB0F-B220-4199-9F27-08B3A5ADCCD0}" type="pres">
      <dgm:prSet presAssocID="{56B2205B-9F26-4BB9-8ED6-F7B2078C5291}" presName="gear1ch" presStyleLbl="fgAcc1" presStyleIdx="0" presStyleCnt="1" custScaleX="314218" custScaleY="144972" custLinFactNeighborX="-85414" custLinFactNeighborY="26156">
        <dgm:presLayoutVars>
          <dgm:chMax val="0"/>
          <dgm:bulletEnabled val="1"/>
        </dgm:presLayoutVars>
      </dgm:prSet>
      <dgm:spPr/>
      <dgm:t>
        <a:bodyPr/>
        <a:lstStyle/>
        <a:p>
          <a:endParaRPr lang="fr-FR"/>
        </a:p>
      </dgm:t>
    </dgm:pt>
    <dgm:pt modelId="{A59816C7-4EB0-4212-AC87-915351EF9C36}" type="pres">
      <dgm:prSet presAssocID="{B8C9DCD0-B5BB-4B89-983F-22979DBB39B6}" presName="connector1" presStyleLbl="sibTrans2D1" presStyleIdx="0" presStyleCnt="1" custScaleX="136550" custScaleY="126592"/>
      <dgm:spPr/>
      <dgm:t>
        <a:bodyPr/>
        <a:lstStyle/>
        <a:p>
          <a:endParaRPr lang="fr-FR"/>
        </a:p>
      </dgm:t>
    </dgm:pt>
  </dgm:ptLst>
  <dgm:cxnLst>
    <dgm:cxn modelId="{C0515385-F478-4C8E-BC09-D9824538D2C3}" type="presOf" srcId="{46C470C8-E310-4366-887A-84827DAE39E6}" destId="{F220FB0F-B220-4199-9F27-08B3A5ADCCD0}" srcOrd="0" destOrd="2" presId="urn:microsoft.com/office/officeart/2005/8/layout/gear1"/>
    <dgm:cxn modelId="{A6EEF991-3E2C-4CE2-8A94-6945A66E47B6}" type="presOf" srcId="{56B2205B-9F26-4BB9-8ED6-F7B2078C5291}" destId="{C34FB82A-8764-432B-BD68-D96BCA61AFE4}" srcOrd="1" destOrd="0" presId="urn:microsoft.com/office/officeart/2005/8/layout/gear1"/>
    <dgm:cxn modelId="{6A3501D3-58B2-4A42-A02D-2F8ED3FF7420}" srcId="{56B2205B-9F26-4BB9-8ED6-F7B2078C5291}" destId="{0D94C50D-53DF-43D0-8FC2-F9366EBCB8A6}" srcOrd="3" destOrd="0" parTransId="{1F9B0431-92A4-4397-B811-FD0B8FD128D9}" sibTransId="{3BC34B83-7C4E-44DF-90C4-E0E36EBEDECF}"/>
    <dgm:cxn modelId="{BBCA9353-C8FD-484B-AC5F-5D92F0B23E72}" type="presOf" srcId="{5A13B47B-4592-44D1-8688-FFE9C05E8505}" destId="{AF464751-4CBA-4628-911E-A230058141AA}" srcOrd="0" destOrd="0" presId="urn:microsoft.com/office/officeart/2005/8/layout/gear1"/>
    <dgm:cxn modelId="{5F0B350A-9B2C-42A3-819B-5700D74DC817}" type="presOf" srcId="{56B2205B-9F26-4BB9-8ED6-F7B2078C5291}" destId="{7B87ED31-8ABB-4B7D-86AF-569720BBD709}" srcOrd="2" destOrd="0" presId="urn:microsoft.com/office/officeart/2005/8/layout/gear1"/>
    <dgm:cxn modelId="{C906F4F3-BF7E-4E36-A052-3E9E7CA54310}" srcId="{56B2205B-9F26-4BB9-8ED6-F7B2078C5291}" destId="{96497B6A-E520-43E0-B2AE-B4EDA960261F}" srcOrd="1" destOrd="0" parTransId="{65438544-AEE1-4322-9207-9087F401FBC5}" sibTransId="{4573754E-F449-4CD7-9D16-59D69FB70B18}"/>
    <dgm:cxn modelId="{01459665-0D67-4268-A3D8-735E2DFAFB14}" type="presOf" srcId="{8AC5C705-F9B8-4306-9059-0330EAD47442}" destId="{F220FB0F-B220-4199-9F27-08B3A5ADCCD0}" srcOrd="0" destOrd="0" presId="urn:microsoft.com/office/officeart/2005/8/layout/gear1"/>
    <dgm:cxn modelId="{4A5EA50E-758A-4DC4-AFA0-9787359591F6}" srcId="{56B2205B-9F26-4BB9-8ED6-F7B2078C5291}" destId="{8AC5C705-F9B8-4306-9059-0330EAD47442}" srcOrd="0" destOrd="0" parTransId="{19203C8A-0462-4749-8160-EAFAAC865E0E}" sibTransId="{3C7996F1-9627-4ACF-B8AF-001F41FAB983}"/>
    <dgm:cxn modelId="{9C2BD5C6-666B-46FA-B716-B5897614EE8F}" type="presOf" srcId="{96497B6A-E520-43E0-B2AE-B4EDA960261F}" destId="{F220FB0F-B220-4199-9F27-08B3A5ADCCD0}" srcOrd="0" destOrd="1" presId="urn:microsoft.com/office/officeart/2005/8/layout/gear1"/>
    <dgm:cxn modelId="{8364095F-56E2-47E1-A511-14F53C52BD60}" type="presOf" srcId="{56B2205B-9F26-4BB9-8ED6-F7B2078C5291}" destId="{1D32A005-F338-4893-B110-E00F7FEDC54B}" srcOrd="0" destOrd="0" presId="urn:microsoft.com/office/officeart/2005/8/layout/gear1"/>
    <dgm:cxn modelId="{140B05CB-E546-48E1-A1FD-2CDEF1260839}" srcId="{5A13B47B-4592-44D1-8688-FFE9C05E8505}" destId="{56B2205B-9F26-4BB9-8ED6-F7B2078C5291}" srcOrd="0" destOrd="0" parTransId="{F2B82432-5FEF-485F-9F4D-CE6266D1380A}" sibTransId="{B8C9DCD0-B5BB-4B89-983F-22979DBB39B6}"/>
    <dgm:cxn modelId="{3CA9550C-1A33-4C21-914F-C2765C3152C4}" srcId="{56B2205B-9F26-4BB9-8ED6-F7B2078C5291}" destId="{46C470C8-E310-4366-887A-84827DAE39E6}" srcOrd="2" destOrd="0" parTransId="{1DD432F8-ECE0-4CC8-9629-DC375D47DB13}" sibTransId="{A2AD6AC4-964C-498E-8BED-5A63438B0742}"/>
    <dgm:cxn modelId="{B7AFD7CB-FA54-419D-A19F-F354E707EC00}" type="presOf" srcId="{B8C9DCD0-B5BB-4B89-983F-22979DBB39B6}" destId="{A59816C7-4EB0-4212-AC87-915351EF9C36}" srcOrd="0" destOrd="0" presId="urn:microsoft.com/office/officeart/2005/8/layout/gear1"/>
    <dgm:cxn modelId="{F67E7391-D018-46C1-AC2F-E15E352117D8}" type="presOf" srcId="{0D94C50D-53DF-43D0-8FC2-F9366EBCB8A6}" destId="{F220FB0F-B220-4199-9F27-08B3A5ADCCD0}" srcOrd="0" destOrd="3" presId="urn:microsoft.com/office/officeart/2005/8/layout/gear1"/>
    <dgm:cxn modelId="{E2792B2D-2CD3-4ED4-8759-CACA758B297D}" type="presParOf" srcId="{AF464751-4CBA-4628-911E-A230058141AA}" destId="{1D32A005-F338-4893-B110-E00F7FEDC54B}" srcOrd="0" destOrd="0" presId="urn:microsoft.com/office/officeart/2005/8/layout/gear1"/>
    <dgm:cxn modelId="{8F883B09-E5AB-40E4-9423-DCB4ED6B6B17}" type="presParOf" srcId="{AF464751-4CBA-4628-911E-A230058141AA}" destId="{C34FB82A-8764-432B-BD68-D96BCA61AFE4}" srcOrd="1" destOrd="0" presId="urn:microsoft.com/office/officeart/2005/8/layout/gear1"/>
    <dgm:cxn modelId="{B9FA4FDB-657E-48CF-A8B1-4B4F3B95D0D4}" type="presParOf" srcId="{AF464751-4CBA-4628-911E-A230058141AA}" destId="{7B87ED31-8ABB-4B7D-86AF-569720BBD709}" srcOrd="2" destOrd="0" presId="urn:microsoft.com/office/officeart/2005/8/layout/gear1"/>
    <dgm:cxn modelId="{766DFCDB-A4D3-4A1E-B2A8-95DA30DD389F}" type="presParOf" srcId="{AF464751-4CBA-4628-911E-A230058141AA}" destId="{F220FB0F-B220-4199-9F27-08B3A5ADCCD0}" srcOrd="3" destOrd="0" presId="urn:microsoft.com/office/officeart/2005/8/layout/gear1"/>
    <dgm:cxn modelId="{AF556DBB-E501-4BC8-BDFB-0318BDF29260}" type="presParOf" srcId="{AF464751-4CBA-4628-911E-A230058141AA}" destId="{A59816C7-4EB0-4212-AC87-915351EF9C36}" srcOrd="4"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71914-237F-42B9-8E24-C0A274C74F97}"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fr-FR"/>
        </a:p>
      </dgm:t>
    </dgm:pt>
    <dgm:pt modelId="{DE861AE8-E9C4-4640-B7E7-8F34C27F686D}">
      <dgm:prSet phldrT="[Texte]" custT="1"/>
      <dgm:spPr/>
      <dgm:t>
        <a:bodyPr/>
        <a:lstStyle/>
        <a:p>
          <a:r>
            <a:rPr lang="fr-FR" sz="1600" b="1" dirty="0" smtClean="0">
              <a:effectLst>
                <a:outerShdw blurRad="38100" dist="38100" dir="2700000" algn="tl">
                  <a:srgbClr val="000000">
                    <a:alpha val="43137"/>
                  </a:srgbClr>
                </a:outerShdw>
              </a:effectLst>
            </a:rPr>
            <a:t>Les accumulateurs </a:t>
          </a:r>
          <a:br>
            <a:rPr lang="fr-FR" sz="1600" b="1" dirty="0" smtClean="0">
              <a:effectLst>
                <a:outerShdw blurRad="38100" dist="38100" dir="2700000" algn="tl">
                  <a:srgbClr val="000000">
                    <a:alpha val="43137"/>
                  </a:srgbClr>
                </a:outerShdw>
              </a:effectLst>
            </a:rPr>
          </a:br>
          <a:r>
            <a:rPr lang="fr-FR" sz="1600" b="1" dirty="0" smtClean="0">
              <a:effectLst>
                <a:outerShdw blurRad="38100" dist="38100" dir="2700000" algn="tl">
                  <a:srgbClr val="000000">
                    <a:alpha val="43137"/>
                  </a:srgbClr>
                </a:outerShdw>
              </a:effectLst>
            </a:rPr>
            <a:t>ou les batteries de servitude.</a:t>
          </a:r>
          <a:endParaRPr lang="fr-FR" sz="1600" b="1" dirty="0">
            <a:effectLst>
              <a:outerShdw blurRad="38100" dist="38100" dir="2700000" algn="tl">
                <a:srgbClr val="000000">
                  <a:alpha val="43137"/>
                </a:srgbClr>
              </a:outerShdw>
            </a:effectLst>
          </a:endParaRPr>
        </a:p>
      </dgm:t>
    </dgm:pt>
    <dgm:pt modelId="{4C019708-AF4D-4711-9A31-AA6B9CA17386}" type="parTrans" cxnId="{F28DC592-1982-4DA9-80E9-AD7A85E78CD2}">
      <dgm:prSet/>
      <dgm:spPr/>
      <dgm:t>
        <a:bodyPr/>
        <a:lstStyle/>
        <a:p>
          <a:endParaRPr lang="fr-FR" sz="1600" b="1">
            <a:effectLst>
              <a:outerShdw blurRad="38100" dist="38100" dir="2700000" algn="tl">
                <a:srgbClr val="000000">
                  <a:alpha val="43137"/>
                </a:srgbClr>
              </a:outerShdw>
            </a:effectLst>
          </a:endParaRPr>
        </a:p>
      </dgm:t>
    </dgm:pt>
    <dgm:pt modelId="{AD8B2517-5185-4818-BD4B-36B7E260F513}" type="sibTrans" cxnId="{F28DC592-1982-4DA9-80E9-AD7A85E78CD2}">
      <dgm:prSet/>
      <dgm:spPr/>
      <dgm:t>
        <a:bodyPr/>
        <a:lstStyle/>
        <a:p>
          <a:endParaRPr lang="fr-FR" sz="1600" b="1">
            <a:effectLst>
              <a:outerShdw blurRad="38100" dist="38100" dir="2700000" algn="tl">
                <a:srgbClr val="000000">
                  <a:alpha val="43137"/>
                </a:srgbClr>
              </a:outerShdw>
            </a:effectLst>
          </a:endParaRPr>
        </a:p>
      </dgm:t>
    </dgm:pt>
    <dgm:pt modelId="{0FAA47C0-D371-40F3-B8EE-EE644918DA12}">
      <dgm:prSet phldrT="[Texte]" custT="1"/>
      <dgm:spPr/>
      <dgm:t>
        <a:bodyPr/>
        <a:lstStyle/>
        <a:p>
          <a:r>
            <a:rPr lang="fr-FR" sz="1600" b="1" dirty="0" smtClean="0">
              <a:effectLst>
                <a:outerShdw blurRad="38100" dist="38100" dir="2700000" algn="tl">
                  <a:srgbClr val="000000">
                    <a:alpha val="43137"/>
                  </a:srgbClr>
                </a:outerShdw>
              </a:effectLst>
            </a:rPr>
            <a:t>Les batteries de traction.</a:t>
          </a:r>
          <a:endParaRPr lang="fr-FR" sz="1600" b="1" dirty="0">
            <a:effectLst>
              <a:outerShdw blurRad="38100" dist="38100" dir="2700000" algn="tl">
                <a:srgbClr val="000000">
                  <a:alpha val="43137"/>
                </a:srgbClr>
              </a:outerShdw>
            </a:effectLst>
          </a:endParaRPr>
        </a:p>
      </dgm:t>
    </dgm:pt>
    <dgm:pt modelId="{461BC26F-F866-4CDA-857D-BA53A4F161F3}" type="parTrans" cxnId="{2FF43F39-43D4-402F-AE9D-34BC6499CB4F}">
      <dgm:prSet/>
      <dgm:spPr/>
      <dgm:t>
        <a:bodyPr/>
        <a:lstStyle/>
        <a:p>
          <a:endParaRPr lang="fr-FR" sz="1600" b="1">
            <a:effectLst>
              <a:outerShdw blurRad="38100" dist="38100" dir="2700000" algn="tl">
                <a:srgbClr val="000000">
                  <a:alpha val="43137"/>
                </a:srgbClr>
              </a:outerShdw>
            </a:effectLst>
          </a:endParaRPr>
        </a:p>
      </dgm:t>
    </dgm:pt>
    <dgm:pt modelId="{D22F1181-8912-475F-9B88-4C6519872BE8}" type="sibTrans" cxnId="{2FF43F39-43D4-402F-AE9D-34BC6499CB4F}">
      <dgm:prSet/>
      <dgm:spPr/>
      <dgm:t>
        <a:bodyPr/>
        <a:lstStyle/>
        <a:p>
          <a:endParaRPr lang="fr-FR" sz="1600" b="1">
            <a:effectLst>
              <a:outerShdw blurRad="38100" dist="38100" dir="2700000" algn="tl">
                <a:srgbClr val="000000">
                  <a:alpha val="43137"/>
                </a:srgbClr>
              </a:outerShdw>
            </a:effectLst>
          </a:endParaRPr>
        </a:p>
      </dgm:t>
    </dgm:pt>
    <dgm:pt modelId="{4D8B4A74-F1E6-49DC-9A69-6135067DC467}" type="pres">
      <dgm:prSet presAssocID="{BD471914-237F-42B9-8E24-C0A274C74F97}" presName="Name0" presStyleCnt="0">
        <dgm:presLayoutVars>
          <dgm:dir/>
          <dgm:resizeHandles val="exact"/>
        </dgm:presLayoutVars>
      </dgm:prSet>
      <dgm:spPr/>
      <dgm:t>
        <a:bodyPr/>
        <a:lstStyle/>
        <a:p>
          <a:endParaRPr lang="fr-FR"/>
        </a:p>
      </dgm:t>
    </dgm:pt>
    <dgm:pt modelId="{28D5E5B4-F3FF-47BD-8716-B63FE67E2A03}" type="pres">
      <dgm:prSet presAssocID="{DE861AE8-E9C4-4640-B7E7-8F34C27F686D}" presName="node" presStyleLbl="node1" presStyleIdx="0" presStyleCnt="2">
        <dgm:presLayoutVars>
          <dgm:bulletEnabled val="1"/>
        </dgm:presLayoutVars>
      </dgm:prSet>
      <dgm:spPr/>
      <dgm:t>
        <a:bodyPr/>
        <a:lstStyle/>
        <a:p>
          <a:endParaRPr lang="fr-FR"/>
        </a:p>
      </dgm:t>
    </dgm:pt>
    <dgm:pt modelId="{94A596CE-713E-414A-BBA0-936CC63A02BC}" type="pres">
      <dgm:prSet presAssocID="{AD8B2517-5185-4818-BD4B-36B7E260F513}" presName="sibTrans" presStyleCnt="0"/>
      <dgm:spPr/>
    </dgm:pt>
    <dgm:pt modelId="{DFAB5F0C-2EAE-4A92-B19C-4958565FA5CA}" type="pres">
      <dgm:prSet presAssocID="{0FAA47C0-D371-40F3-B8EE-EE644918DA12}" presName="node" presStyleLbl="node1" presStyleIdx="1" presStyleCnt="2" custLinFactNeighborX="-8869" custLinFactNeighborY="-23717">
        <dgm:presLayoutVars>
          <dgm:bulletEnabled val="1"/>
        </dgm:presLayoutVars>
      </dgm:prSet>
      <dgm:spPr/>
      <dgm:t>
        <a:bodyPr/>
        <a:lstStyle/>
        <a:p>
          <a:endParaRPr lang="fr-FR"/>
        </a:p>
      </dgm:t>
    </dgm:pt>
  </dgm:ptLst>
  <dgm:cxnLst>
    <dgm:cxn modelId="{99D71097-BA96-432F-9309-40273A0BD8C3}" type="presOf" srcId="{DE861AE8-E9C4-4640-B7E7-8F34C27F686D}" destId="{28D5E5B4-F3FF-47BD-8716-B63FE67E2A03}" srcOrd="0" destOrd="0" presId="urn:microsoft.com/office/officeart/2005/8/layout/hList6"/>
    <dgm:cxn modelId="{F28DC592-1982-4DA9-80E9-AD7A85E78CD2}" srcId="{BD471914-237F-42B9-8E24-C0A274C74F97}" destId="{DE861AE8-E9C4-4640-B7E7-8F34C27F686D}" srcOrd="0" destOrd="0" parTransId="{4C019708-AF4D-4711-9A31-AA6B9CA17386}" sibTransId="{AD8B2517-5185-4818-BD4B-36B7E260F513}"/>
    <dgm:cxn modelId="{2FF43F39-43D4-402F-AE9D-34BC6499CB4F}" srcId="{BD471914-237F-42B9-8E24-C0A274C74F97}" destId="{0FAA47C0-D371-40F3-B8EE-EE644918DA12}" srcOrd="1" destOrd="0" parTransId="{461BC26F-F866-4CDA-857D-BA53A4F161F3}" sibTransId="{D22F1181-8912-475F-9B88-4C6519872BE8}"/>
    <dgm:cxn modelId="{90AAC466-7514-4D01-8C31-CDFDB28B8D56}" type="presOf" srcId="{BD471914-237F-42B9-8E24-C0A274C74F97}" destId="{4D8B4A74-F1E6-49DC-9A69-6135067DC467}" srcOrd="0" destOrd="0" presId="urn:microsoft.com/office/officeart/2005/8/layout/hList6"/>
    <dgm:cxn modelId="{6BDC8D1C-391C-4D47-85E4-838FE0F058D2}" type="presOf" srcId="{0FAA47C0-D371-40F3-B8EE-EE644918DA12}" destId="{DFAB5F0C-2EAE-4A92-B19C-4958565FA5CA}" srcOrd="0" destOrd="0" presId="urn:microsoft.com/office/officeart/2005/8/layout/hList6"/>
    <dgm:cxn modelId="{209BB1E1-5AFD-44BD-9CA4-FBCDDEDD4AB4}" type="presParOf" srcId="{4D8B4A74-F1E6-49DC-9A69-6135067DC467}" destId="{28D5E5B4-F3FF-47BD-8716-B63FE67E2A03}" srcOrd="0" destOrd="0" presId="urn:microsoft.com/office/officeart/2005/8/layout/hList6"/>
    <dgm:cxn modelId="{CA89E9A8-F63E-4330-81C9-B93A7E1218DC}" type="presParOf" srcId="{4D8B4A74-F1E6-49DC-9A69-6135067DC467}" destId="{94A596CE-713E-414A-BBA0-936CC63A02BC}" srcOrd="1" destOrd="0" presId="urn:microsoft.com/office/officeart/2005/8/layout/hList6"/>
    <dgm:cxn modelId="{F9D35E80-99F1-4CFF-8B92-619D72FB42E3}" type="presParOf" srcId="{4D8B4A74-F1E6-49DC-9A69-6135067DC467}" destId="{DFAB5F0C-2EAE-4A92-B19C-4958565FA5C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F51E09-6AB0-4641-85C6-F9307F6D9B20}"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fr-FR"/>
        </a:p>
      </dgm:t>
    </dgm:pt>
    <dgm:pt modelId="{58B4A6BD-DB8E-4DF6-B602-3E9D1B6E9B4C}">
      <dgm:prSet phldrT="[Texte]"/>
      <dgm:spPr/>
      <dgm:t>
        <a:bodyPr/>
        <a:lstStyle/>
        <a:p>
          <a:r>
            <a:rPr lang="fr-FR" dirty="0" smtClean="0"/>
            <a:t>Dans votre établissement pensez aux choses simples.</a:t>
          </a:r>
          <a:endParaRPr lang="fr-FR" dirty="0"/>
        </a:p>
      </dgm:t>
    </dgm:pt>
    <dgm:pt modelId="{AE26FE05-401B-4E11-91DA-5415308BC8BD}" type="parTrans" cxnId="{F14F2E96-0924-4740-BC6B-5D917428FE90}">
      <dgm:prSet/>
      <dgm:spPr/>
      <dgm:t>
        <a:bodyPr/>
        <a:lstStyle/>
        <a:p>
          <a:endParaRPr lang="fr-FR"/>
        </a:p>
      </dgm:t>
    </dgm:pt>
    <dgm:pt modelId="{74C73ECA-CAD7-4D3E-8D81-6844E571F44A}" type="sibTrans" cxnId="{F14F2E96-0924-4740-BC6B-5D917428FE90}">
      <dgm:prSet/>
      <dgm:spPr/>
      <dgm:t>
        <a:bodyPr/>
        <a:lstStyle/>
        <a:p>
          <a:endParaRPr lang="fr-FR"/>
        </a:p>
      </dgm:t>
    </dgm:pt>
    <dgm:pt modelId="{902028E2-15A8-4E74-89B1-1DA2DACF8C5C}">
      <dgm:prSet phldrT="[Texte]"/>
      <dgm:spPr/>
      <dgm:t>
        <a:bodyPr/>
        <a:lstStyle/>
        <a:p>
          <a:r>
            <a:rPr lang="fr-FR" dirty="0" smtClean="0"/>
            <a:t>Demandez à vos fournisseurs les Fiches de Données de Sécurité afin de vérifier la toxicité des produits.</a:t>
          </a:r>
        </a:p>
      </dgm:t>
    </dgm:pt>
    <dgm:pt modelId="{E9DE0A3E-20C7-4E12-A82E-0A6993FEF578}" type="parTrans" cxnId="{D191D28D-9120-4782-B75C-A4E293B5B546}">
      <dgm:prSet/>
      <dgm:spPr/>
      <dgm:t>
        <a:bodyPr/>
        <a:lstStyle/>
        <a:p>
          <a:endParaRPr lang="fr-FR"/>
        </a:p>
      </dgm:t>
    </dgm:pt>
    <dgm:pt modelId="{9131B674-55B4-47BC-8128-0BF39C69982E}" type="sibTrans" cxnId="{D191D28D-9120-4782-B75C-A4E293B5B546}">
      <dgm:prSet/>
      <dgm:spPr/>
      <dgm:t>
        <a:bodyPr/>
        <a:lstStyle/>
        <a:p>
          <a:endParaRPr lang="fr-FR"/>
        </a:p>
      </dgm:t>
    </dgm:pt>
    <dgm:pt modelId="{286EA91F-06B0-499A-80C3-6850E4182468}" type="pres">
      <dgm:prSet presAssocID="{42F51E09-6AB0-4641-85C6-F9307F6D9B20}" presName="Name0" presStyleCnt="0">
        <dgm:presLayoutVars>
          <dgm:dir/>
          <dgm:resizeHandles val="exact"/>
        </dgm:presLayoutVars>
      </dgm:prSet>
      <dgm:spPr/>
      <dgm:t>
        <a:bodyPr/>
        <a:lstStyle/>
        <a:p>
          <a:endParaRPr lang="fr-FR"/>
        </a:p>
      </dgm:t>
    </dgm:pt>
    <dgm:pt modelId="{5F5FE1C6-D296-46E0-82FF-9675381559E7}" type="pres">
      <dgm:prSet presAssocID="{58B4A6BD-DB8E-4DF6-B602-3E9D1B6E9B4C}" presName="node" presStyleLbl="node1" presStyleIdx="0" presStyleCnt="2">
        <dgm:presLayoutVars>
          <dgm:bulletEnabled val="1"/>
        </dgm:presLayoutVars>
      </dgm:prSet>
      <dgm:spPr/>
      <dgm:t>
        <a:bodyPr/>
        <a:lstStyle/>
        <a:p>
          <a:endParaRPr lang="fr-FR"/>
        </a:p>
      </dgm:t>
    </dgm:pt>
    <dgm:pt modelId="{2246F2DE-AFAC-481C-9816-D7BF6F6229F9}" type="pres">
      <dgm:prSet presAssocID="{74C73ECA-CAD7-4D3E-8D81-6844E571F44A}" presName="sibTrans" presStyleCnt="0"/>
      <dgm:spPr/>
    </dgm:pt>
    <dgm:pt modelId="{60A2AA41-EA5A-4E9C-A9D9-162D8057E604}" type="pres">
      <dgm:prSet presAssocID="{902028E2-15A8-4E74-89B1-1DA2DACF8C5C}" presName="node" presStyleLbl="node1" presStyleIdx="1" presStyleCnt="2">
        <dgm:presLayoutVars>
          <dgm:bulletEnabled val="1"/>
        </dgm:presLayoutVars>
      </dgm:prSet>
      <dgm:spPr/>
      <dgm:t>
        <a:bodyPr/>
        <a:lstStyle/>
        <a:p>
          <a:endParaRPr lang="fr-FR"/>
        </a:p>
      </dgm:t>
    </dgm:pt>
  </dgm:ptLst>
  <dgm:cxnLst>
    <dgm:cxn modelId="{63BE9E95-231B-4CE3-BB40-E2AF6A1F5E5B}" type="presOf" srcId="{42F51E09-6AB0-4641-85C6-F9307F6D9B20}" destId="{286EA91F-06B0-499A-80C3-6850E4182468}" srcOrd="0" destOrd="0" presId="urn:microsoft.com/office/officeart/2005/8/layout/hList6"/>
    <dgm:cxn modelId="{E66E75EE-D912-426F-BED4-B6BD3F879883}" type="presOf" srcId="{902028E2-15A8-4E74-89B1-1DA2DACF8C5C}" destId="{60A2AA41-EA5A-4E9C-A9D9-162D8057E604}" srcOrd="0" destOrd="0" presId="urn:microsoft.com/office/officeart/2005/8/layout/hList6"/>
    <dgm:cxn modelId="{16039A6B-039B-45D7-A8B9-0C1742DECEA1}" type="presOf" srcId="{58B4A6BD-DB8E-4DF6-B602-3E9D1B6E9B4C}" destId="{5F5FE1C6-D296-46E0-82FF-9675381559E7}" srcOrd="0" destOrd="0" presId="urn:microsoft.com/office/officeart/2005/8/layout/hList6"/>
    <dgm:cxn modelId="{D191D28D-9120-4782-B75C-A4E293B5B546}" srcId="{42F51E09-6AB0-4641-85C6-F9307F6D9B20}" destId="{902028E2-15A8-4E74-89B1-1DA2DACF8C5C}" srcOrd="1" destOrd="0" parTransId="{E9DE0A3E-20C7-4E12-A82E-0A6993FEF578}" sibTransId="{9131B674-55B4-47BC-8128-0BF39C69982E}"/>
    <dgm:cxn modelId="{F14F2E96-0924-4740-BC6B-5D917428FE90}" srcId="{42F51E09-6AB0-4641-85C6-F9307F6D9B20}" destId="{58B4A6BD-DB8E-4DF6-B602-3E9D1B6E9B4C}" srcOrd="0" destOrd="0" parTransId="{AE26FE05-401B-4E11-91DA-5415308BC8BD}" sibTransId="{74C73ECA-CAD7-4D3E-8D81-6844E571F44A}"/>
    <dgm:cxn modelId="{459EC331-8E83-4283-837C-F06CE00505AE}" type="presParOf" srcId="{286EA91F-06B0-499A-80C3-6850E4182468}" destId="{5F5FE1C6-D296-46E0-82FF-9675381559E7}" srcOrd="0" destOrd="0" presId="urn:microsoft.com/office/officeart/2005/8/layout/hList6"/>
    <dgm:cxn modelId="{3AD10778-8B2F-4473-8907-F6AE51123FE8}" type="presParOf" srcId="{286EA91F-06B0-499A-80C3-6850E4182468}" destId="{2246F2DE-AFAC-481C-9816-D7BF6F6229F9}" srcOrd="1" destOrd="0" presId="urn:microsoft.com/office/officeart/2005/8/layout/hList6"/>
    <dgm:cxn modelId="{099E2D82-122F-4E21-BB78-D71D9A6BC616}" type="presParOf" srcId="{286EA91F-06B0-499A-80C3-6850E4182468}" destId="{60A2AA41-EA5A-4E9C-A9D9-162D8057E60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0B7BCF-A388-48C0-8A4A-9282E4119C30}"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fr-FR"/>
        </a:p>
      </dgm:t>
    </dgm:pt>
    <dgm:pt modelId="{2176D399-1D8A-4090-AFE9-D31F90508BBC}">
      <dgm:prSet phldrT="[Texte]"/>
      <dgm:spPr/>
      <dgm:t>
        <a:bodyPr/>
        <a:lstStyle/>
        <a:p>
          <a:r>
            <a:rPr lang="fr-FR" b="1" dirty="0" smtClean="0">
              <a:effectLst>
                <a:outerShdw blurRad="38100" dist="38100" dir="2700000" algn="tl">
                  <a:srgbClr val="000000">
                    <a:alpha val="43137"/>
                  </a:srgbClr>
                </a:outerShdw>
              </a:effectLst>
            </a:rPr>
            <a:t>Les travaux temporaires en hauteur sont réalisés à partir d’un plan de travail conçu , installé ou équipé de manière à préserver la santé et la sécurité des travailleurs. </a:t>
          </a:r>
          <a:endParaRPr lang="fr-FR" b="1" dirty="0">
            <a:effectLst>
              <a:outerShdw blurRad="38100" dist="38100" dir="2700000" algn="tl">
                <a:srgbClr val="000000">
                  <a:alpha val="43137"/>
                </a:srgbClr>
              </a:outerShdw>
            </a:effectLst>
          </a:endParaRPr>
        </a:p>
      </dgm:t>
    </dgm:pt>
    <dgm:pt modelId="{C1E398DD-14F4-4B8E-8174-90AAC0D5B50D}" type="parTrans" cxnId="{401E7E98-2130-44FB-A7AB-487322E90071}">
      <dgm:prSet/>
      <dgm:spPr/>
      <dgm:t>
        <a:bodyPr/>
        <a:lstStyle/>
        <a:p>
          <a:endParaRPr lang="fr-FR"/>
        </a:p>
      </dgm:t>
    </dgm:pt>
    <dgm:pt modelId="{DFD22A98-A25F-47A9-87CD-3EE084A195B7}" type="sibTrans" cxnId="{401E7E98-2130-44FB-A7AB-487322E90071}">
      <dgm:prSet/>
      <dgm:spPr/>
      <dgm:t>
        <a:bodyPr/>
        <a:lstStyle/>
        <a:p>
          <a:endParaRPr lang="fr-FR"/>
        </a:p>
      </dgm:t>
    </dgm:pt>
    <dgm:pt modelId="{4210E5E6-B473-441A-8E49-90A6BCA1AF57}">
      <dgm:prSet phldrT="[Texte]"/>
      <dgm:spPr/>
      <dgm:t>
        <a:bodyPr/>
        <a:lstStyle/>
        <a:p>
          <a:r>
            <a:rPr lang="fr-FR" b="1" dirty="0" smtClean="0">
              <a:effectLst>
                <a:outerShdw blurRad="38100" dist="38100" dir="2700000" algn="tl">
                  <a:srgbClr val="000000">
                    <a:alpha val="43137"/>
                  </a:srgbClr>
                </a:outerShdw>
              </a:effectLst>
            </a:rPr>
            <a:t>Le poste de travail est tel qu’il permet l’exécution des travaux dans des conditions ergonomiques. </a:t>
          </a:r>
          <a:endParaRPr lang="fr-FR" b="1" dirty="0">
            <a:effectLst>
              <a:outerShdw blurRad="38100" dist="38100" dir="2700000" algn="tl">
                <a:srgbClr val="000000">
                  <a:alpha val="43137"/>
                </a:srgbClr>
              </a:outerShdw>
            </a:effectLst>
          </a:endParaRPr>
        </a:p>
      </dgm:t>
    </dgm:pt>
    <dgm:pt modelId="{53A63569-D921-4300-8926-F2DC523B6847}" type="parTrans" cxnId="{58764DAA-FAD1-401C-8DF3-C277E6779660}">
      <dgm:prSet/>
      <dgm:spPr/>
      <dgm:t>
        <a:bodyPr/>
        <a:lstStyle/>
        <a:p>
          <a:endParaRPr lang="fr-FR"/>
        </a:p>
      </dgm:t>
    </dgm:pt>
    <dgm:pt modelId="{FA7D1F73-9BB4-4635-8430-8DBDB8254B40}" type="sibTrans" cxnId="{58764DAA-FAD1-401C-8DF3-C277E6779660}">
      <dgm:prSet/>
      <dgm:spPr/>
      <dgm:t>
        <a:bodyPr/>
        <a:lstStyle/>
        <a:p>
          <a:endParaRPr lang="fr-FR"/>
        </a:p>
      </dgm:t>
    </dgm:pt>
    <dgm:pt modelId="{5E78550E-AF76-432A-886F-7A0F22E06317}" type="pres">
      <dgm:prSet presAssocID="{670B7BCF-A388-48C0-8A4A-9282E4119C30}" presName="diagram" presStyleCnt="0">
        <dgm:presLayoutVars>
          <dgm:dir/>
          <dgm:resizeHandles val="exact"/>
        </dgm:presLayoutVars>
      </dgm:prSet>
      <dgm:spPr/>
      <dgm:t>
        <a:bodyPr/>
        <a:lstStyle/>
        <a:p>
          <a:endParaRPr lang="fr-FR"/>
        </a:p>
      </dgm:t>
    </dgm:pt>
    <dgm:pt modelId="{114F6A84-B9F0-47BA-BB13-FE9F873D40BE}" type="pres">
      <dgm:prSet presAssocID="{2176D399-1D8A-4090-AFE9-D31F90508BBC}" presName="arrow" presStyleLbl="node1" presStyleIdx="0" presStyleCnt="2" custRadScaleRad="97886" custRadScaleInc="-29">
        <dgm:presLayoutVars>
          <dgm:bulletEnabled val="1"/>
        </dgm:presLayoutVars>
      </dgm:prSet>
      <dgm:spPr/>
      <dgm:t>
        <a:bodyPr/>
        <a:lstStyle/>
        <a:p>
          <a:endParaRPr lang="fr-FR"/>
        </a:p>
      </dgm:t>
    </dgm:pt>
    <dgm:pt modelId="{CC28C489-96E3-4C07-B44C-2812094BD9A4}" type="pres">
      <dgm:prSet presAssocID="{4210E5E6-B473-441A-8E49-90A6BCA1AF57}" presName="arrow" presStyleLbl="node1" presStyleIdx="1" presStyleCnt="2" custRadScaleRad="97776" custRadScaleInc="29">
        <dgm:presLayoutVars>
          <dgm:bulletEnabled val="1"/>
        </dgm:presLayoutVars>
      </dgm:prSet>
      <dgm:spPr/>
      <dgm:t>
        <a:bodyPr/>
        <a:lstStyle/>
        <a:p>
          <a:endParaRPr lang="fr-FR"/>
        </a:p>
      </dgm:t>
    </dgm:pt>
  </dgm:ptLst>
  <dgm:cxnLst>
    <dgm:cxn modelId="{ACF99D7C-B9CF-491A-A27C-241B4992D0E8}" type="presOf" srcId="{2176D399-1D8A-4090-AFE9-D31F90508BBC}" destId="{114F6A84-B9F0-47BA-BB13-FE9F873D40BE}" srcOrd="0" destOrd="0" presId="urn:microsoft.com/office/officeart/2005/8/layout/arrow5"/>
    <dgm:cxn modelId="{720DA49E-123C-4D2D-9D81-3DC750EFDFF7}" type="presOf" srcId="{670B7BCF-A388-48C0-8A4A-9282E4119C30}" destId="{5E78550E-AF76-432A-886F-7A0F22E06317}" srcOrd="0" destOrd="0" presId="urn:microsoft.com/office/officeart/2005/8/layout/arrow5"/>
    <dgm:cxn modelId="{401E7E98-2130-44FB-A7AB-487322E90071}" srcId="{670B7BCF-A388-48C0-8A4A-9282E4119C30}" destId="{2176D399-1D8A-4090-AFE9-D31F90508BBC}" srcOrd="0" destOrd="0" parTransId="{C1E398DD-14F4-4B8E-8174-90AAC0D5B50D}" sibTransId="{DFD22A98-A25F-47A9-87CD-3EE084A195B7}"/>
    <dgm:cxn modelId="{935114A7-E76F-47AD-A660-22B8470198CB}" type="presOf" srcId="{4210E5E6-B473-441A-8E49-90A6BCA1AF57}" destId="{CC28C489-96E3-4C07-B44C-2812094BD9A4}" srcOrd="0" destOrd="0" presId="urn:microsoft.com/office/officeart/2005/8/layout/arrow5"/>
    <dgm:cxn modelId="{58764DAA-FAD1-401C-8DF3-C277E6779660}" srcId="{670B7BCF-A388-48C0-8A4A-9282E4119C30}" destId="{4210E5E6-B473-441A-8E49-90A6BCA1AF57}" srcOrd="1" destOrd="0" parTransId="{53A63569-D921-4300-8926-F2DC523B6847}" sibTransId="{FA7D1F73-9BB4-4635-8430-8DBDB8254B40}"/>
    <dgm:cxn modelId="{A0AC9ECB-4841-4826-8300-7B1707AD4B72}" type="presParOf" srcId="{5E78550E-AF76-432A-886F-7A0F22E06317}" destId="{114F6A84-B9F0-47BA-BB13-FE9F873D40BE}" srcOrd="0" destOrd="0" presId="urn:microsoft.com/office/officeart/2005/8/layout/arrow5"/>
    <dgm:cxn modelId="{30D8B5E7-B08E-4880-BFCB-149112A3B1D4}" type="presParOf" srcId="{5E78550E-AF76-432A-886F-7A0F22E06317}" destId="{CC28C489-96E3-4C07-B44C-2812094BD9A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1973BC-F906-4CB8-82DB-6039E580629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82B7EBEC-106C-4178-A45E-44ACA4B1D5A6}">
      <dgm:prSet phldrT="[Texte]"/>
      <dgm:spPr/>
      <dgm:t>
        <a:bodyPr/>
        <a:lstStyle/>
        <a:p>
          <a:pPr algn="just"/>
          <a:r>
            <a:rPr lang="fr-FR" dirty="0" smtClean="0"/>
            <a:t>Lorsque des dispositifs de </a:t>
          </a:r>
          <a:r>
            <a:rPr lang="fr-FR" b="1" dirty="0" smtClean="0"/>
            <a:t>protection collective </a:t>
          </a:r>
          <a:r>
            <a:rPr lang="fr-FR" dirty="0" smtClean="0"/>
            <a:t>ne peuvent être mis en œuvre à partir d’un plan de travail, la protection individuelle des travailleurs est assurée au moyen d’un système d’arrêt de chute approprié ne permettant pas une </a:t>
          </a:r>
          <a:r>
            <a:rPr lang="fr-FR" b="1" dirty="0" smtClean="0"/>
            <a:t>chute libre de plus d’un mètre</a:t>
          </a:r>
          <a:r>
            <a:rPr lang="fr-FR" dirty="0" smtClean="0"/>
            <a:t> ou limitant dans les mêmes conditions les effets d’une chute de plus grande hauteur. </a:t>
          </a:r>
          <a:endParaRPr lang="fr-FR" dirty="0"/>
        </a:p>
      </dgm:t>
    </dgm:pt>
    <dgm:pt modelId="{9E33CB5F-B3C6-433A-9A9E-6A46A9D7AA7D}" type="parTrans" cxnId="{83380C3A-64ED-4C83-B14C-9FEA2852904F}">
      <dgm:prSet/>
      <dgm:spPr/>
      <dgm:t>
        <a:bodyPr/>
        <a:lstStyle/>
        <a:p>
          <a:endParaRPr lang="fr-FR"/>
        </a:p>
      </dgm:t>
    </dgm:pt>
    <dgm:pt modelId="{910AF6CE-3EB7-4AEE-AB4E-4A4C1AFB6CBB}" type="sibTrans" cxnId="{83380C3A-64ED-4C83-B14C-9FEA2852904F}">
      <dgm:prSet/>
      <dgm:spPr/>
      <dgm:t>
        <a:bodyPr/>
        <a:lstStyle/>
        <a:p>
          <a:endParaRPr lang="fr-FR"/>
        </a:p>
      </dgm:t>
    </dgm:pt>
    <dgm:pt modelId="{9EC8E9FB-2660-4A98-95B8-8AED319C72D4}">
      <dgm:prSet phldrT="[Texte]"/>
      <dgm:spPr/>
      <dgm:t>
        <a:bodyPr/>
        <a:lstStyle/>
        <a:p>
          <a:pPr algn="just"/>
          <a:r>
            <a:rPr lang="fr-FR" dirty="0" smtClean="0"/>
            <a:t>Lorsqu’il est fait d’usage d’un tel équipement de protection individuelle, </a:t>
          </a:r>
          <a:r>
            <a:rPr lang="fr-FR" b="1" dirty="0" smtClean="0"/>
            <a:t>un travailleur ne doit jamais rester seul</a:t>
          </a:r>
          <a:r>
            <a:rPr lang="fr-FR" dirty="0" smtClean="0"/>
            <a:t>, afin de pouvoir être secouru dans un délai compatible avec la préservation de sa santé. </a:t>
          </a:r>
          <a:endParaRPr lang="fr-FR" dirty="0"/>
        </a:p>
      </dgm:t>
    </dgm:pt>
    <dgm:pt modelId="{572CC3B9-E8B8-4E2C-81F0-B5EE4B41432C}" type="parTrans" cxnId="{9EBE798C-D141-414D-845D-41FE6FAAB83F}">
      <dgm:prSet/>
      <dgm:spPr/>
      <dgm:t>
        <a:bodyPr/>
        <a:lstStyle/>
        <a:p>
          <a:endParaRPr lang="fr-FR"/>
        </a:p>
      </dgm:t>
    </dgm:pt>
    <dgm:pt modelId="{121AFF26-4B01-4AD7-B3D4-D572C21620D2}" type="sibTrans" cxnId="{9EBE798C-D141-414D-845D-41FE6FAAB83F}">
      <dgm:prSet/>
      <dgm:spPr/>
      <dgm:t>
        <a:bodyPr/>
        <a:lstStyle/>
        <a:p>
          <a:endParaRPr lang="fr-FR"/>
        </a:p>
      </dgm:t>
    </dgm:pt>
    <dgm:pt modelId="{488BAA57-54E6-4F9F-A5B5-AD291E2FB177}">
      <dgm:prSet phldrT="[Texte]"/>
      <dgm:spPr/>
      <dgm:t>
        <a:bodyPr/>
        <a:lstStyle/>
        <a:p>
          <a:pPr algn="just"/>
          <a:r>
            <a:rPr lang="fr-FR" b="1" dirty="0" smtClean="0"/>
            <a:t>L’employeur précise </a:t>
          </a:r>
          <a:r>
            <a:rPr lang="fr-FR" dirty="0" smtClean="0"/>
            <a:t>dans une notice les points d’ancrage, les dispositifs d’amarrage et les modalités d’utilisation de l’équipement de protection individuelle.</a:t>
          </a:r>
          <a:endParaRPr lang="fr-FR" dirty="0"/>
        </a:p>
      </dgm:t>
    </dgm:pt>
    <dgm:pt modelId="{A577CDB5-8889-4AE5-8B6B-414E30B9FCE8}" type="parTrans" cxnId="{8FE96EA6-5EB0-4323-8E60-F79CBDDB6846}">
      <dgm:prSet/>
      <dgm:spPr/>
      <dgm:t>
        <a:bodyPr/>
        <a:lstStyle/>
        <a:p>
          <a:endParaRPr lang="fr-FR"/>
        </a:p>
      </dgm:t>
    </dgm:pt>
    <dgm:pt modelId="{9D4FD04E-330B-4A73-B7E5-4F78061688AB}" type="sibTrans" cxnId="{8FE96EA6-5EB0-4323-8E60-F79CBDDB6846}">
      <dgm:prSet/>
      <dgm:spPr/>
      <dgm:t>
        <a:bodyPr/>
        <a:lstStyle/>
        <a:p>
          <a:endParaRPr lang="fr-FR"/>
        </a:p>
      </dgm:t>
    </dgm:pt>
    <dgm:pt modelId="{C7A06A8C-A86A-480D-AE76-F1E85B753E6D}" type="pres">
      <dgm:prSet presAssocID="{111973BC-F906-4CB8-82DB-6039E5806298}" presName="linear" presStyleCnt="0">
        <dgm:presLayoutVars>
          <dgm:animLvl val="lvl"/>
          <dgm:resizeHandles val="exact"/>
        </dgm:presLayoutVars>
      </dgm:prSet>
      <dgm:spPr/>
      <dgm:t>
        <a:bodyPr/>
        <a:lstStyle/>
        <a:p>
          <a:endParaRPr lang="fr-FR"/>
        </a:p>
      </dgm:t>
    </dgm:pt>
    <dgm:pt modelId="{ED410E18-FDA2-4D48-99C3-5F466F76CEA7}" type="pres">
      <dgm:prSet presAssocID="{82B7EBEC-106C-4178-A45E-44ACA4B1D5A6}" presName="parentText" presStyleLbl="node1" presStyleIdx="0" presStyleCnt="3">
        <dgm:presLayoutVars>
          <dgm:chMax val="0"/>
          <dgm:bulletEnabled val="1"/>
        </dgm:presLayoutVars>
      </dgm:prSet>
      <dgm:spPr/>
      <dgm:t>
        <a:bodyPr/>
        <a:lstStyle/>
        <a:p>
          <a:endParaRPr lang="fr-FR"/>
        </a:p>
      </dgm:t>
    </dgm:pt>
    <dgm:pt modelId="{1C90D994-4365-4501-90A9-1AFBEE607E00}" type="pres">
      <dgm:prSet presAssocID="{910AF6CE-3EB7-4AEE-AB4E-4A4C1AFB6CBB}" presName="spacer" presStyleCnt="0"/>
      <dgm:spPr/>
    </dgm:pt>
    <dgm:pt modelId="{72A1323E-0D2C-4476-A36D-4AFF859E7885}" type="pres">
      <dgm:prSet presAssocID="{9EC8E9FB-2660-4A98-95B8-8AED319C72D4}" presName="parentText" presStyleLbl="node1" presStyleIdx="1" presStyleCnt="3">
        <dgm:presLayoutVars>
          <dgm:chMax val="0"/>
          <dgm:bulletEnabled val="1"/>
        </dgm:presLayoutVars>
      </dgm:prSet>
      <dgm:spPr/>
      <dgm:t>
        <a:bodyPr/>
        <a:lstStyle/>
        <a:p>
          <a:endParaRPr lang="fr-FR"/>
        </a:p>
      </dgm:t>
    </dgm:pt>
    <dgm:pt modelId="{8EE0F27B-EF8D-4DC4-99A6-75B3541F4D2B}" type="pres">
      <dgm:prSet presAssocID="{121AFF26-4B01-4AD7-B3D4-D572C21620D2}" presName="spacer" presStyleCnt="0"/>
      <dgm:spPr/>
    </dgm:pt>
    <dgm:pt modelId="{35A9B41E-BB47-4384-A6C1-EC63FA061481}" type="pres">
      <dgm:prSet presAssocID="{488BAA57-54E6-4F9F-A5B5-AD291E2FB177}" presName="parentText" presStyleLbl="node1" presStyleIdx="2" presStyleCnt="3">
        <dgm:presLayoutVars>
          <dgm:chMax val="0"/>
          <dgm:bulletEnabled val="1"/>
        </dgm:presLayoutVars>
      </dgm:prSet>
      <dgm:spPr/>
      <dgm:t>
        <a:bodyPr/>
        <a:lstStyle/>
        <a:p>
          <a:endParaRPr lang="fr-FR"/>
        </a:p>
      </dgm:t>
    </dgm:pt>
  </dgm:ptLst>
  <dgm:cxnLst>
    <dgm:cxn modelId="{FA1AA516-79F4-4D92-AB4B-9BBCA4D8C895}" type="presOf" srcId="{9EC8E9FB-2660-4A98-95B8-8AED319C72D4}" destId="{72A1323E-0D2C-4476-A36D-4AFF859E7885}" srcOrd="0" destOrd="0" presId="urn:microsoft.com/office/officeart/2005/8/layout/vList2"/>
    <dgm:cxn modelId="{F62CBF66-9E9D-478F-B0D5-435A14C5A97E}" type="presOf" srcId="{82B7EBEC-106C-4178-A45E-44ACA4B1D5A6}" destId="{ED410E18-FDA2-4D48-99C3-5F466F76CEA7}" srcOrd="0" destOrd="0" presId="urn:microsoft.com/office/officeart/2005/8/layout/vList2"/>
    <dgm:cxn modelId="{8FE96EA6-5EB0-4323-8E60-F79CBDDB6846}" srcId="{111973BC-F906-4CB8-82DB-6039E5806298}" destId="{488BAA57-54E6-4F9F-A5B5-AD291E2FB177}" srcOrd="2" destOrd="0" parTransId="{A577CDB5-8889-4AE5-8B6B-414E30B9FCE8}" sibTransId="{9D4FD04E-330B-4A73-B7E5-4F78061688AB}"/>
    <dgm:cxn modelId="{6EE5B6C0-C821-4155-94F7-137243E68E68}" type="presOf" srcId="{488BAA57-54E6-4F9F-A5B5-AD291E2FB177}" destId="{35A9B41E-BB47-4384-A6C1-EC63FA061481}" srcOrd="0" destOrd="0" presId="urn:microsoft.com/office/officeart/2005/8/layout/vList2"/>
    <dgm:cxn modelId="{83380C3A-64ED-4C83-B14C-9FEA2852904F}" srcId="{111973BC-F906-4CB8-82DB-6039E5806298}" destId="{82B7EBEC-106C-4178-A45E-44ACA4B1D5A6}" srcOrd="0" destOrd="0" parTransId="{9E33CB5F-B3C6-433A-9A9E-6A46A9D7AA7D}" sibTransId="{910AF6CE-3EB7-4AEE-AB4E-4A4C1AFB6CBB}"/>
    <dgm:cxn modelId="{9EBE798C-D141-414D-845D-41FE6FAAB83F}" srcId="{111973BC-F906-4CB8-82DB-6039E5806298}" destId="{9EC8E9FB-2660-4A98-95B8-8AED319C72D4}" srcOrd="1" destOrd="0" parTransId="{572CC3B9-E8B8-4E2C-81F0-B5EE4B41432C}" sibTransId="{121AFF26-4B01-4AD7-B3D4-D572C21620D2}"/>
    <dgm:cxn modelId="{12E7FE40-05AF-4932-A588-2EEA9F60429E}" type="presOf" srcId="{111973BC-F906-4CB8-82DB-6039E5806298}" destId="{C7A06A8C-A86A-480D-AE76-F1E85B753E6D}" srcOrd="0" destOrd="0" presId="urn:microsoft.com/office/officeart/2005/8/layout/vList2"/>
    <dgm:cxn modelId="{B4B79B19-5AA7-4B3C-B2AB-66867A28C274}" type="presParOf" srcId="{C7A06A8C-A86A-480D-AE76-F1E85B753E6D}" destId="{ED410E18-FDA2-4D48-99C3-5F466F76CEA7}" srcOrd="0" destOrd="0" presId="urn:microsoft.com/office/officeart/2005/8/layout/vList2"/>
    <dgm:cxn modelId="{D06E9E2E-75EA-4D36-8794-3F35535A6F42}" type="presParOf" srcId="{C7A06A8C-A86A-480D-AE76-F1E85B753E6D}" destId="{1C90D994-4365-4501-90A9-1AFBEE607E00}" srcOrd="1" destOrd="0" presId="urn:microsoft.com/office/officeart/2005/8/layout/vList2"/>
    <dgm:cxn modelId="{5A100BF8-158D-4233-8774-B8509DC35BFC}" type="presParOf" srcId="{C7A06A8C-A86A-480D-AE76-F1E85B753E6D}" destId="{72A1323E-0D2C-4476-A36D-4AFF859E7885}" srcOrd="2" destOrd="0" presId="urn:microsoft.com/office/officeart/2005/8/layout/vList2"/>
    <dgm:cxn modelId="{00F60805-2582-41E4-BA13-DC18F9A6A02E}" type="presParOf" srcId="{C7A06A8C-A86A-480D-AE76-F1E85B753E6D}" destId="{8EE0F27B-EF8D-4DC4-99A6-75B3541F4D2B}" srcOrd="3" destOrd="0" presId="urn:microsoft.com/office/officeart/2005/8/layout/vList2"/>
    <dgm:cxn modelId="{AE362C5F-9BB1-4C55-BB89-6BB6470E1C0D}" type="presParOf" srcId="{C7A06A8C-A86A-480D-AE76-F1E85B753E6D}" destId="{35A9B41E-BB47-4384-A6C1-EC63FA0614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922DE-4D07-4397-AD19-BBF5A9C17436}">
      <dsp:nvSpPr>
        <dsp:cNvPr id="0" name=""/>
        <dsp:cNvSpPr/>
      </dsp:nvSpPr>
      <dsp:spPr>
        <a:xfrm>
          <a:off x="0" y="58496"/>
          <a:ext cx="8928992" cy="730080"/>
        </a:xfrm>
        <a:prstGeom prst="round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dirty="0" smtClean="0"/>
            <a:t>Les fluides frigorigènes : les nouvelles dispositions</a:t>
          </a:r>
          <a:endParaRPr lang="fr-FR" sz="2400" b="1" kern="1200" dirty="0"/>
        </a:p>
      </dsp:txBody>
      <dsp:txXfrm>
        <a:off x="35640" y="94136"/>
        <a:ext cx="8857712" cy="658800"/>
      </dsp:txXfrm>
    </dsp:sp>
    <dsp:sp modelId="{71B4EBA3-31B3-4974-B7B4-B001170E0E10}">
      <dsp:nvSpPr>
        <dsp:cNvPr id="0" name=""/>
        <dsp:cNvSpPr/>
      </dsp:nvSpPr>
      <dsp:spPr>
        <a:xfrm>
          <a:off x="0" y="900896"/>
          <a:ext cx="8928992" cy="730080"/>
        </a:xfrm>
        <a:prstGeom prst="roundRect">
          <a:avLst/>
        </a:prstGeom>
        <a:gradFill rotWithShape="0">
          <a:gsLst>
            <a:gs pos="0">
              <a:schemeClr val="accent2">
                <a:hueOff val="-942110"/>
                <a:satOff val="-1258"/>
                <a:lumOff val="745"/>
                <a:alphaOff val="0"/>
                <a:tint val="96000"/>
                <a:satMod val="120000"/>
                <a:lumMod val="120000"/>
              </a:schemeClr>
            </a:gs>
            <a:gs pos="100000">
              <a:schemeClr val="accent2">
                <a:hueOff val="-942110"/>
                <a:satOff val="-1258"/>
                <a:lumOff val="745"/>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smtClean="0"/>
            <a:t>La  nouvelle habilitation électrique et ses obligations</a:t>
          </a:r>
          <a:endParaRPr lang="fr-FR" sz="2400" b="1" kern="1200" dirty="0"/>
        </a:p>
      </dsp:txBody>
      <dsp:txXfrm>
        <a:off x="35640" y="936536"/>
        <a:ext cx="8857712" cy="658800"/>
      </dsp:txXfrm>
    </dsp:sp>
    <dsp:sp modelId="{6A5D1C16-5EC4-45B9-B712-E7B95FC75E7E}">
      <dsp:nvSpPr>
        <dsp:cNvPr id="0" name=""/>
        <dsp:cNvSpPr/>
      </dsp:nvSpPr>
      <dsp:spPr>
        <a:xfrm>
          <a:off x="0" y="1743296"/>
          <a:ext cx="8928992" cy="730080"/>
        </a:xfrm>
        <a:prstGeom prst="roundRect">
          <a:avLst/>
        </a:prstGeom>
        <a:gradFill rotWithShape="0">
          <a:gsLst>
            <a:gs pos="0">
              <a:schemeClr val="accent2">
                <a:hueOff val="-1884221"/>
                <a:satOff val="-2516"/>
                <a:lumOff val="1490"/>
                <a:alphaOff val="0"/>
                <a:tint val="96000"/>
                <a:satMod val="120000"/>
                <a:lumMod val="120000"/>
              </a:schemeClr>
            </a:gs>
            <a:gs pos="100000">
              <a:schemeClr val="accent2">
                <a:hueOff val="-1884221"/>
                <a:satOff val="-2516"/>
                <a:lumOff val="149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smtClean="0"/>
            <a:t>Le risque chimique</a:t>
          </a:r>
          <a:endParaRPr lang="fr-FR" sz="2400" b="1" kern="1200" dirty="0"/>
        </a:p>
      </dsp:txBody>
      <dsp:txXfrm>
        <a:off x="35640" y="1778936"/>
        <a:ext cx="8857712" cy="658800"/>
      </dsp:txXfrm>
    </dsp:sp>
    <dsp:sp modelId="{1E567398-78CA-4171-8EB2-A001276922DA}">
      <dsp:nvSpPr>
        <dsp:cNvPr id="0" name=""/>
        <dsp:cNvSpPr/>
      </dsp:nvSpPr>
      <dsp:spPr>
        <a:xfrm>
          <a:off x="0" y="2585696"/>
          <a:ext cx="8928992" cy="730080"/>
        </a:xfrm>
        <a:prstGeom prst="roundRect">
          <a:avLst/>
        </a:prstGeom>
        <a:gradFill rotWithShape="0">
          <a:gsLst>
            <a:gs pos="0">
              <a:schemeClr val="accent2">
                <a:hueOff val="-2826331"/>
                <a:satOff val="-3774"/>
                <a:lumOff val="2236"/>
                <a:alphaOff val="0"/>
                <a:tint val="96000"/>
                <a:satMod val="120000"/>
                <a:lumMod val="120000"/>
              </a:schemeClr>
            </a:gs>
            <a:gs pos="100000">
              <a:schemeClr val="accent2">
                <a:hueOff val="-2826331"/>
                <a:satOff val="-3774"/>
                <a:lumOff val="223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smtClean="0"/>
            <a:t>Le travail en hauteur</a:t>
          </a:r>
          <a:endParaRPr lang="fr-FR" sz="2400" b="1" kern="1200" dirty="0"/>
        </a:p>
      </dsp:txBody>
      <dsp:txXfrm>
        <a:off x="35640" y="2621336"/>
        <a:ext cx="8857712" cy="658800"/>
      </dsp:txXfrm>
    </dsp:sp>
    <dsp:sp modelId="{FECDE51B-C214-4624-8C65-99CB0638E2A1}">
      <dsp:nvSpPr>
        <dsp:cNvPr id="0" name=""/>
        <dsp:cNvSpPr/>
      </dsp:nvSpPr>
      <dsp:spPr>
        <a:xfrm>
          <a:off x="0" y="3428096"/>
          <a:ext cx="8928992" cy="730080"/>
        </a:xfrm>
        <a:prstGeom prst="roundRect">
          <a:avLst/>
        </a:prstGeom>
        <a:gradFill rotWithShape="0">
          <a:gsLst>
            <a:gs pos="0">
              <a:schemeClr val="accent2">
                <a:hueOff val="-3768441"/>
                <a:satOff val="-5032"/>
                <a:lumOff val="2981"/>
                <a:alphaOff val="0"/>
                <a:tint val="96000"/>
                <a:satMod val="120000"/>
                <a:lumMod val="120000"/>
              </a:schemeClr>
            </a:gs>
            <a:gs pos="100000">
              <a:schemeClr val="accent2">
                <a:hueOff val="-3768441"/>
                <a:satOff val="-5032"/>
                <a:lumOff val="298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smtClean="0"/>
            <a:t>Le plan de prévention </a:t>
          </a:r>
          <a:endParaRPr lang="fr-FR" sz="2400" b="1" kern="1200" dirty="0"/>
        </a:p>
      </dsp:txBody>
      <dsp:txXfrm>
        <a:off x="35640" y="3463736"/>
        <a:ext cx="8857712" cy="658800"/>
      </dsp:txXfrm>
    </dsp:sp>
    <dsp:sp modelId="{5A7553A3-1227-4246-919F-5EFBA989F0BB}">
      <dsp:nvSpPr>
        <dsp:cNvPr id="0" name=""/>
        <dsp:cNvSpPr/>
      </dsp:nvSpPr>
      <dsp:spPr>
        <a:xfrm>
          <a:off x="0" y="4270496"/>
          <a:ext cx="8928992" cy="730080"/>
        </a:xfrm>
        <a:prstGeom prst="roundRect">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b="1" kern="1200" smtClean="0"/>
            <a:t>Nouvelle procédure de dérogation aux travaux interdits</a:t>
          </a:r>
          <a:endParaRPr lang="fr-FR" sz="2400" b="1" kern="1200" dirty="0"/>
        </a:p>
      </dsp:txBody>
      <dsp:txXfrm>
        <a:off x="35640" y="4306136"/>
        <a:ext cx="8857712" cy="65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0C082-9F66-471B-AACF-53829CC186FA}">
      <dsp:nvSpPr>
        <dsp:cNvPr id="0" name=""/>
        <dsp:cNvSpPr/>
      </dsp:nvSpPr>
      <dsp:spPr>
        <a:xfrm>
          <a:off x="0" y="2086110"/>
          <a:ext cx="8496944" cy="1368714"/>
        </a:xfrm>
        <a:prstGeom prst="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Toutefois, ces équipements peuvent être utilisés en cas d’impossibilité technique de recourir à un équipement assurant la protection collective des travailleurs ou lorsque l’évaluation du risque a établi que ce risque est faible et qu’il s’agit de travaux de courte durée ne présentant pas un caractère répétitif. </a:t>
          </a:r>
          <a:endParaRPr lang="fr-FR" sz="1900" kern="1200" dirty="0"/>
        </a:p>
      </dsp:txBody>
      <dsp:txXfrm>
        <a:off x="0" y="2086110"/>
        <a:ext cx="8496944" cy="1368714"/>
      </dsp:txXfrm>
    </dsp:sp>
    <dsp:sp modelId="{49889A72-F561-4AD4-8490-DB8D42909D2E}">
      <dsp:nvSpPr>
        <dsp:cNvPr id="0" name=""/>
        <dsp:cNvSpPr/>
      </dsp:nvSpPr>
      <dsp:spPr>
        <a:xfrm rot="10800000">
          <a:off x="0" y="1558"/>
          <a:ext cx="8496944" cy="2105082"/>
        </a:xfrm>
        <a:prstGeom prst="upArrowCallout">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b="1" kern="1200" dirty="0" smtClean="0">
              <a:effectLst>
                <a:outerShdw blurRad="38100" dist="38100" dir="2700000" algn="tl">
                  <a:srgbClr val="000000">
                    <a:alpha val="43137"/>
                  </a:srgbClr>
                </a:outerShdw>
              </a:effectLst>
            </a:rPr>
            <a:t>Il est interdit d’utiliser les échelles, escabeaux, </a:t>
          </a:r>
          <a:br>
            <a:rPr lang="fr-FR" sz="1900" b="1" kern="1200" dirty="0" smtClean="0">
              <a:effectLst>
                <a:outerShdw blurRad="38100" dist="38100" dir="2700000" algn="tl">
                  <a:srgbClr val="000000">
                    <a:alpha val="43137"/>
                  </a:srgbClr>
                </a:outerShdw>
              </a:effectLst>
            </a:rPr>
          </a:br>
          <a:r>
            <a:rPr lang="fr-FR" sz="1900" b="1" kern="1200" dirty="0" smtClean="0">
              <a:effectLst>
                <a:outerShdw blurRad="38100" dist="38100" dir="2700000" algn="tl">
                  <a:srgbClr val="000000">
                    <a:alpha val="43137"/>
                  </a:srgbClr>
                </a:outerShdw>
              </a:effectLst>
            </a:rPr>
            <a:t>et marchepieds comme poste de travail. </a:t>
          </a:r>
          <a:endParaRPr lang="fr-FR" sz="1900" b="1" kern="1200" dirty="0">
            <a:effectLst>
              <a:outerShdw blurRad="38100" dist="38100" dir="2700000" algn="tl">
                <a:srgbClr val="000000">
                  <a:alpha val="43137"/>
                </a:srgbClr>
              </a:outerShdw>
            </a:effectLst>
          </a:endParaRPr>
        </a:p>
      </dsp:txBody>
      <dsp:txXfrm rot="10800000">
        <a:off x="0" y="1558"/>
        <a:ext cx="8496944" cy="1367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BB81D-D240-405C-96E2-EF06D86DAB06}">
      <dsp:nvSpPr>
        <dsp:cNvPr id="0" name=""/>
        <dsp:cNvSpPr/>
      </dsp:nvSpPr>
      <dsp:spPr>
        <a:xfrm>
          <a:off x="0" y="21082"/>
          <a:ext cx="8640960" cy="1111500"/>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fr-FR" sz="2000" kern="1200" dirty="0" smtClean="0"/>
            <a:t>Les deux entreprises : intervenante et utilisatrice, procèdent en commun à une analyse des risques pouvant résulter de l’interférence entre les activités, installations et matériels.</a:t>
          </a:r>
          <a:endParaRPr lang="fr-FR" sz="2000" kern="1200" dirty="0"/>
        </a:p>
      </dsp:txBody>
      <dsp:txXfrm>
        <a:off x="54259" y="75341"/>
        <a:ext cx="8532442" cy="1002982"/>
      </dsp:txXfrm>
    </dsp:sp>
    <dsp:sp modelId="{E39638A6-AA4F-44F7-AE00-65BCD5B368BC}">
      <dsp:nvSpPr>
        <dsp:cNvPr id="0" name=""/>
        <dsp:cNvSpPr/>
      </dsp:nvSpPr>
      <dsp:spPr>
        <a:xfrm>
          <a:off x="0" y="1132582"/>
          <a:ext cx="864096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1750" rIns="177800" bIns="31750" numCol="1" spcCol="1270" anchor="t" anchorCtr="0">
          <a:noAutofit/>
        </a:bodyPr>
        <a:lstStyle/>
        <a:p>
          <a:pPr marL="228600" lvl="1" indent="-228600" algn="just" defTabSz="889000">
            <a:lnSpc>
              <a:spcPct val="90000"/>
            </a:lnSpc>
            <a:spcBef>
              <a:spcPct val="0"/>
            </a:spcBef>
            <a:spcAft>
              <a:spcPct val="20000"/>
            </a:spcAft>
            <a:buChar char="••"/>
          </a:pPr>
          <a:endParaRPr lang="fr-FR" sz="2000" kern="1200" dirty="0"/>
        </a:p>
      </dsp:txBody>
      <dsp:txXfrm>
        <a:off x="0" y="1132582"/>
        <a:ext cx="8640960" cy="414000"/>
      </dsp:txXfrm>
    </dsp:sp>
    <dsp:sp modelId="{3029B906-840E-4BAD-8AF5-A5B734E94505}">
      <dsp:nvSpPr>
        <dsp:cNvPr id="0" name=""/>
        <dsp:cNvSpPr/>
      </dsp:nvSpPr>
      <dsp:spPr>
        <a:xfrm>
          <a:off x="0" y="1403712"/>
          <a:ext cx="8640960" cy="1111500"/>
        </a:xfrm>
        <a:prstGeom prst="roundRect">
          <a:avLst/>
        </a:prstGeom>
        <a:solidFill>
          <a:schemeClr val="accent1">
            <a:shade val="50000"/>
            <a:hueOff val="332165"/>
            <a:satOff val="18220"/>
            <a:lumOff val="283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fr-FR" sz="2000" kern="1200" dirty="0" smtClean="0"/>
            <a:t>Lorsque ces risques existent, les employeurs arrêtent d’un commun accord, avant le début des travaux, un plan de prévention définissant les mesures prises par chaque entreprise en vue de prévenir ces risques.</a:t>
          </a:r>
          <a:endParaRPr lang="fr-FR" sz="2000" kern="1200" dirty="0"/>
        </a:p>
      </dsp:txBody>
      <dsp:txXfrm>
        <a:off x="54259" y="1457971"/>
        <a:ext cx="8532442" cy="1002982"/>
      </dsp:txXfrm>
    </dsp:sp>
    <dsp:sp modelId="{47392A6E-94C4-40B9-91B7-869CEB9B9D64}">
      <dsp:nvSpPr>
        <dsp:cNvPr id="0" name=""/>
        <dsp:cNvSpPr/>
      </dsp:nvSpPr>
      <dsp:spPr>
        <a:xfrm>
          <a:off x="0" y="2730082"/>
          <a:ext cx="8640960" cy="1111500"/>
        </a:xfrm>
        <a:prstGeom prst="roundRect">
          <a:avLst/>
        </a:prstGeom>
        <a:solidFill>
          <a:schemeClr val="accent1">
            <a:shade val="50000"/>
            <a:hueOff val="332165"/>
            <a:satOff val="18220"/>
            <a:lumOff val="283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fr-FR" sz="2000" kern="1200" dirty="0" smtClean="0"/>
            <a:t>Les enseignements tirés de ces analyses peuvent aider les entreprises à élaborer leur document unique.</a:t>
          </a:r>
          <a:endParaRPr lang="fr-FR" sz="2000" kern="1200" dirty="0"/>
        </a:p>
      </dsp:txBody>
      <dsp:txXfrm>
        <a:off x="54259" y="2784341"/>
        <a:ext cx="8532442" cy="10029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3D78B-BE99-4AD2-A8BD-6C25B4F20E3B}">
      <dsp:nvSpPr>
        <dsp:cNvPr id="0" name=""/>
        <dsp:cNvSpPr/>
      </dsp:nvSpPr>
      <dsp:spPr>
        <a:xfrm>
          <a:off x="0" y="0"/>
          <a:ext cx="828092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166EBDE-C9CB-4778-805B-80A3B850B024}">
      <dsp:nvSpPr>
        <dsp:cNvPr id="0" name=""/>
        <dsp:cNvSpPr/>
      </dsp:nvSpPr>
      <dsp:spPr>
        <a:xfrm>
          <a:off x="0" y="0"/>
          <a:ext cx="1656184" cy="424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b="1" kern="1200" dirty="0" smtClean="0">
              <a:solidFill>
                <a:srgbClr val="073E87"/>
              </a:solidFill>
              <a:effectLst>
                <a:outerShdw blurRad="38100" dist="38100" dir="2700000" algn="tl">
                  <a:srgbClr val="000000">
                    <a:alpha val="43137"/>
                  </a:srgbClr>
                </a:outerShdw>
              </a:effectLst>
            </a:rPr>
            <a:t>Le plan de prévention est établi par écrit est  arrêté, </a:t>
          </a:r>
          <a:br>
            <a:rPr lang="fr-FR" sz="1700" b="1" kern="1200" dirty="0" smtClean="0">
              <a:solidFill>
                <a:srgbClr val="073E87"/>
              </a:solidFill>
              <a:effectLst>
                <a:outerShdw blurRad="38100" dist="38100" dir="2700000" algn="tl">
                  <a:srgbClr val="000000">
                    <a:alpha val="43137"/>
                  </a:srgbClr>
                </a:outerShdw>
              </a:effectLst>
            </a:rPr>
          </a:br>
          <a:r>
            <a:rPr lang="fr-FR" sz="1700" b="1" kern="1200" dirty="0" smtClean="0">
              <a:solidFill>
                <a:srgbClr val="073E87"/>
              </a:solidFill>
              <a:effectLst>
                <a:outerShdw blurRad="38100" dist="38100" dir="2700000" algn="tl">
                  <a:srgbClr val="000000">
                    <a:alpha val="43137"/>
                  </a:srgbClr>
                </a:outerShdw>
              </a:effectLst>
            </a:rPr>
            <a:t>avant le commencement des travaux.</a:t>
          </a:r>
          <a:endParaRPr lang="fr-FR" sz="1700" b="1" kern="1200" dirty="0">
            <a:solidFill>
              <a:srgbClr val="073E87"/>
            </a:solidFill>
            <a:effectLst>
              <a:outerShdw blurRad="38100" dist="38100" dir="2700000" algn="tl">
                <a:srgbClr val="000000">
                  <a:alpha val="43137"/>
                </a:srgbClr>
              </a:outerShdw>
            </a:effectLst>
          </a:endParaRPr>
        </a:p>
      </dsp:txBody>
      <dsp:txXfrm>
        <a:off x="0" y="0"/>
        <a:ext cx="1656184" cy="4248471"/>
      </dsp:txXfrm>
    </dsp:sp>
    <dsp:sp modelId="{35855B62-EA1A-4C23-81C9-9A579DB8A084}">
      <dsp:nvSpPr>
        <dsp:cNvPr id="0" name=""/>
        <dsp:cNvSpPr/>
      </dsp:nvSpPr>
      <dsp:spPr>
        <a:xfrm>
          <a:off x="1780397" y="66382"/>
          <a:ext cx="6500522" cy="132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dirty="0" smtClean="0">
              <a:solidFill>
                <a:srgbClr val="073E87"/>
              </a:solidFill>
            </a:rPr>
            <a:t>Dés lors </a:t>
          </a:r>
          <a:r>
            <a:rPr lang="fr-FR" sz="1600" kern="1200" dirty="0" smtClean="0">
              <a:solidFill>
                <a:srgbClr val="073E87"/>
              </a:solidFill>
            </a:rPr>
            <a:t>que l’opération à réaliser par les entreprises extérieures y compris les entreprises sous-traitantes auxquelles elles peuvent faire appel, représente un nombre total d’heures </a:t>
          </a:r>
          <a:r>
            <a:rPr lang="fr-FR" sz="1600" b="1" kern="1200" dirty="0" smtClean="0">
              <a:solidFill>
                <a:srgbClr val="073E87"/>
              </a:solidFill>
            </a:rPr>
            <a:t>de travail prévisible égal au moins à quatre cents heures de travail </a:t>
          </a:r>
          <a:r>
            <a:rPr lang="fr-FR" sz="1600" kern="1200" dirty="0" smtClean="0">
              <a:solidFill>
                <a:srgbClr val="073E87"/>
              </a:solidFill>
            </a:rPr>
            <a:t>sur une période </a:t>
          </a:r>
          <a:r>
            <a:rPr lang="fr-FR" sz="1600" b="1" kern="1200" dirty="0" smtClean="0">
              <a:solidFill>
                <a:srgbClr val="073E87"/>
              </a:solidFill>
            </a:rPr>
            <a:t>inférieure ou égale </a:t>
          </a:r>
          <a:r>
            <a:rPr lang="fr-FR" sz="1600" kern="1200" dirty="0" smtClean="0">
              <a:solidFill>
                <a:srgbClr val="073E87"/>
              </a:solidFill>
            </a:rPr>
            <a:t>à douze mois, </a:t>
          </a:r>
          <a:r>
            <a:rPr lang="fr-FR" sz="1600" b="1" kern="1200" dirty="0" smtClean="0">
              <a:solidFill>
                <a:srgbClr val="073E87"/>
              </a:solidFill>
            </a:rPr>
            <a:t>que les travaux soient continus ou discontinus</a:t>
          </a:r>
          <a:r>
            <a:rPr lang="fr-FR" sz="1600" kern="1200" dirty="0" smtClean="0">
              <a:solidFill>
                <a:srgbClr val="073E87"/>
              </a:solidFill>
            </a:rPr>
            <a:t>.</a:t>
          </a:r>
          <a:endParaRPr lang="fr-FR" sz="1600" kern="1200" dirty="0">
            <a:solidFill>
              <a:srgbClr val="073E87"/>
            </a:solidFill>
          </a:endParaRPr>
        </a:p>
      </dsp:txBody>
      <dsp:txXfrm>
        <a:off x="1780397" y="66382"/>
        <a:ext cx="6500522" cy="1327647"/>
      </dsp:txXfrm>
    </dsp:sp>
    <dsp:sp modelId="{37E01D0D-64C2-4F66-B67A-66309F8192F4}">
      <dsp:nvSpPr>
        <dsp:cNvPr id="0" name=""/>
        <dsp:cNvSpPr/>
      </dsp:nvSpPr>
      <dsp:spPr>
        <a:xfrm>
          <a:off x="1656183" y="1394029"/>
          <a:ext cx="662473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F9A082D-18F0-4232-9FE2-E53B82B42B92}">
      <dsp:nvSpPr>
        <dsp:cNvPr id="0" name=""/>
        <dsp:cNvSpPr/>
      </dsp:nvSpPr>
      <dsp:spPr>
        <a:xfrm>
          <a:off x="1780397" y="1460411"/>
          <a:ext cx="6500522" cy="132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dirty="0" smtClean="0">
              <a:solidFill>
                <a:srgbClr val="073E87"/>
              </a:solidFill>
            </a:rPr>
            <a:t>Il en est de même </a:t>
          </a:r>
          <a:r>
            <a:rPr lang="fr-FR" sz="1600" kern="1200" dirty="0" smtClean="0">
              <a:solidFill>
                <a:srgbClr val="073E87"/>
              </a:solidFill>
            </a:rPr>
            <a:t>dès lors qu’il apparaît en cours d’exécution des travaux, que les nombres d’heures doivent atteindre 400 heures.</a:t>
          </a:r>
          <a:endParaRPr lang="fr-FR" sz="1600" kern="1200" dirty="0">
            <a:solidFill>
              <a:srgbClr val="073E87"/>
            </a:solidFill>
          </a:endParaRPr>
        </a:p>
      </dsp:txBody>
      <dsp:txXfrm>
        <a:off x="1780397" y="1460411"/>
        <a:ext cx="6500522" cy="1327647"/>
      </dsp:txXfrm>
    </dsp:sp>
    <dsp:sp modelId="{56A656EB-DA10-4889-AF3B-4EA9FFD5E26D}">
      <dsp:nvSpPr>
        <dsp:cNvPr id="0" name=""/>
        <dsp:cNvSpPr/>
      </dsp:nvSpPr>
      <dsp:spPr>
        <a:xfrm>
          <a:off x="1656183" y="2788059"/>
          <a:ext cx="662473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60C250C-3D73-4F3B-82FD-8810D9A86B61}">
      <dsp:nvSpPr>
        <dsp:cNvPr id="0" name=""/>
        <dsp:cNvSpPr/>
      </dsp:nvSpPr>
      <dsp:spPr>
        <a:xfrm>
          <a:off x="1780397" y="2854441"/>
          <a:ext cx="6500522" cy="132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solidFill>
                <a:srgbClr val="073E87"/>
              </a:solidFill>
            </a:rPr>
            <a:t>Quelque soit la durée prévisible de l’opération, lorsque les travaux à accomplir sont au nombre des travaux dangereux figurant sur une liste fixée, respectivement, par arrêté du ministre chargé du travail et par arrêté du ministre chargé de l’agriculture (voir arrêté du 19/03/93)</a:t>
          </a:r>
          <a:endParaRPr lang="fr-FR" sz="1600" kern="1200" dirty="0">
            <a:solidFill>
              <a:srgbClr val="073E87"/>
            </a:solidFill>
          </a:endParaRPr>
        </a:p>
      </dsp:txBody>
      <dsp:txXfrm>
        <a:off x="1780397" y="2854441"/>
        <a:ext cx="6500522" cy="1327647"/>
      </dsp:txXfrm>
    </dsp:sp>
    <dsp:sp modelId="{F69501FF-A152-43CD-A59C-92D2350F1CD0}">
      <dsp:nvSpPr>
        <dsp:cNvPr id="0" name=""/>
        <dsp:cNvSpPr/>
      </dsp:nvSpPr>
      <dsp:spPr>
        <a:xfrm>
          <a:off x="1656183" y="4182088"/>
          <a:ext cx="662473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55FC9-BA23-4C76-B674-3AF39586F66F}">
      <dsp:nvSpPr>
        <dsp:cNvPr id="0" name=""/>
        <dsp:cNvSpPr/>
      </dsp:nvSpPr>
      <dsp:spPr>
        <a:xfrm>
          <a:off x="0" y="0"/>
          <a:ext cx="8496944" cy="0"/>
        </a:xfrm>
        <a:prstGeom prst="line">
          <a:avLst/>
        </a:prstGeom>
        <a:gradFill rotWithShape="0">
          <a:gsLst>
            <a:gs pos="0">
              <a:schemeClr val="accent1">
                <a:alpha val="90000"/>
                <a:hueOff val="0"/>
                <a:satOff val="0"/>
                <a:lumOff val="0"/>
                <a:alphaOff val="0"/>
                <a:tint val="96000"/>
                <a:satMod val="120000"/>
                <a:lumMod val="120000"/>
              </a:schemeClr>
            </a:gs>
            <a:gs pos="100000">
              <a:schemeClr val="accent1">
                <a:alpha val="90000"/>
                <a:hueOff val="0"/>
                <a:satOff val="0"/>
                <a:lumOff val="0"/>
                <a:alphaOff val="0"/>
                <a:shade val="89000"/>
                <a:lumMod val="90000"/>
              </a:schemeClr>
            </a:gs>
          </a:gsLst>
          <a:lin ang="5400000" scaled="0"/>
        </a:gradFill>
        <a:ln w="9525" cap="flat" cmpd="sng" algn="ctr">
          <a:solidFill>
            <a:schemeClr val="accent1">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3">
          <a:scrgbClr r="0" g="0" b="0"/>
        </a:fillRef>
        <a:effectRef idx="2">
          <a:scrgbClr r="0" g="0" b="0"/>
        </a:effectRef>
        <a:fontRef idx="minor">
          <a:schemeClr val="lt1"/>
        </a:fontRef>
      </dsp:style>
    </dsp:sp>
    <dsp:sp modelId="{44A3D6A0-AB87-4BFF-A733-CADA847361CC}">
      <dsp:nvSpPr>
        <dsp:cNvPr id="0" name=""/>
        <dsp:cNvSpPr/>
      </dsp:nvSpPr>
      <dsp:spPr>
        <a:xfrm>
          <a:off x="0" y="0"/>
          <a:ext cx="1699388"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R4153-50</a:t>
          </a:r>
          <a:endParaRPr lang="fr-FR" sz="2800" kern="1200" dirty="0">
            <a:solidFill>
              <a:srgbClr val="073E87"/>
            </a:solidFill>
          </a:endParaRPr>
        </a:p>
      </dsp:txBody>
      <dsp:txXfrm>
        <a:off x="0" y="0"/>
        <a:ext cx="1699388" cy="2032000"/>
      </dsp:txXfrm>
    </dsp:sp>
    <dsp:sp modelId="{7D3FD5AA-B663-4104-91DF-10594A3A55CA}">
      <dsp:nvSpPr>
        <dsp:cNvPr id="0" name=""/>
        <dsp:cNvSpPr/>
      </dsp:nvSpPr>
      <dsp:spPr>
        <a:xfrm>
          <a:off x="1826842" y="92273"/>
          <a:ext cx="6670101"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fr-FR" sz="1800" kern="1200" dirty="0" smtClean="0">
              <a:solidFill>
                <a:srgbClr val="073E87"/>
              </a:solidFill>
            </a:rPr>
            <a:t>Les jeunes travailleurs habilités conformément aux dispositions de l’article </a:t>
          </a:r>
          <a:r>
            <a:rPr lang="fr-FR" sz="1800" b="1" kern="1200" dirty="0" smtClean="0">
              <a:solidFill>
                <a:srgbClr val="073E87"/>
              </a:solidFill>
              <a:effectLst>
                <a:outerShdw blurRad="38100" dist="38100" dir="2700000" algn="tl">
                  <a:srgbClr val="000000">
                    <a:alpha val="43137"/>
                  </a:srgbClr>
                </a:outerShdw>
              </a:effectLst>
            </a:rPr>
            <a:t>R.4544-9</a:t>
          </a:r>
          <a:r>
            <a:rPr lang="fr-FR" sz="1800" kern="1200" dirty="0" smtClean="0">
              <a:solidFill>
                <a:srgbClr val="073E87"/>
              </a:solidFill>
            </a:rPr>
            <a:t> peuvent exécuter des opérations sur les installations électriques ou des opérations d’ordre électrique ou non dans le voisinage de ces installations.</a:t>
          </a:r>
        </a:p>
      </dsp:txBody>
      <dsp:txXfrm>
        <a:off x="1826842" y="92273"/>
        <a:ext cx="6670101" cy="1845468"/>
      </dsp:txXfrm>
    </dsp:sp>
    <dsp:sp modelId="{D27221E9-CBE1-4A53-A51E-B08CF018373F}">
      <dsp:nvSpPr>
        <dsp:cNvPr id="0" name=""/>
        <dsp:cNvSpPr/>
      </dsp:nvSpPr>
      <dsp:spPr>
        <a:xfrm>
          <a:off x="1699388" y="1937742"/>
          <a:ext cx="679755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47FF0CA-C838-4464-A86E-0B5D97E3E295}">
      <dsp:nvSpPr>
        <dsp:cNvPr id="0" name=""/>
        <dsp:cNvSpPr/>
      </dsp:nvSpPr>
      <dsp:spPr>
        <a:xfrm>
          <a:off x="0" y="2032000"/>
          <a:ext cx="8496944" cy="0"/>
        </a:xfrm>
        <a:prstGeom prst="line">
          <a:avLst/>
        </a:prstGeom>
        <a:gradFill rotWithShape="0">
          <a:gsLst>
            <a:gs pos="0">
              <a:schemeClr val="accent1">
                <a:alpha val="90000"/>
                <a:hueOff val="0"/>
                <a:satOff val="0"/>
                <a:lumOff val="0"/>
                <a:alphaOff val="-40000"/>
                <a:tint val="96000"/>
                <a:satMod val="120000"/>
                <a:lumMod val="120000"/>
              </a:schemeClr>
            </a:gs>
            <a:gs pos="100000">
              <a:schemeClr val="accent1">
                <a:alpha val="90000"/>
                <a:hueOff val="0"/>
                <a:satOff val="0"/>
                <a:lumOff val="0"/>
                <a:alphaOff val="-40000"/>
                <a:shade val="89000"/>
                <a:lumMod val="90000"/>
              </a:schemeClr>
            </a:gs>
          </a:gsLst>
          <a:lin ang="5400000" scaled="0"/>
        </a:gradFill>
        <a:ln w="9525" cap="flat" cmpd="sng" algn="ctr">
          <a:solidFill>
            <a:schemeClr val="accent1">
              <a:alpha val="90000"/>
              <a:hueOff val="0"/>
              <a:satOff val="0"/>
              <a:lumOff val="0"/>
              <a:alphaOff val="-4000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3">
          <a:scrgbClr r="0" g="0" b="0"/>
        </a:fillRef>
        <a:effectRef idx="2">
          <a:scrgbClr r="0" g="0" b="0"/>
        </a:effectRef>
        <a:fontRef idx="minor">
          <a:schemeClr val="lt1"/>
        </a:fontRef>
      </dsp:style>
    </dsp:sp>
    <dsp:sp modelId="{23D6AA82-3A4F-42D2-B6A1-AA1A5264CC2B}">
      <dsp:nvSpPr>
        <dsp:cNvPr id="0" name=""/>
        <dsp:cNvSpPr/>
      </dsp:nvSpPr>
      <dsp:spPr>
        <a:xfrm>
          <a:off x="0" y="2032000"/>
          <a:ext cx="1699388"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R4544-9</a:t>
          </a:r>
          <a:endParaRPr lang="fr-FR" sz="2800" kern="1200" dirty="0">
            <a:solidFill>
              <a:srgbClr val="073E87"/>
            </a:solidFill>
          </a:endParaRPr>
        </a:p>
      </dsp:txBody>
      <dsp:txXfrm>
        <a:off x="0" y="2032000"/>
        <a:ext cx="1699388" cy="2032000"/>
      </dsp:txXfrm>
    </dsp:sp>
    <dsp:sp modelId="{9613F718-8489-44F5-A767-01D9C4ECD525}">
      <dsp:nvSpPr>
        <dsp:cNvPr id="0" name=""/>
        <dsp:cNvSpPr/>
      </dsp:nvSpPr>
      <dsp:spPr>
        <a:xfrm>
          <a:off x="1826842" y="2124273"/>
          <a:ext cx="6670101"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fr-FR" sz="1800" kern="1200" dirty="0" smtClean="0">
              <a:solidFill>
                <a:srgbClr val="073E87"/>
              </a:solidFill>
            </a:rPr>
            <a:t>Les opérations sur les installations électriques ou dans leur voisinage ne peuvent être effectuées que par des travailleurs habilités.</a:t>
          </a:r>
          <a:endParaRPr lang="fr-FR" sz="1800" kern="1200" dirty="0">
            <a:solidFill>
              <a:srgbClr val="073E87"/>
            </a:solidFill>
          </a:endParaRPr>
        </a:p>
      </dsp:txBody>
      <dsp:txXfrm>
        <a:off x="1826842" y="2124273"/>
        <a:ext cx="6670101" cy="1845468"/>
      </dsp:txXfrm>
    </dsp:sp>
    <dsp:sp modelId="{4ABD6854-3DD7-4AC2-A3C2-8FD6BC3294D3}">
      <dsp:nvSpPr>
        <dsp:cNvPr id="0" name=""/>
        <dsp:cNvSpPr/>
      </dsp:nvSpPr>
      <dsp:spPr>
        <a:xfrm>
          <a:off x="1699388" y="3969742"/>
          <a:ext cx="679755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55FC9-BA23-4C76-B674-3AF39586F66F}">
      <dsp:nvSpPr>
        <dsp:cNvPr id="0" name=""/>
        <dsp:cNvSpPr/>
      </dsp:nvSpPr>
      <dsp:spPr>
        <a:xfrm>
          <a:off x="0" y="2179"/>
          <a:ext cx="8496944" cy="0"/>
        </a:xfrm>
        <a:prstGeom prst="line">
          <a:avLst/>
        </a:prstGeom>
        <a:gradFill rotWithShape="0">
          <a:gsLst>
            <a:gs pos="0">
              <a:schemeClr val="accent1">
                <a:alpha val="90000"/>
                <a:hueOff val="0"/>
                <a:satOff val="0"/>
                <a:lumOff val="0"/>
                <a:alphaOff val="0"/>
                <a:tint val="96000"/>
                <a:satMod val="120000"/>
                <a:lumMod val="120000"/>
              </a:schemeClr>
            </a:gs>
            <a:gs pos="100000">
              <a:schemeClr val="accent1">
                <a:alpha val="90000"/>
                <a:hueOff val="0"/>
                <a:satOff val="0"/>
                <a:lumOff val="0"/>
                <a:alphaOff val="0"/>
                <a:shade val="89000"/>
                <a:lumMod val="90000"/>
              </a:schemeClr>
            </a:gs>
          </a:gsLst>
          <a:lin ang="5400000" scaled="0"/>
        </a:gradFill>
        <a:ln w="9525" cap="flat" cmpd="sng" algn="ctr">
          <a:solidFill>
            <a:schemeClr val="accent1">
              <a:alpha val="9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3">
          <a:scrgbClr r="0" g="0" b="0"/>
        </a:fillRef>
        <a:effectRef idx="2">
          <a:scrgbClr r="0" g="0" b="0"/>
        </a:effectRef>
        <a:fontRef idx="minor">
          <a:schemeClr val="lt1"/>
        </a:fontRef>
      </dsp:style>
    </dsp:sp>
    <dsp:sp modelId="{44A3D6A0-AB87-4BFF-A733-CADA847361CC}">
      <dsp:nvSpPr>
        <dsp:cNvPr id="0" name=""/>
        <dsp:cNvSpPr/>
      </dsp:nvSpPr>
      <dsp:spPr>
        <a:xfrm>
          <a:off x="0" y="2179"/>
          <a:ext cx="1699388" cy="148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R4153-51</a:t>
          </a:r>
          <a:endParaRPr lang="fr-FR" sz="2800" kern="1200" dirty="0">
            <a:solidFill>
              <a:srgbClr val="073E87"/>
            </a:solidFill>
          </a:endParaRPr>
        </a:p>
      </dsp:txBody>
      <dsp:txXfrm>
        <a:off x="0" y="2179"/>
        <a:ext cx="1699388" cy="1486712"/>
      </dsp:txXfrm>
    </dsp:sp>
    <dsp:sp modelId="{7D3FD5AA-B663-4104-91DF-10594A3A55CA}">
      <dsp:nvSpPr>
        <dsp:cNvPr id="0" name=""/>
        <dsp:cNvSpPr/>
      </dsp:nvSpPr>
      <dsp:spPr>
        <a:xfrm>
          <a:off x="1826842" y="69691"/>
          <a:ext cx="6670101" cy="13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kern="1200" dirty="0" smtClean="0">
              <a:solidFill>
                <a:srgbClr val="073E87"/>
              </a:solidFill>
            </a:rPr>
            <a:t>Les jeunes travailleurs peuvent être affectés à la conduite d’équipement de travail mobiles automoteurs et d’équipement de travail servant au levage lorsqu’ils ont reçu la formation prévue à l’article R.4323-55 ou s’ils sont titulaires de </a:t>
          </a:r>
          <a:r>
            <a:rPr lang="fr-FR" sz="1600" kern="1200" smtClean="0">
              <a:solidFill>
                <a:srgbClr val="073E87"/>
              </a:solidFill>
            </a:rPr>
            <a:t>l’autorisation </a:t>
          </a:r>
          <a:r>
            <a:rPr lang="fr-FR" sz="1600" kern="1200" smtClean="0">
              <a:solidFill>
                <a:srgbClr val="073E87"/>
              </a:solidFill>
            </a:rPr>
            <a:t>de </a:t>
          </a:r>
          <a:r>
            <a:rPr lang="fr-FR" sz="1600" kern="1200" dirty="0" smtClean="0">
              <a:solidFill>
                <a:srgbClr val="073E87"/>
              </a:solidFill>
            </a:rPr>
            <a:t>conduite prévue à l’article R.4323-56, s’agissant des équipements dont la conduite est subordonnée à l’obtention d’une telle autorisation.</a:t>
          </a:r>
        </a:p>
      </dsp:txBody>
      <dsp:txXfrm>
        <a:off x="1826842" y="69691"/>
        <a:ext cx="6670101" cy="1350236"/>
      </dsp:txXfrm>
    </dsp:sp>
    <dsp:sp modelId="{D27221E9-CBE1-4A53-A51E-B08CF018373F}">
      <dsp:nvSpPr>
        <dsp:cNvPr id="0" name=""/>
        <dsp:cNvSpPr/>
      </dsp:nvSpPr>
      <dsp:spPr>
        <a:xfrm>
          <a:off x="1699388" y="1419928"/>
          <a:ext cx="679755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47FF0CA-C838-4464-A86E-0B5D97E3E295}">
      <dsp:nvSpPr>
        <dsp:cNvPr id="0" name=""/>
        <dsp:cNvSpPr/>
      </dsp:nvSpPr>
      <dsp:spPr>
        <a:xfrm>
          <a:off x="0" y="1488891"/>
          <a:ext cx="8496944" cy="0"/>
        </a:xfrm>
        <a:prstGeom prst="line">
          <a:avLst/>
        </a:prstGeom>
        <a:gradFill rotWithShape="0">
          <a:gsLst>
            <a:gs pos="0">
              <a:schemeClr val="accent1">
                <a:alpha val="90000"/>
                <a:hueOff val="0"/>
                <a:satOff val="0"/>
                <a:lumOff val="0"/>
                <a:alphaOff val="-20000"/>
                <a:tint val="96000"/>
                <a:satMod val="120000"/>
                <a:lumMod val="120000"/>
              </a:schemeClr>
            </a:gs>
            <a:gs pos="100000">
              <a:schemeClr val="accent1">
                <a:alpha val="90000"/>
                <a:hueOff val="0"/>
                <a:satOff val="0"/>
                <a:lumOff val="0"/>
                <a:alphaOff val="-20000"/>
                <a:shade val="89000"/>
                <a:lumMod val="90000"/>
              </a:schemeClr>
            </a:gs>
          </a:gsLst>
          <a:lin ang="5400000" scaled="0"/>
        </a:gradFill>
        <a:ln w="9525" cap="flat" cmpd="sng" algn="ctr">
          <a:solidFill>
            <a:schemeClr val="accent1">
              <a:alpha val="90000"/>
              <a:hueOff val="0"/>
              <a:satOff val="0"/>
              <a:lumOff val="0"/>
              <a:alphaOff val="-2000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3">
          <a:scrgbClr r="0" g="0" b="0"/>
        </a:fillRef>
        <a:effectRef idx="2">
          <a:scrgbClr r="0" g="0" b="0"/>
        </a:effectRef>
        <a:fontRef idx="minor">
          <a:schemeClr val="lt1"/>
        </a:fontRef>
      </dsp:style>
    </dsp:sp>
    <dsp:sp modelId="{23D6AA82-3A4F-42D2-B6A1-AA1A5264CC2B}">
      <dsp:nvSpPr>
        <dsp:cNvPr id="0" name=""/>
        <dsp:cNvSpPr/>
      </dsp:nvSpPr>
      <dsp:spPr>
        <a:xfrm>
          <a:off x="0" y="1488891"/>
          <a:ext cx="1699388" cy="148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R4323-55</a:t>
          </a:r>
          <a:endParaRPr lang="fr-FR" sz="2800" kern="1200" dirty="0">
            <a:solidFill>
              <a:srgbClr val="073E87"/>
            </a:solidFill>
          </a:endParaRPr>
        </a:p>
      </dsp:txBody>
      <dsp:txXfrm>
        <a:off x="0" y="1488891"/>
        <a:ext cx="1699388" cy="1486712"/>
      </dsp:txXfrm>
    </dsp:sp>
    <dsp:sp modelId="{9613F718-8489-44F5-A767-01D9C4ECD525}">
      <dsp:nvSpPr>
        <dsp:cNvPr id="0" name=""/>
        <dsp:cNvSpPr/>
      </dsp:nvSpPr>
      <dsp:spPr>
        <a:xfrm>
          <a:off x="1826842" y="1556403"/>
          <a:ext cx="6670101" cy="13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fr-FR" sz="1600" kern="1200" dirty="0" smtClean="0">
              <a:solidFill>
                <a:srgbClr val="073E87"/>
              </a:solidFill>
            </a:rPr>
            <a:t>La conduite des équipements de travail mobile automoteur et des équipements de travail servant au levage est réservée aux travailleurs qui ont reçu une formation adéquate.</a:t>
          </a:r>
        </a:p>
        <a:p>
          <a:pPr lvl="0" algn="just" defTabSz="711200">
            <a:lnSpc>
              <a:spcPct val="90000"/>
            </a:lnSpc>
            <a:spcBef>
              <a:spcPct val="0"/>
            </a:spcBef>
            <a:spcAft>
              <a:spcPct val="35000"/>
            </a:spcAft>
          </a:pPr>
          <a:r>
            <a:rPr lang="fr-FR" sz="1600" kern="1200" dirty="0" smtClean="0">
              <a:solidFill>
                <a:srgbClr val="073E87"/>
              </a:solidFill>
            </a:rPr>
            <a:t>Cette formation est complétée et réactualisée chaque fois que nécessaire.</a:t>
          </a:r>
          <a:endParaRPr lang="fr-FR" sz="1600" kern="1200" dirty="0">
            <a:solidFill>
              <a:srgbClr val="073E87"/>
            </a:solidFill>
          </a:endParaRPr>
        </a:p>
      </dsp:txBody>
      <dsp:txXfrm>
        <a:off x="1826842" y="1556403"/>
        <a:ext cx="6670101" cy="1350236"/>
      </dsp:txXfrm>
    </dsp:sp>
    <dsp:sp modelId="{4ABD6854-3DD7-4AC2-A3C2-8FD6BC3294D3}">
      <dsp:nvSpPr>
        <dsp:cNvPr id="0" name=""/>
        <dsp:cNvSpPr/>
      </dsp:nvSpPr>
      <dsp:spPr>
        <a:xfrm>
          <a:off x="1699388" y="2906640"/>
          <a:ext cx="679755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64CB1BE-A4FE-4C7C-A5B0-6583E60CF6AE}">
      <dsp:nvSpPr>
        <dsp:cNvPr id="0" name=""/>
        <dsp:cNvSpPr/>
      </dsp:nvSpPr>
      <dsp:spPr>
        <a:xfrm>
          <a:off x="0" y="2975604"/>
          <a:ext cx="8496944" cy="0"/>
        </a:xfrm>
        <a:prstGeom prst="line">
          <a:avLst/>
        </a:prstGeom>
        <a:gradFill rotWithShape="0">
          <a:gsLst>
            <a:gs pos="0">
              <a:schemeClr val="accent1">
                <a:alpha val="90000"/>
                <a:hueOff val="0"/>
                <a:satOff val="0"/>
                <a:lumOff val="0"/>
                <a:alphaOff val="-40000"/>
                <a:tint val="96000"/>
                <a:satMod val="120000"/>
                <a:lumMod val="120000"/>
              </a:schemeClr>
            </a:gs>
            <a:gs pos="100000">
              <a:schemeClr val="accent1">
                <a:alpha val="90000"/>
                <a:hueOff val="0"/>
                <a:satOff val="0"/>
                <a:lumOff val="0"/>
                <a:alphaOff val="-40000"/>
                <a:shade val="89000"/>
                <a:lumMod val="90000"/>
              </a:schemeClr>
            </a:gs>
          </a:gsLst>
          <a:lin ang="5400000" scaled="0"/>
        </a:gradFill>
        <a:ln w="9525" cap="flat" cmpd="sng" algn="ctr">
          <a:solidFill>
            <a:schemeClr val="accent1">
              <a:alpha val="90000"/>
              <a:hueOff val="0"/>
              <a:satOff val="0"/>
              <a:lumOff val="0"/>
              <a:alphaOff val="-4000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1">
          <a:scrgbClr r="0" g="0" b="0"/>
        </a:lnRef>
        <a:fillRef idx="3">
          <a:scrgbClr r="0" g="0" b="0"/>
        </a:fillRef>
        <a:effectRef idx="2">
          <a:scrgbClr r="0" g="0" b="0"/>
        </a:effectRef>
        <a:fontRef idx="minor">
          <a:schemeClr val="lt1"/>
        </a:fontRef>
      </dsp:style>
    </dsp:sp>
    <dsp:sp modelId="{7A9C4230-DDEC-4A40-A25D-39E5DD8221A5}">
      <dsp:nvSpPr>
        <dsp:cNvPr id="0" name=""/>
        <dsp:cNvSpPr/>
      </dsp:nvSpPr>
      <dsp:spPr>
        <a:xfrm>
          <a:off x="0" y="2975604"/>
          <a:ext cx="1699388" cy="148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ctr" defTabSz="1289050">
            <a:lnSpc>
              <a:spcPct val="90000"/>
            </a:lnSpc>
            <a:spcBef>
              <a:spcPct val="0"/>
            </a:spcBef>
            <a:spcAft>
              <a:spcPct val="35000"/>
            </a:spcAft>
          </a:pPr>
          <a:r>
            <a:rPr lang="fr-FR" sz="2900" kern="1200" dirty="0" smtClean="0">
              <a:solidFill>
                <a:srgbClr val="073E87"/>
              </a:solidFill>
            </a:rPr>
            <a:t>Article R4323-56 (extrait)</a:t>
          </a:r>
          <a:endParaRPr lang="fr-FR" sz="2900" kern="1200" dirty="0">
            <a:solidFill>
              <a:srgbClr val="073E87"/>
            </a:solidFill>
          </a:endParaRPr>
        </a:p>
      </dsp:txBody>
      <dsp:txXfrm>
        <a:off x="0" y="2975604"/>
        <a:ext cx="1699388" cy="1486712"/>
      </dsp:txXfrm>
    </dsp:sp>
    <dsp:sp modelId="{0E9FC1F1-1EC1-4CB6-A2D8-7463962D9552}">
      <dsp:nvSpPr>
        <dsp:cNvPr id="0" name=""/>
        <dsp:cNvSpPr/>
      </dsp:nvSpPr>
      <dsp:spPr>
        <a:xfrm>
          <a:off x="1826842" y="3043115"/>
          <a:ext cx="6670101" cy="13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solidFill>
                <a:srgbClr val="073E87"/>
              </a:solidFill>
            </a:rPr>
            <a:t>La conduite de certains équipements présentant des risques particuliers, en raison de leurs caractéristiques ou de leur objet, est subordonnée à l’obtention d’une autorisation de conduite délivrée par l’employeur.</a:t>
          </a:r>
          <a:endParaRPr lang="fr-FR" sz="1600" kern="1200" dirty="0">
            <a:solidFill>
              <a:srgbClr val="073E87"/>
            </a:solidFill>
          </a:endParaRPr>
        </a:p>
      </dsp:txBody>
      <dsp:txXfrm>
        <a:off x="1826842" y="3043115"/>
        <a:ext cx="6670101" cy="1350236"/>
      </dsp:txXfrm>
    </dsp:sp>
    <dsp:sp modelId="{2A755E41-D180-49C7-B198-97FCA36BA018}">
      <dsp:nvSpPr>
        <dsp:cNvPr id="0" name=""/>
        <dsp:cNvSpPr/>
      </dsp:nvSpPr>
      <dsp:spPr>
        <a:xfrm>
          <a:off x="1699388" y="4393352"/>
          <a:ext cx="679755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56AE6-119F-4991-BB42-6A8C1CBF8EBD}">
      <dsp:nvSpPr>
        <dsp:cNvPr id="0" name=""/>
        <dsp:cNvSpPr/>
      </dsp:nvSpPr>
      <dsp:spPr>
        <a:xfrm>
          <a:off x="0" y="3766308"/>
          <a:ext cx="8712968" cy="0"/>
        </a:xfrm>
        <a:prstGeom prst="line">
          <a:avLst/>
        </a:pr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4B18C-764C-403E-93E5-57E831DD0A08}">
      <dsp:nvSpPr>
        <dsp:cNvPr id="0" name=""/>
        <dsp:cNvSpPr/>
      </dsp:nvSpPr>
      <dsp:spPr>
        <a:xfrm>
          <a:off x="0" y="2200214"/>
          <a:ext cx="8712968" cy="0"/>
        </a:xfrm>
        <a:prstGeom prst="line">
          <a:avLst/>
        </a:pr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FFD00-3917-4AFC-A2A1-860C93AF5F56}">
      <dsp:nvSpPr>
        <dsp:cNvPr id="0" name=""/>
        <dsp:cNvSpPr/>
      </dsp:nvSpPr>
      <dsp:spPr>
        <a:xfrm>
          <a:off x="2265371" y="708695"/>
          <a:ext cx="6447596" cy="149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fr-FR" sz="1600" kern="1200" dirty="0" smtClean="0"/>
            <a:t>I. - Il est interdit d'affecter les jeunes à des travaux de maintenance lorsque ceux-ci ne peuvent être effectués à l'arrêt, sans possibilité de remise en marche inopinée des transmissions, mécanismes et équipements de travail en cause. </a:t>
          </a:r>
        </a:p>
        <a:p>
          <a:pPr lvl="0" algn="just" defTabSz="711200">
            <a:lnSpc>
              <a:spcPct val="90000"/>
            </a:lnSpc>
            <a:spcBef>
              <a:spcPct val="0"/>
            </a:spcBef>
            <a:spcAft>
              <a:spcPct val="35000"/>
            </a:spcAft>
          </a:pPr>
          <a:r>
            <a:rPr lang="fr-FR" sz="1600" kern="1200" dirty="0" smtClean="0"/>
            <a:t>II. - Il peut être dérogé à l'interdiction mentionnée au I dans les conditions et formes prévues à la section 3 du présent chapitre</a:t>
          </a:r>
          <a:endParaRPr lang="fr-FR" sz="1600" kern="1200" dirty="0">
            <a:solidFill>
              <a:srgbClr val="073E87"/>
            </a:solidFill>
          </a:endParaRPr>
        </a:p>
      </dsp:txBody>
      <dsp:txXfrm>
        <a:off x="2265371" y="708695"/>
        <a:ext cx="6447596" cy="1491518"/>
      </dsp:txXfrm>
    </dsp:sp>
    <dsp:sp modelId="{202C71E7-96AB-42D4-95D9-74A7A7765E99}">
      <dsp:nvSpPr>
        <dsp:cNvPr id="0" name=""/>
        <dsp:cNvSpPr/>
      </dsp:nvSpPr>
      <dsp:spPr>
        <a:xfrm>
          <a:off x="0" y="708695"/>
          <a:ext cx="2265371" cy="1491518"/>
        </a:xfrm>
        <a:prstGeom prst="round2SameRect">
          <a:avLst>
            <a:gd name="adj1" fmla="val 16670"/>
            <a:gd name="adj2" fmla="val 0"/>
          </a:avLst>
        </a:prstGeom>
        <a:solidFill>
          <a:schemeClr val="accent2">
            <a:alpha val="9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53340" rIns="36000" bIns="53340" numCol="1" spcCol="1270" anchor="ctr" anchorCtr="0">
          <a:noAutofit/>
        </a:bodyPr>
        <a:lstStyle/>
        <a:p>
          <a:pPr lvl="0" algn="ctr" defTabSz="1244600">
            <a:lnSpc>
              <a:spcPct val="90000"/>
            </a:lnSpc>
            <a:spcBef>
              <a:spcPct val="0"/>
            </a:spcBef>
            <a:spcAft>
              <a:spcPct val="35000"/>
            </a:spcAft>
          </a:pPr>
          <a:r>
            <a:rPr lang="fr-FR" sz="2800" kern="1200" dirty="0" smtClean="0"/>
            <a:t>Article D.4153-29</a:t>
          </a:r>
          <a:endParaRPr lang="fr-FR" sz="2800" kern="1200" dirty="0"/>
        </a:p>
      </dsp:txBody>
      <dsp:txXfrm>
        <a:off x="72823" y="781518"/>
        <a:ext cx="2119725" cy="1418695"/>
      </dsp:txXfrm>
    </dsp:sp>
    <dsp:sp modelId="{B78BD13D-423A-45E5-AF18-7B03B588A3BA}">
      <dsp:nvSpPr>
        <dsp:cNvPr id="0" name=""/>
        <dsp:cNvSpPr/>
      </dsp:nvSpPr>
      <dsp:spPr>
        <a:xfrm>
          <a:off x="2265371" y="2274789"/>
          <a:ext cx="6447596" cy="1491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fr-FR" sz="1600" kern="1200" dirty="0" smtClean="0">
              <a:solidFill>
                <a:srgbClr val="073E87"/>
              </a:solidFill>
            </a:rPr>
            <a:t>Il est interdit aux jeunes d’accéder sans surveillance, à tout local ou emplacement d’un établissement ou chantier présentant un risque de contact avec les pièces nues sous tension, excepté s’il s’agit d’installation à très basse tension de sécurité (TBTS).</a:t>
          </a:r>
        </a:p>
        <a:p>
          <a:pPr lvl="0" algn="just" defTabSz="711200">
            <a:lnSpc>
              <a:spcPct val="90000"/>
            </a:lnSpc>
            <a:spcBef>
              <a:spcPct val="0"/>
            </a:spcBef>
            <a:spcAft>
              <a:spcPct val="35000"/>
            </a:spcAft>
          </a:pPr>
          <a:r>
            <a:rPr lang="fr-FR" sz="1600" b="1" kern="1200" dirty="0" smtClean="0">
              <a:solidFill>
                <a:srgbClr val="FF0000"/>
              </a:solidFill>
            </a:rPr>
            <a:t>« il est interdit de faire exécuter par des jeunes des opérations sous tension ».</a:t>
          </a:r>
          <a:endParaRPr lang="fr-FR" sz="1600" b="1" kern="1200" dirty="0">
            <a:solidFill>
              <a:srgbClr val="FF0000"/>
            </a:solidFill>
          </a:endParaRPr>
        </a:p>
      </dsp:txBody>
      <dsp:txXfrm>
        <a:off x="2265371" y="2274789"/>
        <a:ext cx="6447596" cy="1491518"/>
      </dsp:txXfrm>
    </dsp:sp>
    <dsp:sp modelId="{11AE3151-C423-4952-B1A6-619C77E367A3}">
      <dsp:nvSpPr>
        <dsp:cNvPr id="0" name=""/>
        <dsp:cNvSpPr/>
      </dsp:nvSpPr>
      <dsp:spPr>
        <a:xfrm>
          <a:off x="0" y="2274789"/>
          <a:ext cx="2265371" cy="1491518"/>
        </a:xfrm>
        <a:prstGeom prst="round2SameRect">
          <a:avLst>
            <a:gd name="adj1" fmla="val 16670"/>
            <a:gd name="adj2" fmla="val 0"/>
          </a:avLst>
        </a:prstGeom>
        <a:solidFill>
          <a:schemeClr val="accent2">
            <a:alpha val="90000"/>
            <a:hueOff val="0"/>
            <a:satOff val="0"/>
            <a:lumOff val="0"/>
            <a:alphaOff val="-40000"/>
          </a:schemeClr>
        </a:solidFill>
        <a:ln w="1587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fr-FR" sz="2800" kern="1200" dirty="0" smtClean="0"/>
            <a:t>Article D.4153-24</a:t>
          </a:r>
          <a:endParaRPr lang="fr-FR" sz="2800" kern="1200" dirty="0"/>
        </a:p>
      </dsp:txBody>
      <dsp:txXfrm>
        <a:off x="72823" y="2347612"/>
        <a:ext cx="2119725" cy="14186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0A7C9-7E30-4AAC-8909-680DA7C77BB6}">
      <dsp:nvSpPr>
        <dsp:cNvPr id="0" name=""/>
        <dsp:cNvSpPr/>
      </dsp:nvSpPr>
      <dsp:spPr>
        <a:xfrm>
          <a:off x="3873257" y="1191200"/>
          <a:ext cx="860245" cy="91440"/>
        </a:xfrm>
        <a:custGeom>
          <a:avLst/>
          <a:gdLst/>
          <a:ahLst/>
          <a:cxnLst/>
          <a:rect l="0" t="0" r="0" b="0"/>
          <a:pathLst>
            <a:path>
              <a:moveTo>
                <a:pt x="0" y="45720"/>
              </a:moveTo>
              <a:lnTo>
                <a:pt x="860245"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b="1" kern="1200"/>
        </a:p>
      </dsp:txBody>
      <dsp:txXfrm>
        <a:off x="4281108" y="1232466"/>
        <a:ext cx="44542" cy="8908"/>
      </dsp:txXfrm>
    </dsp:sp>
    <dsp:sp modelId="{A2C5CC0E-1091-466C-8689-A0B396B5E3BB}">
      <dsp:nvSpPr>
        <dsp:cNvPr id="0" name=""/>
        <dsp:cNvSpPr/>
      </dsp:nvSpPr>
      <dsp:spPr>
        <a:xfrm>
          <a:off x="1814" y="74947"/>
          <a:ext cx="3873242" cy="2323945"/>
        </a:xfrm>
        <a:prstGeom prst="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kern="1200" dirty="0" smtClean="0"/>
            <a:t>Le jeune de moins </a:t>
          </a:r>
          <a:br>
            <a:rPr lang="fr-FR" sz="2200" b="1" kern="1200" dirty="0" smtClean="0"/>
          </a:br>
          <a:r>
            <a:rPr lang="fr-FR" sz="2200" b="1" kern="1200" dirty="0" smtClean="0"/>
            <a:t>de 18 ans peut effectuer </a:t>
          </a:r>
          <a:br>
            <a:rPr lang="fr-FR" sz="2200" b="1" kern="1200" dirty="0" smtClean="0"/>
          </a:br>
          <a:r>
            <a:rPr lang="fr-FR" sz="2200" b="1" kern="1200" dirty="0" smtClean="0"/>
            <a:t>des travaux légers </a:t>
          </a:r>
          <a:endParaRPr lang="fr-FR" sz="2200" b="1" kern="1200" dirty="0"/>
        </a:p>
      </dsp:txBody>
      <dsp:txXfrm>
        <a:off x="1814" y="74947"/>
        <a:ext cx="3873242" cy="2323945"/>
      </dsp:txXfrm>
    </dsp:sp>
    <dsp:sp modelId="{451729C1-0895-4700-9A4F-DBA4A0DBE249}">
      <dsp:nvSpPr>
        <dsp:cNvPr id="0" name=""/>
        <dsp:cNvSpPr/>
      </dsp:nvSpPr>
      <dsp:spPr>
        <a:xfrm>
          <a:off x="1938435" y="2397093"/>
          <a:ext cx="4764088" cy="860245"/>
        </a:xfrm>
        <a:custGeom>
          <a:avLst/>
          <a:gdLst/>
          <a:ahLst/>
          <a:cxnLst/>
          <a:rect l="0" t="0" r="0" b="0"/>
          <a:pathLst>
            <a:path>
              <a:moveTo>
                <a:pt x="4764088" y="0"/>
              </a:moveTo>
              <a:lnTo>
                <a:pt x="4764088" y="447222"/>
              </a:lnTo>
              <a:lnTo>
                <a:pt x="0" y="447222"/>
              </a:lnTo>
              <a:lnTo>
                <a:pt x="0" y="860245"/>
              </a:lnTo>
            </a:path>
          </a:pathLst>
        </a:custGeom>
        <a:noFill/>
        <a:ln w="9525" cap="flat" cmpd="sng" algn="ctr">
          <a:solidFill>
            <a:schemeClr val="accent2">
              <a:hueOff val="-2355276"/>
              <a:satOff val="-3145"/>
              <a:lumOff val="186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b="1" kern="1200"/>
        </a:p>
      </dsp:txBody>
      <dsp:txXfrm>
        <a:off x="4199313" y="2822761"/>
        <a:ext cx="242333" cy="8908"/>
      </dsp:txXfrm>
    </dsp:sp>
    <dsp:sp modelId="{920F4285-D1F9-42FB-851A-A1054AC2A087}">
      <dsp:nvSpPr>
        <dsp:cNvPr id="0" name=""/>
        <dsp:cNvSpPr/>
      </dsp:nvSpPr>
      <dsp:spPr>
        <a:xfrm>
          <a:off x="4765902" y="74947"/>
          <a:ext cx="3873242" cy="2323945"/>
        </a:xfrm>
        <a:prstGeom prst="rect">
          <a:avLst/>
        </a:prstGeom>
        <a:gradFill rotWithShape="0">
          <a:gsLst>
            <a:gs pos="0">
              <a:schemeClr val="accent2">
                <a:hueOff val="-1570184"/>
                <a:satOff val="-2097"/>
                <a:lumOff val="1242"/>
                <a:alphaOff val="0"/>
                <a:tint val="96000"/>
                <a:satMod val="120000"/>
                <a:lumMod val="120000"/>
              </a:schemeClr>
            </a:gs>
            <a:gs pos="100000">
              <a:schemeClr val="accent2">
                <a:hueOff val="-1570184"/>
                <a:satOff val="-2097"/>
                <a:lumOff val="1242"/>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kern="1200" dirty="0" smtClean="0"/>
            <a:t>En revanche, il est interdit à l’employeur de l’affecter à des travaux dangereux.</a:t>
          </a:r>
          <a:endParaRPr lang="fr-FR" sz="2200" b="1" kern="1200" dirty="0"/>
        </a:p>
      </dsp:txBody>
      <dsp:txXfrm>
        <a:off x="4765902" y="74947"/>
        <a:ext cx="3873242" cy="2323945"/>
      </dsp:txXfrm>
    </dsp:sp>
    <dsp:sp modelId="{6B898164-50D3-4C51-B5FB-E910ACC6C766}">
      <dsp:nvSpPr>
        <dsp:cNvPr id="0" name=""/>
        <dsp:cNvSpPr/>
      </dsp:nvSpPr>
      <dsp:spPr>
        <a:xfrm>
          <a:off x="3873257" y="4405991"/>
          <a:ext cx="860245" cy="91440"/>
        </a:xfrm>
        <a:custGeom>
          <a:avLst/>
          <a:gdLst/>
          <a:ahLst/>
          <a:cxnLst/>
          <a:rect l="0" t="0" r="0" b="0"/>
          <a:pathLst>
            <a:path>
              <a:moveTo>
                <a:pt x="0" y="45720"/>
              </a:moveTo>
              <a:lnTo>
                <a:pt x="860245" y="45720"/>
              </a:lnTo>
            </a:path>
          </a:pathLst>
        </a:custGeom>
        <a:noFill/>
        <a:ln w="9525" cap="flat" cmpd="sng" algn="ctr">
          <a:solidFill>
            <a:schemeClr val="accent2">
              <a:hueOff val="-4710551"/>
              <a:satOff val="-6290"/>
              <a:lumOff val="37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b="1" kern="1200"/>
        </a:p>
      </dsp:txBody>
      <dsp:txXfrm>
        <a:off x="4281108" y="4447257"/>
        <a:ext cx="44542" cy="8908"/>
      </dsp:txXfrm>
    </dsp:sp>
    <dsp:sp modelId="{1CD0AD05-9F28-4BB1-A1A7-CF002F0A2FFE}">
      <dsp:nvSpPr>
        <dsp:cNvPr id="0" name=""/>
        <dsp:cNvSpPr/>
      </dsp:nvSpPr>
      <dsp:spPr>
        <a:xfrm>
          <a:off x="1814" y="3289738"/>
          <a:ext cx="3873242" cy="2323945"/>
        </a:xfrm>
        <a:prstGeom prst="rect">
          <a:avLst/>
        </a:prstGeom>
        <a:gradFill rotWithShape="0">
          <a:gsLst>
            <a:gs pos="0">
              <a:schemeClr val="accent2">
                <a:hueOff val="-3140368"/>
                <a:satOff val="-4193"/>
                <a:lumOff val="2484"/>
                <a:alphaOff val="0"/>
                <a:tint val="96000"/>
                <a:satMod val="120000"/>
                <a:lumMod val="120000"/>
              </a:schemeClr>
            </a:gs>
            <a:gs pos="100000">
              <a:schemeClr val="accent2">
                <a:hueOff val="-3140368"/>
                <a:satOff val="-4193"/>
                <a:lumOff val="2484"/>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kern="1200" dirty="0" smtClean="0"/>
            <a:t>Toutefois, pour les besoins de sa formation professionnelle et après déclaration à l’inspection du travail, le jeune peut-être employé à certains de ces travaux.</a:t>
          </a:r>
          <a:endParaRPr lang="fr-FR" sz="2200" b="1" kern="1200" dirty="0"/>
        </a:p>
      </dsp:txBody>
      <dsp:txXfrm>
        <a:off x="1814" y="3289738"/>
        <a:ext cx="3873242" cy="2323945"/>
      </dsp:txXfrm>
    </dsp:sp>
    <dsp:sp modelId="{8B7227B5-4CFC-4210-ADBA-DB832219A6D9}">
      <dsp:nvSpPr>
        <dsp:cNvPr id="0" name=""/>
        <dsp:cNvSpPr/>
      </dsp:nvSpPr>
      <dsp:spPr>
        <a:xfrm>
          <a:off x="4765902" y="3289738"/>
          <a:ext cx="3873242" cy="2323945"/>
        </a:xfrm>
        <a:prstGeom prst="rect">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fr-FR" sz="2200" b="1" kern="1200" dirty="0" smtClean="0"/>
            <a:t>On parle alors de travaux réglementés</a:t>
          </a:r>
          <a:endParaRPr lang="fr-FR" sz="2200" b="1" kern="1200" dirty="0"/>
        </a:p>
        <a:p>
          <a:pPr marL="171450" lvl="1" indent="-171450" algn="l" defTabSz="755650">
            <a:lnSpc>
              <a:spcPct val="90000"/>
            </a:lnSpc>
            <a:spcBef>
              <a:spcPct val="0"/>
            </a:spcBef>
            <a:spcAft>
              <a:spcPct val="15000"/>
            </a:spcAft>
            <a:buChar char="••"/>
          </a:pPr>
          <a:r>
            <a:rPr lang="fr-FR" sz="1700" b="1" kern="1200" dirty="0" smtClean="0"/>
            <a:t>Les jeunes qualifiés ou habilités, en formation professionnelle ou non, peuvent aussi accomplir certains travaux réglementés.</a:t>
          </a:r>
          <a:endParaRPr lang="fr-FR" sz="1700" b="1" kern="1200" dirty="0"/>
        </a:p>
      </dsp:txBody>
      <dsp:txXfrm>
        <a:off x="4765902" y="3289738"/>
        <a:ext cx="3873242" cy="23239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68281-33BD-4DD4-8C50-156D906C3CD8}">
      <dsp:nvSpPr>
        <dsp:cNvPr id="0" name=""/>
        <dsp:cNvSpPr/>
      </dsp:nvSpPr>
      <dsp:spPr>
        <a:xfrm>
          <a:off x="6796680" y="1631464"/>
          <a:ext cx="2953075" cy="2953622"/>
        </a:xfrm>
        <a:prstGeom prst="ellips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2AF14-9712-4841-B4FB-BF9CE3AC5AFB}">
      <dsp:nvSpPr>
        <dsp:cNvPr id="0" name=""/>
        <dsp:cNvSpPr/>
      </dsp:nvSpPr>
      <dsp:spPr>
        <a:xfrm>
          <a:off x="6894731" y="1729935"/>
          <a:ext cx="2756973" cy="2756679"/>
        </a:xfrm>
        <a:prstGeom prst="ellipse">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b="1" kern="1200" dirty="0" smtClean="0">
              <a:effectLst>
                <a:outerShdw blurRad="38100" dist="38100" dir="2700000" algn="tl">
                  <a:srgbClr val="000000">
                    <a:alpha val="43137"/>
                  </a:srgbClr>
                </a:outerShdw>
              </a:effectLst>
            </a:rPr>
            <a:t>JEUNE BÉNÉFICIAIRE </a:t>
          </a:r>
          <a:r>
            <a:rPr lang="fr-FR" sz="1500" kern="1200" dirty="0" smtClean="0"/>
            <a:t>:</a:t>
          </a:r>
          <a:br>
            <a:rPr lang="fr-FR" sz="1500" kern="1200" dirty="0" smtClean="0"/>
          </a:br>
          <a:r>
            <a:rPr lang="fr-FR" sz="1500" kern="1200" dirty="0" smtClean="0"/>
            <a:t> Il s’agit du jeune âgé d’</a:t>
          </a:r>
          <a:r>
            <a:rPr lang="fr-FR" sz="1500" b="1" kern="1200" dirty="0" smtClean="0">
              <a:solidFill>
                <a:srgbClr val="0000FF"/>
              </a:solidFill>
            </a:rPr>
            <a:t>au moins 15 ans et de moins de 18 ans, </a:t>
          </a:r>
          <a:r>
            <a:rPr lang="fr-FR" sz="1500" kern="1200" dirty="0" smtClean="0"/>
            <a:t>qui suit une formation professionnelle.</a:t>
          </a:r>
          <a:br>
            <a:rPr lang="fr-FR" sz="1500" kern="1200" dirty="0" smtClean="0"/>
          </a:br>
          <a:r>
            <a:rPr lang="fr-FR" sz="1500" kern="1200" dirty="0" smtClean="0"/>
            <a:t>Il peut être notamment </a:t>
          </a:r>
          <a:r>
            <a:rPr lang="fr-FR" sz="1400" kern="1200" dirty="0" smtClean="0"/>
            <a:t>: </a:t>
          </a:r>
          <a:endParaRPr lang="fr-FR" sz="1400" kern="1200" dirty="0"/>
        </a:p>
      </dsp:txBody>
      <dsp:txXfrm>
        <a:off x="7288859" y="2123820"/>
        <a:ext cx="1968717" cy="1968908"/>
      </dsp:txXfrm>
    </dsp:sp>
    <dsp:sp modelId="{A69EF933-3D41-467F-A27C-32CED7516E12}">
      <dsp:nvSpPr>
        <dsp:cNvPr id="0" name=""/>
        <dsp:cNvSpPr/>
      </dsp:nvSpPr>
      <dsp:spPr>
        <a:xfrm>
          <a:off x="6894731" y="4639504"/>
          <a:ext cx="2756973" cy="1619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En </a:t>
          </a:r>
          <a:r>
            <a:rPr lang="fr-FR" sz="1400" b="1" kern="1200" dirty="0" smtClean="0"/>
            <a:t>apprentissage</a:t>
          </a:r>
          <a:r>
            <a:rPr lang="fr-FR" sz="1400" kern="1200" dirty="0" smtClean="0"/>
            <a:t>, </a:t>
          </a:r>
          <a:endParaRPr lang="fr-FR" sz="1400" kern="1200" dirty="0"/>
        </a:p>
        <a:p>
          <a:pPr marL="114300" lvl="1" indent="-114300" algn="l" defTabSz="622300">
            <a:lnSpc>
              <a:spcPct val="90000"/>
            </a:lnSpc>
            <a:spcBef>
              <a:spcPct val="0"/>
            </a:spcBef>
            <a:spcAft>
              <a:spcPct val="15000"/>
            </a:spcAft>
            <a:buChar char="••"/>
          </a:pPr>
          <a:r>
            <a:rPr lang="fr-FR" sz="1400" kern="1200" dirty="0" smtClean="0"/>
            <a:t>En </a:t>
          </a:r>
          <a:r>
            <a:rPr lang="fr-FR" sz="1400" b="1" kern="1200" dirty="0" smtClean="0"/>
            <a:t>contrat de qualification, </a:t>
          </a:r>
          <a:endParaRPr lang="fr-FR" sz="1400" b="1" kern="1200" dirty="0"/>
        </a:p>
        <a:p>
          <a:pPr marL="114300" lvl="1" indent="-114300" algn="l" defTabSz="622300">
            <a:lnSpc>
              <a:spcPct val="90000"/>
            </a:lnSpc>
            <a:spcBef>
              <a:spcPct val="0"/>
            </a:spcBef>
            <a:spcAft>
              <a:spcPct val="15000"/>
            </a:spcAft>
            <a:buChar char="••"/>
          </a:pPr>
          <a:r>
            <a:rPr lang="fr-FR" sz="1400" kern="1200" dirty="0" smtClean="0"/>
            <a:t>Stagiaire de la formation professionnelle, </a:t>
          </a:r>
          <a:endParaRPr lang="fr-FR" sz="1400" kern="1200" dirty="0"/>
        </a:p>
        <a:p>
          <a:pPr marL="114300" lvl="1" indent="-114300" algn="l" defTabSz="622300">
            <a:lnSpc>
              <a:spcPct val="90000"/>
            </a:lnSpc>
            <a:spcBef>
              <a:spcPct val="0"/>
            </a:spcBef>
            <a:spcAft>
              <a:spcPct val="15000"/>
            </a:spcAft>
            <a:buChar char="••"/>
          </a:pPr>
          <a:r>
            <a:rPr lang="fr-FR" sz="1400" kern="1200" dirty="0" smtClean="0"/>
            <a:t>En CAP ou BAC PRO ou BAC TECHNO ou Brevet de Technicien, </a:t>
          </a:r>
          <a:endParaRPr lang="fr-FR" sz="1400" kern="1200" dirty="0"/>
        </a:p>
        <a:p>
          <a:pPr marL="114300" lvl="1" indent="-114300" algn="l" defTabSz="622300">
            <a:lnSpc>
              <a:spcPct val="90000"/>
            </a:lnSpc>
            <a:spcBef>
              <a:spcPct val="0"/>
            </a:spcBef>
            <a:spcAft>
              <a:spcPct val="15000"/>
            </a:spcAft>
            <a:buChar char="••"/>
          </a:pPr>
          <a:r>
            <a:rPr lang="fr-FR" sz="1400" kern="1200" dirty="0" smtClean="0"/>
            <a:t>Accueilli dans un </a:t>
          </a:r>
          <a:r>
            <a:rPr lang="fr-FR" sz="1400" b="1" kern="1200" dirty="0" smtClean="0"/>
            <a:t>établissement ou service d’aide par le travail (</a:t>
          </a:r>
          <a:r>
            <a:rPr lang="fr-FR" sz="1400" b="1" kern="1200" dirty="0" err="1" smtClean="0"/>
            <a:t>ESAT</a:t>
          </a:r>
          <a:r>
            <a:rPr lang="fr-FR" sz="1400" b="1" kern="1200" dirty="0" smtClean="0"/>
            <a:t>).</a:t>
          </a:r>
          <a:endParaRPr lang="fr-FR" sz="1400" b="1" kern="1200" dirty="0"/>
        </a:p>
        <a:p>
          <a:pPr marL="114300" lvl="1" indent="-114300" algn="l" defTabSz="622300">
            <a:lnSpc>
              <a:spcPct val="90000"/>
            </a:lnSpc>
            <a:spcBef>
              <a:spcPct val="0"/>
            </a:spcBef>
            <a:spcAft>
              <a:spcPct val="15000"/>
            </a:spcAft>
            <a:buChar char="••"/>
          </a:pPr>
          <a:endParaRPr lang="fr-FR" sz="1400" kern="1200" dirty="0"/>
        </a:p>
      </dsp:txBody>
      <dsp:txXfrm>
        <a:off x="6894731" y="4639504"/>
        <a:ext cx="2756973" cy="1619076"/>
      </dsp:txXfrm>
    </dsp:sp>
    <dsp:sp modelId="{B208BE01-33A8-4C14-981A-C06C42EF4F16}">
      <dsp:nvSpPr>
        <dsp:cNvPr id="0" name=""/>
        <dsp:cNvSpPr/>
      </dsp:nvSpPr>
      <dsp:spPr>
        <a:xfrm rot="2700000">
          <a:off x="3748148" y="1635034"/>
          <a:ext cx="2945962" cy="2945962"/>
        </a:xfrm>
        <a:prstGeom prst="teardrop">
          <a:avLst>
            <a:gd name="adj" fmla="val 100000"/>
          </a:avLst>
        </a:prstGeom>
        <a:solidFill>
          <a:schemeClr val="accent2">
            <a:shade val="80000"/>
            <a:hueOff val="186031"/>
            <a:satOff val="1024"/>
            <a:lumOff val="128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6C754-FCD9-45C0-A1EE-42FFE49D7D0D}">
      <dsp:nvSpPr>
        <dsp:cNvPr id="0" name=""/>
        <dsp:cNvSpPr/>
      </dsp:nvSpPr>
      <dsp:spPr>
        <a:xfrm>
          <a:off x="3842643" y="1729935"/>
          <a:ext cx="2756973" cy="2756679"/>
        </a:xfrm>
        <a:prstGeom prst="ellipse">
          <a:avLst/>
        </a:prstGeom>
        <a:solidFill>
          <a:schemeClr val="lt1">
            <a:alpha val="90000"/>
            <a:hueOff val="0"/>
            <a:satOff val="0"/>
            <a:lumOff val="0"/>
            <a:alphaOff val="0"/>
          </a:schemeClr>
        </a:solidFill>
        <a:ln w="15875" cap="flat" cmpd="sng" algn="ctr">
          <a:solidFill>
            <a:schemeClr val="accent2">
              <a:shade val="80000"/>
              <a:hueOff val="186031"/>
              <a:satOff val="1024"/>
              <a:lumOff val="128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Les dérogations ne concernent pas tous les travaux interdits mais seulement quelques uns d’entre eux, les moins dangereux. Les plus dangereux  mentionnés plus haut sont totalement interdits.</a:t>
          </a:r>
          <a:endParaRPr lang="fr-FR" sz="1500" kern="1200" dirty="0"/>
        </a:p>
      </dsp:txBody>
      <dsp:txXfrm>
        <a:off x="4236771" y="2123820"/>
        <a:ext cx="1968717" cy="1968908"/>
      </dsp:txXfrm>
    </dsp:sp>
    <dsp:sp modelId="{91EAD9C8-2F14-4F29-B226-0BA6520F67F6}">
      <dsp:nvSpPr>
        <dsp:cNvPr id="0" name=""/>
        <dsp:cNvSpPr/>
      </dsp:nvSpPr>
      <dsp:spPr>
        <a:xfrm rot="2700000">
          <a:off x="696059" y="1635034"/>
          <a:ext cx="2945962" cy="2945962"/>
        </a:xfrm>
        <a:prstGeom prst="teardrop">
          <a:avLst>
            <a:gd name="adj" fmla="val 100000"/>
          </a:avLst>
        </a:prstGeom>
        <a:solidFill>
          <a:schemeClr val="accent2">
            <a:shade val="80000"/>
            <a:hueOff val="372061"/>
            <a:satOff val="2047"/>
            <a:lumOff val="25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5B651-4B30-482A-90B1-F024DE15530C}">
      <dsp:nvSpPr>
        <dsp:cNvPr id="0" name=""/>
        <dsp:cNvSpPr/>
      </dsp:nvSpPr>
      <dsp:spPr>
        <a:xfrm>
          <a:off x="790554" y="1729935"/>
          <a:ext cx="2756973" cy="2756679"/>
        </a:xfrm>
        <a:prstGeom prst="ellipse">
          <a:avLst/>
        </a:prstGeom>
        <a:solidFill>
          <a:schemeClr val="lt1">
            <a:alpha val="90000"/>
            <a:hueOff val="0"/>
            <a:satOff val="0"/>
            <a:lumOff val="0"/>
            <a:alphaOff val="0"/>
          </a:schemeClr>
        </a:solidFill>
        <a:ln w="15875" cap="flat" cmpd="sng" algn="ctr">
          <a:solidFill>
            <a:schemeClr val="accent2">
              <a:shade val="80000"/>
              <a:hueOff val="372061"/>
              <a:satOff val="2047"/>
              <a:lumOff val="25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kern="1200" dirty="0" smtClean="0"/>
            <a:t>Les travaux dits réglementés sont certains travaux interdits au jeune mais qui peuvent faire l’objet de dérogations pour les besoins de sa formation professionnelle</a:t>
          </a:r>
          <a:endParaRPr lang="fr-FR" sz="1500" kern="1200" dirty="0"/>
        </a:p>
      </dsp:txBody>
      <dsp:txXfrm>
        <a:off x="1184682" y="2123820"/>
        <a:ext cx="1968717" cy="1968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A3F1A-B300-4F0E-BAB5-84996F70BC26}">
      <dsp:nvSpPr>
        <dsp:cNvPr id="0" name=""/>
        <dsp:cNvSpPr/>
      </dsp:nvSpPr>
      <dsp:spPr>
        <a:xfrm>
          <a:off x="3997326" y="1081131"/>
          <a:ext cx="830677" cy="91440"/>
        </a:xfrm>
        <a:custGeom>
          <a:avLst/>
          <a:gdLst/>
          <a:ahLst/>
          <a:cxnLst/>
          <a:rect l="0" t="0" r="0" b="0"/>
          <a:pathLst>
            <a:path>
              <a:moveTo>
                <a:pt x="0" y="45720"/>
              </a:moveTo>
              <a:lnTo>
                <a:pt x="830677"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391133" y="1122540"/>
        <a:ext cx="43063" cy="8621"/>
      </dsp:txXfrm>
    </dsp:sp>
    <dsp:sp modelId="{412830B1-CFC0-47DE-8FA9-3D9D0C623849}">
      <dsp:nvSpPr>
        <dsp:cNvPr id="0" name=""/>
        <dsp:cNvSpPr/>
      </dsp:nvSpPr>
      <dsp:spPr>
        <a:xfrm>
          <a:off x="254442" y="3446"/>
          <a:ext cx="3744683" cy="2246810"/>
        </a:xfrm>
        <a:prstGeom prst="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t>Avant d’affecter un jeune à ces travaux, l’employeur et le chef d’établissement doivent faire une déclaration de dérogation à l’inspection du travail</a:t>
          </a:r>
          <a:r>
            <a:rPr lang="fr-FR" sz="1600" kern="1200" dirty="0" smtClean="0"/>
            <a:t>.</a:t>
          </a:r>
          <a:endParaRPr lang="fr-FR" sz="1600" kern="1200" dirty="0"/>
        </a:p>
      </dsp:txBody>
      <dsp:txXfrm>
        <a:off x="254442" y="3446"/>
        <a:ext cx="3744683" cy="2246810"/>
      </dsp:txXfrm>
    </dsp:sp>
    <dsp:sp modelId="{6BDFEFBD-350A-49E5-8FC1-3E9A4CC8291F}">
      <dsp:nvSpPr>
        <dsp:cNvPr id="0" name=""/>
        <dsp:cNvSpPr/>
      </dsp:nvSpPr>
      <dsp:spPr>
        <a:xfrm>
          <a:off x="4431506" y="2248456"/>
          <a:ext cx="2301239" cy="815578"/>
        </a:xfrm>
        <a:custGeom>
          <a:avLst/>
          <a:gdLst/>
          <a:ahLst/>
          <a:cxnLst/>
          <a:rect l="0" t="0" r="0" b="0"/>
          <a:pathLst>
            <a:path>
              <a:moveTo>
                <a:pt x="2301239" y="0"/>
              </a:moveTo>
              <a:lnTo>
                <a:pt x="2301239" y="424889"/>
              </a:lnTo>
              <a:lnTo>
                <a:pt x="0" y="424889"/>
              </a:lnTo>
              <a:lnTo>
                <a:pt x="0" y="815578"/>
              </a:lnTo>
            </a:path>
          </a:pathLst>
        </a:custGeom>
        <a:noFill/>
        <a:ln w="9525" cap="flat" cmpd="sng" algn="ctr">
          <a:solidFill>
            <a:schemeClr val="accent2">
              <a:shade val="90000"/>
              <a:hueOff val="372122"/>
              <a:satOff val="-2613"/>
              <a:lumOff val="228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520828" y="2651935"/>
        <a:ext cx="122594" cy="8621"/>
      </dsp:txXfrm>
    </dsp:sp>
    <dsp:sp modelId="{AD709B8C-21BC-4ABE-8935-18F646D1698F}">
      <dsp:nvSpPr>
        <dsp:cNvPr id="0" name=""/>
        <dsp:cNvSpPr/>
      </dsp:nvSpPr>
      <dsp:spPr>
        <a:xfrm>
          <a:off x="4860403" y="3446"/>
          <a:ext cx="3744683" cy="2246810"/>
        </a:xfrm>
        <a:prstGeom prst="rect">
          <a:avLst/>
        </a:prstGeom>
        <a:solidFill>
          <a:schemeClr val="accent2">
            <a:shade val="80000"/>
            <a:hueOff val="186031"/>
            <a:satOff val="1024"/>
            <a:lumOff val="128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t>Cette déclaration peut être adressée par tout moyen conférant une date certaine à l’envoi</a:t>
          </a:r>
          <a:r>
            <a:rPr lang="fr-FR" sz="1800" kern="1200" dirty="0" smtClean="0"/>
            <a:t>. </a:t>
          </a:r>
          <a:endParaRPr lang="fr-FR" sz="1800" kern="1200" dirty="0"/>
        </a:p>
      </dsp:txBody>
      <dsp:txXfrm>
        <a:off x="4860403" y="3446"/>
        <a:ext cx="3744683" cy="2246810"/>
      </dsp:txXfrm>
    </dsp:sp>
    <dsp:sp modelId="{53A81C94-16EE-402A-B5A4-E2B4F65E26EC}">
      <dsp:nvSpPr>
        <dsp:cNvPr id="0" name=""/>
        <dsp:cNvSpPr/>
      </dsp:nvSpPr>
      <dsp:spPr>
        <a:xfrm>
          <a:off x="180897" y="3096434"/>
          <a:ext cx="8501218" cy="2705204"/>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fr-FR" sz="1800" b="1" kern="1200" dirty="0" smtClean="0">
              <a:effectLst>
                <a:outerShdw blurRad="38100" dist="38100" dir="2700000" algn="tl">
                  <a:srgbClr val="000000">
                    <a:alpha val="43137"/>
                  </a:srgbClr>
                </a:outerShdw>
              </a:effectLst>
            </a:rPr>
            <a:t>Elle est valable 3 ans.</a:t>
          </a:r>
          <a:br>
            <a:rPr lang="fr-FR" sz="1800" b="1" kern="1200" dirty="0" smtClean="0">
              <a:effectLst>
                <a:outerShdw blurRad="38100" dist="38100" dir="2700000" algn="tl">
                  <a:srgbClr val="000000">
                    <a:alpha val="43137"/>
                  </a:srgbClr>
                </a:outerShdw>
              </a:effectLst>
            </a:rPr>
          </a:br>
          <a:r>
            <a:rPr lang="fr-FR" sz="1800" b="1" kern="1200" dirty="0" smtClean="0">
              <a:effectLst>
                <a:outerShdw blurRad="38100" dist="38100" dir="2700000" algn="tl">
                  <a:srgbClr val="000000">
                    <a:alpha val="43137"/>
                  </a:srgbClr>
                </a:outerShdw>
              </a:effectLst>
            </a:rPr>
            <a:t>Elle doit être renouvelée.</a:t>
          </a:r>
          <a:br>
            <a:rPr lang="fr-FR" sz="1800" b="1" kern="1200" dirty="0" smtClean="0">
              <a:effectLst>
                <a:outerShdw blurRad="38100" dist="38100" dir="2700000" algn="tl">
                  <a:srgbClr val="000000">
                    <a:alpha val="43137"/>
                  </a:srgbClr>
                </a:outerShdw>
              </a:effectLst>
            </a:rPr>
          </a:br>
          <a:r>
            <a:rPr lang="fr-FR" sz="1800" b="1" kern="1200" dirty="0" smtClean="0">
              <a:effectLst>
                <a:outerShdw blurRad="38100" dist="38100" dir="2700000" algn="tl">
                  <a:srgbClr val="000000">
                    <a:alpha val="43137"/>
                  </a:srgbClr>
                </a:outerShdw>
              </a:effectLst>
            </a:rPr>
            <a:t>Elle doit préciser : </a:t>
          </a:r>
          <a:endParaRPr lang="fr-FR"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fr-FR" sz="1400" kern="1200" dirty="0" smtClean="0"/>
            <a:t>Le secteur d’activité concerné, </a:t>
          </a:r>
          <a:endParaRPr lang="fr-FR" sz="1400" kern="1200" dirty="0"/>
        </a:p>
        <a:p>
          <a:pPr marL="114300" lvl="1" indent="-114300" algn="l" defTabSz="622300">
            <a:lnSpc>
              <a:spcPct val="90000"/>
            </a:lnSpc>
            <a:spcBef>
              <a:spcPct val="0"/>
            </a:spcBef>
            <a:spcAft>
              <a:spcPct val="15000"/>
            </a:spcAft>
            <a:buChar char="••"/>
          </a:pPr>
          <a:r>
            <a:rPr lang="fr-FR" sz="1400" kern="1200" dirty="0" smtClean="0"/>
            <a:t>La formation professionnelle assurée au jeune, </a:t>
          </a:r>
          <a:endParaRPr lang="fr-FR" sz="1400" kern="1200" dirty="0"/>
        </a:p>
        <a:p>
          <a:pPr marL="114300" lvl="1" indent="-114300" algn="l" defTabSz="622300">
            <a:lnSpc>
              <a:spcPct val="90000"/>
            </a:lnSpc>
            <a:spcBef>
              <a:spcPct val="0"/>
            </a:spcBef>
            <a:spcAft>
              <a:spcPct val="15000"/>
            </a:spcAft>
            <a:buChar char="••"/>
          </a:pPr>
          <a:r>
            <a:rPr lang="fr-FR" sz="1400" kern="1200" dirty="0" smtClean="0"/>
            <a:t>Les différents lieux de formation connus, </a:t>
          </a:r>
          <a:endParaRPr lang="fr-FR" sz="1400" kern="1200" dirty="0"/>
        </a:p>
        <a:p>
          <a:pPr marL="114300" lvl="1" indent="-114300" algn="l" defTabSz="622300">
            <a:lnSpc>
              <a:spcPct val="90000"/>
            </a:lnSpc>
            <a:spcBef>
              <a:spcPct val="0"/>
            </a:spcBef>
            <a:spcAft>
              <a:spcPct val="15000"/>
            </a:spcAft>
            <a:buChar char="••"/>
          </a:pPr>
          <a:r>
            <a:rPr lang="fr-FR" sz="1400" kern="1200" dirty="0" smtClean="0"/>
            <a:t>Les travaux interdits susceptibles de dérogation nécessaires à la formation professionnelle et sur lesquels porte la déclaration de dérogation, </a:t>
          </a:r>
          <a:endParaRPr lang="fr-FR" sz="1400" kern="1200" dirty="0"/>
        </a:p>
        <a:p>
          <a:pPr marL="114300" lvl="1" indent="-114300" algn="just" defTabSz="622300">
            <a:lnSpc>
              <a:spcPct val="90000"/>
            </a:lnSpc>
            <a:spcBef>
              <a:spcPct val="0"/>
            </a:spcBef>
            <a:spcAft>
              <a:spcPct val="15000"/>
            </a:spcAft>
            <a:buChar char="••"/>
          </a:pPr>
          <a:r>
            <a:rPr lang="fr-FR" sz="1400" kern="1200" dirty="0" smtClean="0"/>
            <a:t>La qualité ou la fonction des personnes responsables du jeune pendant l’exécution de travaux.</a:t>
          </a:r>
          <a:br>
            <a:rPr lang="fr-FR" sz="1400" kern="1200" dirty="0" smtClean="0"/>
          </a:br>
          <a:r>
            <a:rPr lang="fr-FR" sz="300" kern="1200" dirty="0" smtClean="0"/>
            <a:t/>
          </a:r>
          <a:br>
            <a:rPr lang="fr-FR" sz="300" kern="1200" dirty="0" smtClean="0"/>
          </a:br>
          <a:r>
            <a:rPr lang="fr-FR" sz="1400" b="1" i="1" kern="1200" dirty="0" smtClean="0"/>
            <a:t>A savoir : les autorisations de dérogation données par l’inspection du travail </a:t>
          </a:r>
          <a:r>
            <a:rPr lang="fr-FR" sz="1400" b="1" i="1" kern="1200" dirty="0" smtClean="0">
              <a:solidFill>
                <a:srgbClr val="0000FF"/>
              </a:solidFill>
            </a:rPr>
            <a:t>avant le 2 mai 2015 restent valables jusqu’à leur expiration.</a:t>
          </a:r>
          <a:endParaRPr lang="fr-FR" sz="1400" b="1" i="1" kern="1200" dirty="0">
            <a:solidFill>
              <a:srgbClr val="0000FF"/>
            </a:solidFill>
          </a:endParaRPr>
        </a:p>
      </dsp:txBody>
      <dsp:txXfrm>
        <a:off x="180897" y="3096434"/>
        <a:ext cx="8501218" cy="27052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A7B31-D0F7-4166-B68D-E6B3F1A8DD25}">
      <dsp:nvSpPr>
        <dsp:cNvPr id="0" name=""/>
        <dsp:cNvSpPr/>
      </dsp:nvSpPr>
      <dsp:spPr>
        <a:xfrm>
          <a:off x="0" y="2742"/>
          <a:ext cx="9117608" cy="0"/>
        </a:xfrm>
        <a:prstGeom prst="line">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CE9B86-CA56-4334-9596-339BF3751FD9}">
      <dsp:nvSpPr>
        <dsp:cNvPr id="0" name=""/>
        <dsp:cNvSpPr/>
      </dsp:nvSpPr>
      <dsp:spPr>
        <a:xfrm>
          <a:off x="0" y="2742"/>
          <a:ext cx="2024123" cy="561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b="1" kern="1200" dirty="0" smtClean="0">
              <a:solidFill>
                <a:srgbClr val="0000FF"/>
              </a:solidFill>
              <a:effectLst>
                <a:outerShdw blurRad="38100" dist="38100" dir="2700000" algn="tl">
                  <a:srgbClr val="000000">
                    <a:alpha val="43137"/>
                  </a:srgbClr>
                </a:outerShdw>
              </a:effectLst>
            </a:rPr>
            <a:t>Dans ce cas, le jeune âgé entre 15 et 18 ans, en formation professionnelle ou non, est </a:t>
          </a:r>
          <a:r>
            <a:rPr lang="fr-FR" sz="1700" b="1" u="sng" kern="1200" dirty="0" smtClean="0">
              <a:solidFill>
                <a:srgbClr val="0000FF"/>
              </a:solidFill>
              <a:effectLst>
                <a:outerShdw blurRad="38100" dist="38100" dir="2700000" algn="tl">
                  <a:srgbClr val="000000">
                    <a:alpha val="43137"/>
                  </a:srgbClr>
                </a:outerShdw>
              </a:effectLst>
            </a:rPr>
            <a:t>automatiquement autorisé </a:t>
          </a:r>
          <a:r>
            <a:rPr lang="fr-FR" sz="1700" b="1" kern="1200" dirty="0" smtClean="0">
              <a:solidFill>
                <a:srgbClr val="0000FF"/>
              </a:solidFill>
              <a:effectLst>
                <a:outerShdw blurRad="38100" dist="38100" dir="2700000" algn="tl">
                  <a:srgbClr val="000000">
                    <a:alpha val="43137"/>
                  </a:srgbClr>
                </a:outerShdw>
              </a:effectLst>
            </a:rPr>
            <a:t>à accomplir certains travaux réglementés.</a:t>
          </a:r>
          <a:endParaRPr lang="fr-FR" sz="1700" b="1" kern="1200" dirty="0">
            <a:solidFill>
              <a:srgbClr val="0000FF"/>
            </a:solidFill>
            <a:effectLst>
              <a:outerShdw blurRad="38100" dist="38100" dir="2700000" algn="tl">
                <a:srgbClr val="000000">
                  <a:alpha val="43137"/>
                </a:srgbClr>
              </a:outerShdw>
            </a:effectLst>
          </a:endParaRPr>
        </a:p>
      </dsp:txBody>
      <dsp:txXfrm>
        <a:off x="0" y="2742"/>
        <a:ext cx="2024123" cy="5611139"/>
      </dsp:txXfrm>
    </dsp:sp>
    <dsp:sp modelId="{27CFC197-C1D8-4025-9243-E843E53FB006}">
      <dsp:nvSpPr>
        <dsp:cNvPr id="0" name=""/>
        <dsp:cNvSpPr/>
      </dsp:nvSpPr>
      <dsp:spPr>
        <a:xfrm>
          <a:off x="2157014" y="257545"/>
          <a:ext cx="3162044" cy="509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solidFill>
                <a:srgbClr val="073E87"/>
              </a:solidFill>
            </a:rPr>
            <a:t>Aucune déclaration de dérogation n’est nécessaire. </a:t>
          </a:r>
          <a:br>
            <a:rPr lang="fr-FR" sz="1700" b="1" kern="1200" dirty="0" smtClean="0">
              <a:solidFill>
                <a:srgbClr val="073E87"/>
              </a:solidFill>
            </a:rPr>
          </a:br>
          <a:r>
            <a:rPr lang="fr-FR" sz="1700" b="1" kern="1200" dirty="0" smtClean="0">
              <a:solidFill>
                <a:srgbClr val="073E87"/>
              </a:solidFill>
            </a:rPr>
            <a:t>Il s’agit des dérogations suivantes : </a:t>
          </a:r>
          <a:endParaRPr lang="fr-FR" sz="1700" b="1" kern="1200" dirty="0">
            <a:solidFill>
              <a:srgbClr val="073E87"/>
            </a:solidFill>
          </a:endParaRPr>
        </a:p>
      </dsp:txBody>
      <dsp:txXfrm>
        <a:off x="2157014" y="257545"/>
        <a:ext cx="3162044" cy="5096053"/>
      </dsp:txXfrm>
    </dsp:sp>
    <dsp:sp modelId="{3FA5EE34-844C-4AB6-A190-26778AB4B5E8}">
      <dsp:nvSpPr>
        <dsp:cNvPr id="0" name=""/>
        <dsp:cNvSpPr/>
      </dsp:nvSpPr>
      <dsp:spPr>
        <a:xfrm>
          <a:off x="5489264" y="144017"/>
          <a:ext cx="3410866" cy="12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fr-FR" sz="1500" kern="1200" dirty="0" smtClean="0">
              <a:solidFill>
                <a:srgbClr val="073E87"/>
              </a:solidFill>
            </a:rPr>
            <a:t>Le jeune travailleur, déjà titulaire d’un diplôme ou d’un titre professionnel correspondant à l’activité qu’il exerce, peut accomplir les travaux réglementés de sa profession après avis d’aptitude médicale, </a:t>
          </a:r>
          <a:endParaRPr lang="fr-FR" sz="1500" kern="1200" dirty="0">
            <a:solidFill>
              <a:srgbClr val="073E87"/>
            </a:solidFill>
          </a:endParaRPr>
        </a:p>
      </dsp:txBody>
      <dsp:txXfrm>
        <a:off x="5489264" y="144017"/>
        <a:ext cx="3410866" cy="1274013"/>
      </dsp:txXfrm>
    </dsp:sp>
    <dsp:sp modelId="{B07A1122-957A-467B-B674-F0DA29822512}">
      <dsp:nvSpPr>
        <dsp:cNvPr id="0" name=""/>
        <dsp:cNvSpPr/>
      </dsp:nvSpPr>
      <dsp:spPr>
        <a:xfrm>
          <a:off x="5319058" y="1531558"/>
          <a:ext cx="3410866"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EB182A1-DE0E-45BC-B2C1-EE5909BCD413}">
      <dsp:nvSpPr>
        <dsp:cNvPr id="0" name=""/>
        <dsp:cNvSpPr/>
      </dsp:nvSpPr>
      <dsp:spPr>
        <a:xfrm>
          <a:off x="5451949" y="1531558"/>
          <a:ext cx="3410866" cy="12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fr-FR" sz="1500" kern="1200" dirty="0" smtClean="0">
              <a:solidFill>
                <a:srgbClr val="073E87"/>
              </a:solidFill>
            </a:rPr>
            <a:t>Le jeune, titulaire d’une habilitation pour travaux électriques, peut exécuter des opérations sur les installations électriques ou travailler près de ces installations, dans les limites de l’habilitation.</a:t>
          </a:r>
          <a:endParaRPr lang="fr-FR" sz="1500" kern="1200" dirty="0">
            <a:solidFill>
              <a:srgbClr val="073E87"/>
            </a:solidFill>
          </a:endParaRPr>
        </a:p>
      </dsp:txBody>
      <dsp:txXfrm>
        <a:off x="5451949" y="1531558"/>
        <a:ext cx="3410866" cy="1274013"/>
      </dsp:txXfrm>
    </dsp:sp>
    <dsp:sp modelId="{615A6AAD-5FB3-4718-AC4D-E2B2BBFAA8FA}">
      <dsp:nvSpPr>
        <dsp:cNvPr id="0" name=""/>
        <dsp:cNvSpPr/>
      </dsp:nvSpPr>
      <dsp:spPr>
        <a:xfrm>
          <a:off x="5319058" y="2805572"/>
          <a:ext cx="3410866"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2243A7A-1023-494C-A3A9-22571DC37F01}">
      <dsp:nvSpPr>
        <dsp:cNvPr id="0" name=""/>
        <dsp:cNvSpPr/>
      </dsp:nvSpPr>
      <dsp:spPr>
        <a:xfrm>
          <a:off x="5451949" y="2805572"/>
          <a:ext cx="3410866" cy="12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rgbClr val="073E87"/>
              </a:solidFill>
            </a:rPr>
            <a:t>Le jeune, titulaire d’une autorisation pour la conduite d’engins de chantier ou d’appareils de levage, peut être affecté à la conduite de tels engins, après avoir reçu une formation.</a:t>
          </a:r>
          <a:endParaRPr lang="fr-FR" sz="1500" kern="1200" dirty="0">
            <a:solidFill>
              <a:srgbClr val="073E87"/>
            </a:solidFill>
          </a:endParaRPr>
        </a:p>
      </dsp:txBody>
      <dsp:txXfrm>
        <a:off x="5451949" y="2805572"/>
        <a:ext cx="3410866" cy="1274013"/>
      </dsp:txXfrm>
    </dsp:sp>
    <dsp:sp modelId="{465993BF-9E03-4390-9121-C8DF98A1FDBE}">
      <dsp:nvSpPr>
        <dsp:cNvPr id="0" name=""/>
        <dsp:cNvSpPr/>
      </dsp:nvSpPr>
      <dsp:spPr>
        <a:xfrm>
          <a:off x="5319058" y="4079585"/>
          <a:ext cx="3410866"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7DB3B39-3F2C-474B-869C-FC6FA8BCC47D}">
      <dsp:nvSpPr>
        <dsp:cNvPr id="0" name=""/>
        <dsp:cNvSpPr/>
      </dsp:nvSpPr>
      <dsp:spPr>
        <a:xfrm>
          <a:off x="5451949" y="4079585"/>
          <a:ext cx="3410866" cy="127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rgbClr val="073E87"/>
              </a:solidFill>
            </a:rPr>
            <a:t>Le jeune travailleur peut effectuer des manutentions manuelles de charges de plus de 20% de son poids, après avis d’aptitude médicale.</a:t>
          </a:r>
          <a:endParaRPr lang="fr-FR" sz="1500" kern="1200" dirty="0">
            <a:solidFill>
              <a:srgbClr val="073E87"/>
            </a:solidFill>
          </a:endParaRPr>
        </a:p>
      </dsp:txBody>
      <dsp:txXfrm>
        <a:off x="5451949" y="4079585"/>
        <a:ext cx="3410866" cy="1274013"/>
      </dsp:txXfrm>
    </dsp:sp>
    <dsp:sp modelId="{18B877B7-A5C7-452B-9C58-6C3AA2E965FB}">
      <dsp:nvSpPr>
        <dsp:cNvPr id="0" name=""/>
        <dsp:cNvSpPr/>
      </dsp:nvSpPr>
      <dsp:spPr>
        <a:xfrm>
          <a:off x="2024123" y="5353599"/>
          <a:ext cx="708751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5DF3-DCBA-44B4-A8FC-3BD58EBF4F65}">
      <dsp:nvSpPr>
        <dsp:cNvPr id="0" name=""/>
        <dsp:cNvSpPr/>
      </dsp:nvSpPr>
      <dsp:spPr>
        <a:xfrm>
          <a:off x="0" y="1450532"/>
          <a:ext cx="8064896"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03DC1-41A5-473F-A558-7E197625FEC9}">
      <dsp:nvSpPr>
        <dsp:cNvPr id="0" name=""/>
        <dsp:cNvSpPr/>
      </dsp:nvSpPr>
      <dsp:spPr>
        <a:xfrm>
          <a:off x="2096872" y="0"/>
          <a:ext cx="5968023" cy="145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000" tIns="45720" rIns="45720" bIns="45720" numCol="1" spcCol="1270" anchor="ctr" anchorCtr="0">
          <a:noAutofit/>
        </a:bodyPr>
        <a:lstStyle/>
        <a:p>
          <a:pPr lvl="0" algn="l" defTabSz="1066800">
            <a:lnSpc>
              <a:spcPct val="90000"/>
            </a:lnSpc>
            <a:spcBef>
              <a:spcPct val="0"/>
            </a:spcBef>
            <a:spcAft>
              <a:spcPct val="35000"/>
            </a:spcAft>
          </a:pPr>
          <a:r>
            <a:rPr lang="fr-FR" sz="2400" b="1" kern="1200" dirty="0" smtClean="0">
              <a:solidFill>
                <a:srgbClr val="073E87"/>
              </a:solidFill>
            </a:rPr>
            <a:t>6.9. Matériel de travaux publics : </a:t>
          </a:r>
          <a:endParaRPr lang="fr-FR" sz="2400" b="1" kern="1200" dirty="0">
            <a:solidFill>
              <a:srgbClr val="073E87"/>
            </a:solidFill>
          </a:endParaRPr>
        </a:p>
      </dsp:txBody>
      <dsp:txXfrm>
        <a:off x="2096872" y="0"/>
        <a:ext cx="5968023" cy="1450532"/>
      </dsp:txXfrm>
    </dsp:sp>
    <dsp:sp modelId="{72F8E285-B10F-4537-AD05-38123B0B8C9E}">
      <dsp:nvSpPr>
        <dsp:cNvPr id="0" name=""/>
        <dsp:cNvSpPr/>
      </dsp:nvSpPr>
      <dsp:spPr>
        <a:xfrm>
          <a:off x="0" y="0"/>
          <a:ext cx="2096872" cy="1450532"/>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Que dit le Code de la route ? </a:t>
          </a:r>
          <a:endParaRPr lang="fr-FR" sz="2000" b="1" kern="1200" dirty="0">
            <a:effectLst>
              <a:outerShdw blurRad="38100" dist="38100" dir="2700000" algn="tl">
                <a:srgbClr val="000000">
                  <a:alpha val="43137"/>
                </a:srgbClr>
              </a:outerShdw>
            </a:effectLst>
          </a:endParaRPr>
        </a:p>
      </dsp:txBody>
      <dsp:txXfrm>
        <a:off x="70822" y="70822"/>
        <a:ext cx="1955228" cy="1379710"/>
      </dsp:txXfrm>
    </dsp:sp>
    <dsp:sp modelId="{178C21B5-2AF6-4E47-9EA9-77D498B1EEDE}">
      <dsp:nvSpPr>
        <dsp:cNvPr id="0" name=""/>
        <dsp:cNvSpPr/>
      </dsp:nvSpPr>
      <dsp:spPr>
        <a:xfrm>
          <a:off x="0" y="1450532"/>
          <a:ext cx="8064896" cy="290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38100" rIns="38100" bIns="38100" numCol="1" spcCol="1270" anchor="ctr" anchorCtr="0">
          <a:noAutofit/>
        </a:bodyPr>
        <a:lstStyle/>
        <a:p>
          <a:pPr marL="228600" lvl="1" indent="-228600" algn="just" defTabSz="889000">
            <a:lnSpc>
              <a:spcPct val="90000"/>
            </a:lnSpc>
            <a:spcBef>
              <a:spcPct val="0"/>
            </a:spcBef>
            <a:spcAft>
              <a:spcPct val="15000"/>
            </a:spcAft>
            <a:buChar char="••"/>
          </a:pPr>
          <a:r>
            <a:rPr lang="fr-FR" sz="2000" kern="1200" dirty="0" smtClean="0">
              <a:solidFill>
                <a:srgbClr val="073E87"/>
              </a:solidFill>
            </a:rPr>
            <a:t>Matériel spécialement conçu pour les travaux publics, ne servant pas normalement sur route au transport de marchandises ou de personnes autres que deux convoyeurs et dont la liste est établie par le Ministre chargé des transports. </a:t>
          </a:r>
          <a:endParaRPr lang="fr-FR" sz="2000" kern="1200" dirty="0">
            <a:solidFill>
              <a:srgbClr val="073E87"/>
            </a:solidFill>
          </a:endParaRPr>
        </a:p>
        <a:p>
          <a:pPr marL="228600" lvl="1" indent="-228600" algn="l" defTabSz="889000">
            <a:lnSpc>
              <a:spcPct val="90000"/>
            </a:lnSpc>
            <a:spcBef>
              <a:spcPct val="0"/>
            </a:spcBef>
            <a:spcAft>
              <a:spcPct val="15000"/>
            </a:spcAft>
            <a:buChar char="••"/>
          </a:pPr>
          <a:endParaRPr lang="fr-FR" sz="2000" kern="1200" dirty="0">
            <a:solidFill>
              <a:srgbClr val="073E87"/>
            </a:solidFill>
          </a:endParaRPr>
        </a:p>
        <a:p>
          <a:pPr marL="228600" lvl="1" indent="-228600" algn="just" defTabSz="889000">
            <a:lnSpc>
              <a:spcPct val="90000"/>
            </a:lnSpc>
            <a:spcBef>
              <a:spcPct val="0"/>
            </a:spcBef>
            <a:spcAft>
              <a:spcPct val="15000"/>
            </a:spcAft>
            <a:buChar char="••"/>
          </a:pPr>
          <a:r>
            <a:rPr lang="fr-FR" sz="2000" kern="1200" dirty="0" smtClean="0">
              <a:solidFill>
                <a:srgbClr val="073E87"/>
              </a:solidFill>
            </a:rPr>
            <a:t>L’arrêté du 7 avril 1955 (JO du 05/05/55) et son annexe définit la liste des engins à pouvoir circuler sur la voie publique  et précisée par la circulaire ministérielle TP 42 n°42 du 7 avril 1955 est sans ambiguïté</a:t>
          </a:r>
          <a:r>
            <a:rPr lang="fr-FR" sz="2000" kern="1200" dirty="0" smtClean="0"/>
            <a:t>. </a:t>
          </a:r>
          <a:endParaRPr lang="fr-FR" sz="2000" kern="1200" dirty="0"/>
        </a:p>
      </dsp:txBody>
      <dsp:txXfrm>
        <a:off x="0" y="1450532"/>
        <a:ext cx="8064896" cy="29014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BEA97-D204-4A17-85BD-AB51567B19E6}">
      <dsp:nvSpPr>
        <dsp:cNvPr id="0" name=""/>
        <dsp:cNvSpPr/>
      </dsp:nvSpPr>
      <dsp:spPr>
        <a:xfrm>
          <a:off x="1875777" y="2304"/>
          <a:ext cx="5366424" cy="1341606"/>
        </a:xfrm>
        <a:prstGeom prst="roundRect">
          <a:avLst>
            <a:gd name="adj" fmla="val 10000"/>
          </a:avLst>
        </a:prstGeom>
        <a:gradFill rotWithShape="0">
          <a:gsLst>
            <a:gs pos="0">
              <a:schemeClr val="accent2">
                <a:shade val="50000"/>
                <a:hueOff val="0"/>
                <a:satOff val="0"/>
                <a:lumOff val="0"/>
                <a:alphaOff val="0"/>
                <a:tint val="96000"/>
                <a:satMod val="120000"/>
                <a:lumMod val="120000"/>
              </a:schemeClr>
            </a:gs>
            <a:gs pos="100000">
              <a:schemeClr val="accent2">
                <a:shade val="5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effectLst>
                <a:outerShdw blurRad="38100" dist="38100" dir="2700000" algn="tl">
                  <a:srgbClr val="000000">
                    <a:alpha val="43137"/>
                  </a:srgbClr>
                </a:outerShdw>
              </a:effectLst>
            </a:rPr>
            <a:t>Que dois-je faire si je souhaite former un jeune mineur en stage ou en apprentissage et que mon activité comporte de travaux reconnus dangereux ?</a:t>
          </a:r>
          <a:endParaRPr lang="fr-FR" sz="2100" b="1" kern="1200" dirty="0">
            <a:effectLst>
              <a:outerShdw blurRad="38100" dist="38100" dir="2700000" algn="tl">
                <a:srgbClr val="000000">
                  <a:alpha val="43137"/>
                </a:srgbClr>
              </a:outerShdw>
            </a:effectLst>
          </a:endParaRPr>
        </a:p>
      </dsp:txBody>
      <dsp:txXfrm>
        <a:off x="1915071" y="41598"/>
        <a:ext cx="5287836" cy="1263018"/>
      </dsp:txXfrm>
    </dsp:sp>
    <dsp:sp modelId="{DB7F573F-15DA-44DF-96E0-EB2EA853D160}">
      <dsp:nvSpPr>
        <dsp:cNvPr id="0" name=""/>
        <dsp:cNvSpPr/>
      </dsp:nvSpPr>
      <dsp:spPr>
        <a:xfrm rot="5400000">
          <a:off x="4441599" y="1461301"/>
          <a:ext cx="234781" cy="234781"/>
        </a:xfrm>
        <a:prstGeom prst="rightArrow">
          <a:avLst>
            <a:gd name="adj1" fmla="val 66700"/>
            <a:gd name="adj2" fmla="val 50000"/>
          </a:avLst>
        </a:prstGeom>
        <a:gradFill rotWithShape="0">
          <a:gsLst>
            <a:gs pos="0">
              <a:schemeClr val="accent2">
                <a:shade val="90000"/>
                <a:hueOff val="0"/>
                <a:satOff val="0"/>
                <a:lumOff val="0"/>
                <a:alphaOff val="0"/>
                <a:tint val="96000"/>
                <a:satMod val="120000"/>
                <a:lumMod val="120000"/>
              </a:schemeClr>
            </a:gs>
            <a:gs pos="100000">
              <a:schemeClr val="accent2">
                <a:shade val="9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0A7AEE4-BC16-4BD9-B41C-EEADC7D21A0E}">
      <dsp:nvSpPr>
        <dsp:cNvPr id="0" name=""/>
        <dsp:cNvSpPr/>
      </dsp:nvSpPr>
      <dsp:spPr>
        <a:xfrm>
          <a:off x="1875777" y="1813472"/>
          <a:ext cx="5366424" cy="1341606"/>
        </a:xfrm>
        <a:prstGeom prst="roundRect">
          <a:avLst>
            <a:gd name="adj" fmla="val 10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0" bIns="22860" numCol="1" spcCol="1270" anchor="ctr" anchorCtr="0">
          <a:noAutofit/>
        </a:bodyPr>
        <a:lstStyle/>
        <a:p>
          <a:pPr lvl="0" algn="ctr" defTabSz="800100">
            <a:lnSpc>
              <a:spcPct val="90000"/>
            </a:lnSpc>
            <a:spcBef>
              <a:spcPct val="0"/>
            </a:spcBef>
            <a:spcAft>
              <a:spcPct val="35000"/>
            </a:spcAft>
          </a:pPr>
          <a:r>
            <a:rPr lang="fr-FR" sz="1800" kern="1200" dirty="0" smtClean="0"/>
            <a:t>A partir du 2 mai 2015, l’entreprise, quelle que soit sa taille, ne sera plus soumise à une demande de dérogation préalable auprès de l’inspecteur du Travail, pour autoriser à accueillir un jeune mineur en formation.</a:t>
          </a:r>
          <a:endParaRPr lang="fr-FR" sz="1800" kern="1200" dirty="0"/>
        </a:p>
      </dsp:txBody>
      <dsp:txXfrm>
        <a:off x="1915071" y="1852766"/>
        <a:ext cx="5287836" cy="1263018"/>
      </dsp:txXfrm>
    </dsp:sp>
    <dsp:sp modelId="{D6EEF8F0-D35C-4D3F-BD1B-6A948225F4B9}">
      <dsp:nvSpPr>
        <dsp:cNvPr id="0" name=""/>
        <dsp:cNvSpPr/>
      </dsp:nvSpPr>
      <dsp:spPr>
        <a:xfrm rot="5400000">
          <a:off x="4441599" y="3272469"/>
          <a:ext cx="234781" cy="234781"/>
        </a:xfrm>
        <a:prstGeom prst="rightArrow">
          <a:avLst>
            <a:gd name="adj1" fmla="val 66700"/>
            <a:gd name="adj2" fmla="val 50000"/>
          </a:avLst>
        </a:prstGeom>
        <a:gradFill rotWithShape="0">
          <a:gsLst>
            <a:gs pos="0">
              <a:schemeClr val="accent2">
                <a:shade val="90000"/>
                <a:hueOff val="455628"/>
                <a:satOff val="-5472"/>
                <a:lumOff val="31377"/>
                <a:alphaOff val="0"/>
                <a:tint val="96000"/>
                <a:satMod val="120000"/>
                <a:lumMod val="120000"/>
              </a:schemeClr>
            </a:gs>
            <a:gs pos="100000">
              <a:schemeClr val="accent2">
                <a:shade val="90000"/>
                <a:hueOff val="455628"/>
                <a:satOff val="-5472"/>
                <a:lumOff val="31377"/>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13165C-393F-4E3D-BA66-C18EC2CF0CAB}">
      <dsp:nvSpPr>
        <dsp:cNvPr id="0" name=""/>
        <dsp:cNvSpPr/>
      </dsp:nvSpPr>
      <dsp:spPr>
        <a:xfrm>
          <a:off x="1875777" y="3624641"/>
          <a:ext cx="5366424" cy="1341606"/>
        </a:xfrm>
        <a:prstGeom prst="roundRect">
          <a:avLst>
            <a:gd name="adj" fmla="val 10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0" bIns="22860" numCol="1" spcCol="1270" anchor="ctr" anchorCtr="0">
          <a:noAutofit/>
        </a:bodyPr>
        <a:lstStyle/>
        <a:p>
          <a:pPr lvl="0" algn="ctr" defTabSz="800100">
            <a:lnSpc>
              <a:spcPct val="90000"/>
            </a:lnSpc>
            <a:spcBef>
              <a:spcPct val="0"/>
            </a:spcBef>
            <a:spcAft>
              <a:spcPct val="35000"/>
            </a:spcAft>
          </a:pPr>
          <a:r>
            <a:rPr lang="fr-FR" sz="1800" kern="1200" dirty="0" smtClean="0"/>
            <a:t>L’entreprise devra toutefois procéder  à une déclaration avant de les affecter à des travaux identifiés comme dangereux, mais elle n’est plus d’attendre 2 mois de délai de réponse pour accueillir le jeune.</a:t>
          </a:r>
          <a:endParaRPr lang="fr-FR" sz="1800" kern="1200" dirty="0"/>
        </a:p>
      </dsp:txBody>
      <dsp:txXfrm>
        <a:off x="1915071" y="3663935"/>
        <a:ext cx="5287836" cy="12630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6868-86DE-4E42-9B58-911DA5AB8DAE}">
      <dsp:nvSpPr>
        <dsp:cNvPr id="0" name=""/>
        <dsp:cNvSpPr/>
      </dsp:nvSpPr>
      <dsp:spPr>
        <a:xfrm>
          <a:off x="4457" y="0"/>
          <a:ext cx="9135084" cy="48245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Quels sont les éléments déclarés pour déroger et tenus à la disposition de l’inspecteur du travail pour une durée de trois ans : </a:t>
          </a:r>
          <a:endParaRPr lang="fr-FR" sz="2000" b="1" kern="1200" dirty="0">
            <a:effectLst>
              <a:outerShdw blurRad="38100" dist="38100" dir="2700000" algn="tl">
                <a:srgbClr val="000000">
                  <a:alpha val="43137"/>
                </a:srgbClr>
              </a:outerShdw>
            </a:effectLst>
          </a:endParaRPr>
        </a:p>
      </dsp:txBody>
      <dsp:txXfrm>
        <a:off x="4457" y="0"/>
        <a:ext cx="9135084" cy="1447360"/>
      </dsp:txXfrm>
    </dsp:sp>
    <dsp:sp modelId="{2319FBA0-F7F2-4495-A9A2-550D98052133}">
      <dsp:nvSpPr>
        <dsp:cNvPr id="0" name=""/>
        <dsp:cNvSpPr/>
      </dsp:nvSpPr>
      <dsp:spPr>
        <a:xfrm>
          <a:off x="689301" y="1448273"/>
          <a:ext cx="7765396" cy="55813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1. Pour chaque jeune : Nom – Prénom – Date de naissance</a:t>
          </a:r>
          <a:endParaRPr lang="fr-FR" sz="1600" kern="1200" dirty="0"/>
        </a:p>
      </dsp:txBody>
      <dsp:txXfrm>
        <a:off x="705648" y="1464620"/>
        <a:ext cx="7732702" cy="525437"/>
      </dsp:txXfrm>
    </dsp:sp>
    <dsp:sp modelId="{018E66B2-7C23-456D-8D67-A208E9131283}">
      <dsp:nvSpPr>
        <dsp:cNvPr id="0" name=""/>
        <dsp:cNvSpPr/>
      </dsp:nvSpPr>
      <dsp:spPr>
        <a:xfrm>
          <a:off x="689301" y="2092271"/>
          <a:ext cx="7765396" cy="558131"/>
        </a:xfrm>
        <a:prstGeom prst="roundRect">
          <a:avLst>
            <a:gd name="adj" fmla="val 10000"/>
          </a:avLst>
        </a:prstGeom>
        <a:solidFill>
          <a:schemeClr val="accent2">
            <a:hueOff val="-1177638"/>
            <a:satOff val="-1573"/>
            <a:lumOff val="9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2. Formation professionnelle suivie, sa durée et aux lieux de formation connus</a:t>
          </a:r>
          <a:endParaRPr lang="fr-FR" sz="1600" kern="1200" dirty="0"/>
        </a:p>
      </dsp:txBody>
      <dsp:txXfrm>
        <a:off x="705648" y="2108618"/>
        <a:ext cx="7732702" cy="525437"/>
      </dsp:txXfrm>
    </dsp:sp>
    <dsp:sp modelId="{A718A8F5-1F3E-49F9-8EDF-3117A68DAAE6}">
      <dsp:nvSpPr>
        <dsp:cNvPr id="0" name=""/>
        <dsp:cNvSpPr/>
      </dsp:nvSpPr>
      <dsp:spPr>
        <a:xfrm>
          <a:off x="689301" y="2736269"/>
          <a:ext cx="7765396" cy="558131"/>
        </a:xfrm>
        <a:prstGeom prst="roundRect">
          <a:avLst>
            <a:gd name="adj" fmla="val 10000"/>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3. L’avis médical d’aptitude à procéder à ces travaux</a:t>
          </a:r>
          <a:endParaRPr lang="fr-FR" sz="1600" kern="1200" dirty="0"/>
        </a:p>
      </dsp:txBody>
      <dsp:txXfrm>
        <a:off x="705648" y="2752616"/>
        <a:ext cx="7732702" cy="525437"/>
      </dsp:txXfrm>
    </dsp:sp>
    <dsp:sp modelId="{C35AB03F-70D1-4745-9273-E5F70044D4FD}">
      <dsp:nvSpPr>
        <dsp:cNvPr id="0" name=""/>
        <dsp:cNvSpPr/>
      </dsp:nvSpPr>
      <dsp:spPr>
        <a:xfrm>
          <a:off x="689301" y="3380267"/>
          <a:ext cx="7765396" cy="558131"/>
        </a:xfrm>
        <a:prstGeom prst="roundRect">
          <a:avLst>
            <a:gd name="adj" fmla="val 10000"/>
          </a:avLst>
        </a:prstGeom>
        <a:solidFill>
          <a:schemeClr val="accent2">
            <a:hueOff val="-3532913"/>
            <a:satOff val="-4718"/>
            <a:lumOff val="27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4. L’information et la formation à la sécurité (L.4141-1 à 3) – </a:t>
          </a:r>
          <a:r>
            <a:rPr lang="fr-FR" sz="1400" i="1" kern="1200" dirty="0" smtClean="0"/>
            <a:t>voir slide suivante</a:t>
          </a:r>
          <a:endParaRPr lang="fr-FR" sz="1600" i="1" kern="1200" dirty="0"/>
        </a:p>
      </dsp:txBody>
      <dsp:txXfrm>
        <a:off x="705648" y="3396614"/>
        <a:ext cx="7732702" cy="525437"/>
      </dsp:txXfrm>
    </dsp:sp>
    <dsp:sp modelId="{27331D3E-0186-460F-A4E9-9CCCCA3B648C}">
      <dsp:nvSpPr>
        <dsp:cNvPr id="0" name=""/>
        <dsp:cNvSpPr/>
      </dsp:nvSpPr>
      <dsp:spPr>
        <a:xfrm>
          <a:off x="689301" y="4024264"/>
          <a:ext cx="7765396" cy="558131"/>
        </a:xfrm>
        <a:prstGeom prst="roundRect">
          <a:avLst>
            <a:gd name="adj" fmla="val 10000"/>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FR" sz="1600" kern="1200" dirty="0" smtClean="0"/>
            <a:t>5. Prénoms, Noms et qualité ou fonction de la personne ou les personnes compétentes chargées d’encadrer le jeune pendant l’exécution des travaux en cause.</a:t>
          </a:r>
          <a:endParaRPr lang="fr-FR" sz="1600" kern="1200" dirty="0"/>
        </a:p>
      </dsp:txBody>
      <dsp:txXfrm>
        <a:off x="705648" y="4040611"/>
        <a:ext cx="7732702" cy="5254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3B11B-BF11-4A50-8B6C-51DAD0B366DA}">
      <dsp:nvSpPr>
        <dsp:cNvPr id="0" name=""/>
        <dsp:cNvSpPr/>
      </dsp:nvSpPr>
      <dsp:spPr>
        <a:xfrm>
          <a:off x="3671" y="1038"/>
          <a:ext cx="7841529" cy="1348040"/>
        </a:xfrm>
        <a:prstGeom prst="roundRect">
          <a:avLst>
            <a:gd name="adj" fmla="val 10000"/>
          </a:avLst>
        </a:prstGeom>
        <a:solidFill>
          <a:schemeClr val="accent1">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effectLst>
                <a:outerShdw blurRad="38100" dist="38100" dir="2700000" algn="tl">
                  <a:srgbClr val="000000">
                    <a:alpha val="43137"/>
                  </a:srgbClr>
                </a:outerShdw>
              </a:effectLst>
            </a:rPr>
            <a:t>Quelle est la durée de l’aptitude médicale ? </a:t>
          </a:r>
          <a:endParaRPr lang="fr-FR" sz="3200" kern="1200" dirty="0">
            <a:effectLst>
              <a:outerShdw blurRad="38100" dist="38100" dir="2700000" algn="tl">
                <a:srgbClr val="000000">
                  <a:alpha val="43137"/>
                </a:srgbClr>
              </a:outerShdw>
            </a:effectLst>
          </a:endParaRPr>
        </a:p>
      </dsp:txBody>
      <dsp:txXfrm>
        <a:off x="43154" y="40521"/>
        <a:ext cx="7762563" cy="1269074"/>
      </dsp:txXfrm>
    </dsp:sp>
    <dsp:sp modelId="{64FFF5D9-D1C6-43F8-B798-B0C1E9F867ED}">
      <dsp:nvSpPr>
        <dsp:cNvPr id="0" name=""/>
        <dsp:cNvSpPr/>
      </dsp:nvSpPr>
      <dsp:spPr>
        <a:xfrm>
          <a:off x="3671" y="1486219"/>
          <a:ext cx="7841529" cy="1348040"/>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Obtenir annuellement, </a:t>
          </a:r>
          <a:br>
            <a:rPr lang="fr-FR" sz="2800" kern="1200" dirty="0" smtClean="0"/>
          </a:br>
          <a:r>
            <a:rPr lang="fr-FR" sz="2800" kern="1200" dirty="0" smtClean="0"/>
            <a:t>la délivrance d’un avis médical d’aptitude.</a:t>
          </a:r>
          <a:endParaRPr lang="fr-FR" sz="2800" kern="1200" dirty="0"/>
        </a:p>
      </dsp:txBody>
      <dsp:txXfrm>
        <a:off x="43154" y="1525702"/>
        <a:ext cx="7762563" cy="1269074"/>
      </dsp:txXfrm>
    </dsp:sp>
    <dsp:sp modelId="{28ED2379-6049-4211-8AB3-6B91065F8542}">
      <dsp:nvSpPr>
        <dsp:cNvPr id="0" name=""/>
        <dsp:cNvSpPr/>
      </dsp:nvSpPr>
      <dsp:spPr>
        <a:xfrm>
          <a:off x="3671" y="2971400"/>
          <a:ext cx="3840121" cy="1348040"/>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Soit par le médecin du travail </a:t>
          </a:r>
          <a:br>
            <a:rPr lang="fr-FR" sz="1800" kern="1200" dirty="0" smtClean="0"/>
          </a:br>
          <a:r>
            <a:rPr lang="fr-FR" sz="1800" kern="1200" dirty="0" smtClean="0"/>
            <a:t>pour les salariés</a:t>
          </a:r>
          <a:endParaRPr lang="fr-FR" sz="1800" kern="1200" dirty="0"/>
        </a:p>
      </dsp:txBody>
      <dsp:txXfrm>
        <a:off x="43154" y="3010883"/>
        <a:ext cx="3761155" cy="1269074"/>
      </dsp:txXfrm>
    </dsp:sp>
    <dsp:sp modelId="{973E90E3-62EA-4423-831B-6FEDA8EC82F1}">
      <dsp:nvSpPr>
        <dsp:cNvPr id="0" name=""/>
        <dsp:cNvSpPr/>
      </dsp:nvSpPr>
      <dsp:spPr>
        <a:xfrm>
          <a:off x="4005078" y="2971400"/>
          <a:ext cx="3840121" cy="1348040"/>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Soit par le médecin chargé du suivi médical des élèves, étudiants, </a:t>
          </a:r>
          <a:br>
            <a:rPr lang="fr-FR" sz="1800" kern="1200" dirty="0" smtClean="0"/>
          </a:br>
          <a:r>
            <a:rPr lang="fr-FR" sz="1800" kern="1200" dirty="0" smtClean="0"/>
            <a:t>des stagiaires de la formation professionnelle.</a:t>
          </a:r>
          <a:endParaRPr lang="fr-FR" sz="1800" kern="1200" dirty="0"/>
        </a:p>
      </dsp:txBody>
      <dsp:txXfrm>
        <a:off x="4044561" y="3010883"/>
        <a:ext cx="3761155" cy="1269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F31D2-0E5E-409D-844D-E42180C2E2E6}">
      <dsp:nvSpPr>
        <dsp:cNvPr id="0" name=""/>
        <dsp:cNvSpPr/>
      </dsp:nvSpPr>
      <dsp:spPr>
        <a:xfrm>
          <a:off x="1172005" y="1272045"/>
          <a:ext cx="2766544" cy="403205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fr-FR" sz="1400" kern="1200" dirty="0" smtClean="0"/>
            <a:t/>
          </a:r>
          <a:br>
            <a:rPr lang="fr-FR" sz="1400" kern="1200" dirty="0" smtClean="0"/>
          </a:br>
          <a:r>
            <a:rPr lang="fr-FR" sz="1600" kern="1200" dirty="0" smtClean="0"/>
            <a:t>Contrôle d’étanchéité, maintenance et entretien, assemblage, mise en service, récupération des fluides des équipements de tous les équipements de réfrigération, de climatisation et de pompe à chaleur.</a:t>
          </a:r>
          <a:endParaRPr lang="fr-FR" sz="1600" kern="1200" dirty="0"/>
        </a:p>
      </dsp:txBody>
      <dsp:txXfrm>
        <a:off x="1614652" y="1272045"/>
        <a:ext cx="2323897" cy="4032058"/>
      </dsp:txXfrm>
    </dsp:sp>
    <dsp:sp modelId="{47333FE0-F7BC-4F72-9FD6-C22F5863A27A}">
      <dsp:nvSpPr>
        <dsp:cNvPr id="0" name=""/>
        <dsp:cNvSpPr/>
      </dsp:nvSpPr>
      <dsp:spPr>
        <a:xfrm>
          <a:off x="-96575" y="519372"/>
          <a:ext cx="1844362" cy="18443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fr-FR" sz="2000" kern="1200" dirty="0" smtClean="0"/>
            <a:t>Catégorie I :</a:t>
          </a:r>
          <a:endParaRPr lang="fr-FR" sz="2000" kern="1200" dirty="0"/>
        </a:p>
      </dsp:txBody>
      <dsp:txXfrm>
        <a:off x="173526" y="789473"/>
        <a:ext cx="1304160" cy="1304160"/>
      </dsp:txXfrm>
    </dsp:sp>
    <dsp:sp modelId="{41031B34-7562-4B1B-8041-450894545DF6}">
      <dsp:nvSpPr>
        <dsp:cNvPr id="0" name=""/>
        <dsp:cNvSpPr/>
      </dsp:nvSpPr>
      <dsp:spPr>
        <a:xfrm>
          <a:off x="5894485" y="1272045"/>
          <a:ext cx="3143248" cy="403205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fr-FR" sz="1100" kern="1200" dirty="0" smtClean="0"/>
            <a:t> </a:t>
          </a:r>
          <a:r>
            <a:rPr lang="fr-FR" sz="1600" kern="1200" dirty="0" smtClean="0"/>
            <a:t>Contrôle d’étanchéité, maintenance et entretien, assemblage, mise en service, récupération des fluides des systèmes de climatisation de véhicules, engins et matériels  mentionnés à l’article R.311-1 du code la route.</a:t>
          </a:r>
        </a:p>
        <a:p>
          <a:pPr lvl="0" algn="l" defTabSz="488950">
            <a:lnSpc>
              <a:spcPct val="90000"/>
            </a:lnSpc>
            <a:spcBef>
              <a:spcPct val="0"/>
            </a:spcBef>
            <a:spcAft>
              <a:spcPct val="35000"/>
            </a:spcAft>
          </a:pPr>
          <a:r>
            <a:rPr lang="fr-FR" sz="1600" b="0" kern="1200" dirty="0" smtClean="0">
              <a:solidFill>
                <a:schemeClr val="tx1"/>
              </a:solidFill>
              <a:effectLst/>
            </a:rPr>
            <a:t>La catégorie V correspond parfaitement à notre activité, les engins de travaux publics sont des matériels ou des véhicules et </a:t>
          </a:r>
          <a:r>
            <a:rPr lang="fr-FR" sz="1600" b="1" kern="1200" dirty="0" smtClean="0">
              <a:solidFill>
                <a:srgbClr val="0000FF"/>
              </a:solidFill>
              <a:effectLst>
                <a:outerShdw blurRad="38100" dist="38100" dir="2700000" algn="tl">
                  <a:srgbClr val="000000">
                    <a:alpha val="43137"/>
                  </a:srgbClr>
                </a:outerShdw>
              </a:effectLst>
            </a:rPr>
            <a:t>en aucun cas des équipements de réfrigération.</a:t>
          </a:r>
          <a:endParaRPr lang="fr-FR" sz="1600" b="1" kern="1200" dirty="0">
            <a:solidFill>
              <a:srgbClr val="0000FF"/>
            </a:solidFill>
            <a:effectLst>
              <a:outerShdw blurRad="38100" dist="38100" dir="2700000" algn="tl">
                <a:srgbClr val="000000">
                  <a:alpha val="43137"/>
                </a:srgbClr>
              </a:outerShdw>
            </a:effectLst>
          </a:endParaRPr>
        </a:p>
      </dsp:txBody>
      <dsp:txXfrm>
        <a:off x="6397404" y="1272045"/>
        <a:ext cx="2640328" cy="4032058"/>
      </dsp:txXfrm>
    </dsp:sp>
    <dsp:sp modelId="{3E92D45D-DAB1-461A-AC3A-96FBE37ECC58}">
      <dsp:nvSpPr>
        <dsp:cNvPr id="0" name=""/>
        <dsp:cNvSpPr/>
      </dsp:nvSpPr>
      <dsp:spPr>
        <a:xfrm>
          <a:off x="4320482" y="600062"/>
          <a:ext cx="1844362" cy="18443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fr-FR" sz="1900" kern="1200" dirty="0" smtClean="0"/>
            <a:t>Catégorie V :</a:t>
          </a:r>
          <a:endParaRPr lang="fr-FR" sz="1900" kern="1200" dirty="0"/>
        </a:p>
      </dsp:txBody>
      <dsp:txXfrm>
        <a:off x="4590583" y="870163"/>
        <a:ext cx="1304160" cy="1304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C57A7-8A79-4FC4-8344-AC6964FFF187}">
      <dsp:nvSpPr>
        <dsp:cNvPr id="0" name=""/>
        <dsp:cNvSpPr/>
      </dsp:nvSpPr>
      <dsp:spPr>
        <a:xfrm>
          <a:off x="1089" y="79155"/>
          <a:ext cx="4250862" cy="25505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L’habilitation est la reconnaissance par l’employeur de la capacité d’un personnel à effectuer en sécurité les tâches fixées. L’habilitation est la reconnaissance par l’employeur de la capacité d’un personnel à effectuer en sécurité les tâches fixées. </a:t>
          </a:r>
          <a:endParaRPr lang="fr-FR" sz="1900" kern="1200" dirty="0"/>
        </a:p>
      </dsp:txBody>
      <dsp:txXfrm>
        <a:off x="1089" y="79155"/>
        <a:ext cx="4250862" cy="2550517"/>
      </dsp:txXfrm>
    </dsp:sp>
    <dsp:sp modelId="{9F99E801-C0BB-4339-A614-BC6F03EB00D0}">
      <dsp:nvSpPr>
        <dsp:cNvPr id="0" name=""/>
        <dsp:cNvSpPr/>
      </dsp:nvSpPr>
      <dsp:spPr>
        <a:xfrm>
          <a:off x="4677039" y="79155"/>
          <a:ext cx="4250862" cy="25505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smtClean="0"/>
            <a:t>L’habilitation n’est pas directement liée à la classification professionnelle. </a:t>
          </a:r>
          <a:endParaRPr lang="fr-FR" sz="1900" kern="1200" dirty="0"/>
        </a:p>
      </dsp:txBody>
      <dsp:txXfrm>
        <a:off x="4677039" y="79155"/>
        <a:ext cx="4250862" cy="2550517"/>
      </dsp:txXfrm>
    </dsp:sp>
    <dsp:sp modelId="{D9D36E8B-D20C-460C-B92C-19D50BD936F3}">
      <dsp:nvSpPr>
        <dsp:cNvPr id="0" name=""/>
        <dsp:cNvSpPr/>
      </dsp:nvSpPr>
      <dsp:spPr>
        <a:xfrm>
          <a:off x="1089" y="3054759"/>
          <a:ext cx="4250862" cy="25505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smtClean="0"/>
            <a:t>L’habilitation est matérialisée par un document établi par l’employeur et signé par l’employeur et par l’habilité. </a:t>
          </a:r>
          <a:endParaRPr lang="fr-FR" sz="1900" kern="1200" dirty="0"/>
        </a:p>
      </dsp:txBody>
      <dsp:txXfrm>
        <a:off x="1089" y="3054759"/>
        <a:ext cx="4250862" cy="2550517"/>
      </dsp:txXfrm>
    </dsp:sp>
    <dsp:sp modelId="{69B65AF0-62F3-4BC2-B517-BA742C1E8F3B}">
      <dsp:nvSpPr>
        <dsp:cNvPr id="0" name=""/>
        <dsp:cNvSpPr/>
      </dsp:nvSpPr>
      <dsp:spPr>
        <a:xfrm>
          <a:off x="4677039" y="3054759"/>
          <a:ext cx="4250862" cy="25505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L’employeur ne peut confier les travaux sur des installations électriques ou à proximité de conducteur  nus sous tension qu’a </a:t>
          </a:r>
          <a:r>
            <a:rPr lang="fr-FR" sz="1900" kern="1200" dirty="0" smtClean="0"/>
            <a:t>des </a:t>
          </a:r>
          <a:r>
            <a:rPr lang="fr-FR" sz="1900" kern="1200" dirty="0" smtClean="0"/>
            <a:t>personnes qualifiées pour les effectuer et possédant une connaissance des règles de sécurité en matière électrique adaptée aux travaux et opérations à effectuer.</a:t>
          </a:r>
          <a:endParaRPr lang="fr-FR" sz="1900" kern="1200" dirty="0"/>
        </a:p>
      </dsp:txBody>
      <dsp:txXfrm>
        <a:off x="4677039" y="3054759"/>
        <a:ext cx="4250862" cy="255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2A005-F338-4893-B110-E00F7FEDC54B}">
      <dsp:nvSpPr>
        <dsp:cNvPr id="0" name=""/>
        <dsp:cNvSpPr/>
      </dsp:nvSpPr>
      <dsp:spPr>
        <a:xfrm>
          <a:off x="3451765" y="754425"/>
          <a:ext cx="3730721" cy="3458656"/>
        </a:xfrm>
        <a:prstGeom prst="gear9">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effectLst>
                <a:outerShdw blurRad="38100" dist="38100" dir="2700000" algn="tl">
                  <a:srgbClr val="000000">
                    <a:alpha val="43137"/>
                  </a:srgbClr>
                </a:outerShdw>
              </a:effectLst>
            </a:rPr>
            <a:t>Sur ce titre sont indiqués :</a:t>
          </a:r>
          <a:endParaRPr lang="fr-FR" sz="2100" b="1" kern="1200" dirty="0">
            <a:effectLst>
              <a:outerShdw blurRad="38100" dist="38100" dir="2700000" algn="tl">
                <a:srgbClr val="000000">
                  <a:alpha val="43137"/>
                </a:srgbClr>
              </a:outerShdw>
            </a:effectLst>
          </a:endParaRPr>
        </a:p>
      </dsp:txBody>
      <dsp:txXfrm>
        <a:off x="4181472" y="1564599"/>
        <a:ext cx="2271307" cy="1777820"/>
      </dsp:txXfrm>
    </dsp:sp>
    <dsp:sp modelId="{F220FB0F-B220-4199-9F27-08B3A5ADCCD0}">
      <dsp:nvSpPr>
        <dsp:cNvPr id="0" name=""/>
        <dsp:cNvSpPr/>
      </dsp:nvSpPr>
      <dsp:spPr>
        <a:xfrm>
          <a:off x="355428" y="2844926"/>
          <a:ext cx="5463080" cy="151231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solidFill>
                <a:srgbClr val="073E87"/>
              </a:solidFill>
            </a:rPr>
            <a:t>Le niveau de l’habilitation.</a:t>
          </a:r>
          <a:endParaRPr lang="fr-FR" sz="1600" kern="1200" dirty="0">
            <a:solidFill>
              <a:srgbClr val="073E87"/>
            </a:solidFill>
          </a:endParaRPr>
        </a:p>
        <a:p>
          <a:pPr marL="171450" lvl="1" indent="-171450" algn="l" defTabSz="711200">
            <a:lnSpc>
              <a:spcPct val="90000"/>
            </a:lnSpc>
            <a:spcBef>
              <a:spcPct val="0"/>
            </a:spcBef>
            <a:spcAft>
              <a:spcPct val="15000"/>
            </a:spcAft>
            <a:buChar char="••"/>
          </a:pPr>
          <a:r>
            <a:rPr lang="fr-FR" sz="1600" kern="1200" dirty="0" smtClean="0">
              <a:solidFill>
                <a:srgbClr val="073E87"/>
              </a:solidFill>
            </a:rPr>
            <a:t>Le domaine de tension, les ouvrages concernés.</a:t>
          </a:r>
          <a:endParaRPr lang="fr-FR" sz="1600" kern="1200" dirty="0">
            <a:solidFill>
              <a:srgbClr val="073E87"/>
            </a:solidFill>
          </a:endParaRPr>
        </a:p>
        <a:p>
          <a:pPr marL="171450" lvl="1" indent="-171450" algn="l" defTabSz="711200">
            <a:lnSpc>
              <a:spcPct val="90000"/>
            </a:lnSpc>
            <a:spcBef>
              <a:spcPct val="0"/>
            </a:spcBef>
            <a:spcAft>
              <a:spcPct val="15000"/>
            </a:spcAft>
            <a:buChar char="••"/>
          </a:pPr>
          <a:r>
            <a:rPr lang="fr-FR" sz="1600" kern="1200" dirty="0" smtClean="0">
              <a:solidFill>
                <a:srgbClr val="073E87"/>
              </a:solidFill>
            </a:rPr>
            <a:t>Les autorisations ou interdictions particulières.</a:t>
          </a:r>
          <a:endParaRPr lang="fr-FR" sz="1600" kern="1200" dirty="0">
            <a:solidFill>
              <a:srgbClr val="073E87"/>
            </a:solidFill>
          </a:endParaRPr>
        </a:p>
        <a:p>
          <a:pPr marL="171450" lvl="1" indent="-171450" algn="l" defTabSz="711200">
            <a:lnSpc>
              <a:spcPct val="90000"/>
            </a:lnSpc>
            <a:spcBef>
              <a:spcPct val="0"/>
            </a:spcBef>
            <a:spcAft>
              <a:spcPct val="15000"/>
            </a:spcAft>
            <a:buChar char="••"/>
          </a:pPr>
          <a:r>
            <a:rPr lang="fr-FR" sz="1600" kern="1200" dirty="0" smtClean="0">
              <a:solidFill>
                <a:srgbClr val="073E87"/>
              </a:solidFill>
            </a:rPr>
            <a:t>La remise du titre et du carnet de prescriptions sont faites contre reçu.</a:t>
          </a:r>
          <a:endParaRPr lang="fr-FR" sz="1600" kern="1200" dirty="0">
            <a:solidFill>
              <a:srgbClr val="073E87"/>
            </a:solidFill>
          </a:endParaRPr>
        </a:p>
      </dsp:txBody>
      <dsp:txXfrm>
        <a:off x="399722" y="2889220"/>
        <a:ext cx="5374492" cy="1423725"/>
      </dsp:txXfrm>
    </dsp:sp>
    <dsp:sp modelId="{A59816C7-4EB0-4212-AC87-915351EF9C36}">
      <dsp:nvSpPr>
        <dsp:cNvPr id="0" name=""/>
        <dsp:cNvSpPr/>
      </dsp:nvSpPr>
      <dsp:spPr>
        <a:xfrm>
          <a:off x="3486104" y="193252"/>
          <a:ext cx="4588787" cy="4254147"/>
        </a:xfrm>
        <a:prstGeom prst="circularArrow">
          <a:avLst>
            <a:gd name="adj1" fmla="val 4878"/>
            <a:gd name="adj2" fmla="val 312630"/>
            <a:gd name="adj3" fmla="val 3196838"/>
            <a:gd name="adj4" fmla="val 15149164"/>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5E5B4-F3FF-47BD-8716-B63FE67E2A03}">
      <dsp:nvSpPr>
        <dsp:cNvPr id="0" name=""/>
        <dsp:cNvSpPr/>
      </dsp:nvSpPr>
      <dsp:spPr>
        <a:xfrm rot="16200000">
          <a:off x="817001" y="-813289"/>
          <a:ext cx="1944216" cy="3570795"/>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rPr>
            <a:t>Les accumulateurs </a:t>
          </a:r>
          <a:br>
            <a:rPr lang="fr-FR" sz="1600" b="1" kern="1200" dirty="0" smtClean="0">
              <a:effectLst>
                <a:outerShdw blurRad="38100" dist="38100" dir="2700000" algn="tl">
                  <a:srgbClr val="000000">
                    <a:alpha val="43137"/>
                  </a:srgbClr>
                </a:outerShdw>
              </a:effectLst>
            </a:rPr>
          </a:br>
          <a:r>
            <a:rPr lang="fr-FR" sz="1600" b="1" kern="1200" dirty="0" smtClean="0">
              <a:effectLst>
                <a:outerShdw blurRad="38100" dist="38100" dir="2700000" algn="tl">
                  <a:srgbClr val="000000">
                    <a:alpha val="43137"/>
                  </a:srgbClr>
                </a:outerShdw>
              </a:effectLst>
            </a:rPr>
            <a:t>ou les batteries de servitude.</a:t>
          </a:r>
          <a:endParaRPr lang="fr-FR" sz="1600" b="1" kern="1200" dirty="0">
            <a:effectLst>
              <a:outerShdw blurRad="38100" dist="38100" dir="2700000" algn="tl">
                <a:srgbClr val="000000">
                  <a:alpha val="43137"/>
                </a:srgbClr>
              </a:outerShdw>
            </a:effectLst>
          </a:endParaRPr>
        </a:p>
      </dsp:txBody>
      <dsp:txXfrm rot="5400000">
        <a:off x="3712" y="388843"/>
        <a:ext cx="3570795" cy="1166530"/>
      </dsp:txXfrm>
    </dsp:sp>
    <dsp:sp modelId="{DFAB5F0C-2EAE-4A92-B19C-4958565FA5CA}">
      <dsp:nvSpPr>
        <dsp:cNvPr id="0" name=""/>
        <dsp:cNvSpPr/>
      </dsp:nvSpPr>
      <dsp:spPr>
        <a:xfrm rot="16200000">
          <a:off x="4631854" y="-813289"/>
          <a:ext cx="1944216" cy="3570795"/>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smtClean="0">
              <a:effectLst>
                <a:outerShdw blurRad="38100" dist="38100" dir="2700000" algn="tl">
                  <a:srgbClr val="000000">
                    <a:alpha val="43137"/>
                  </a:srgbClr>
                </a:outerShdw>
              </a:effectLst>
            </a:rPr>
            <a:t>Les batteries de traction.</a:t>
          </a:r>
          <a:endParaRPr lang="fr-FR" sz="1600" b="1" kern="1200" dirty="0">
            <a:effectLst>
              <a:outerShdw blurRad="38100" dist="38100" dir="2700000" algn="tl">
                <a:srgbClr val="000000">
                  <a:alpha val="43137"/>
                </a:srgbClr>
              </a:outerShdw>
            </a:effectLst>
          </a:endParaRPr>
        </a:p>
      </dsp:txBody>
      <dsp:txXfrm rot="5400000">
        <a:off x="3818565" y="388843"/>
        <a:ext cx="3570795" cy="1166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FE1C6-D296-46E0-82FF-9675381559E7}">
      <dsp:nvSpPr>
        <dsp:cNvPr id="0" name=""/>
        <dsp:cNvSpPr/>
      </dsp:nvSpPr>
      <dsp:spPr>
        <a:xfrm rot="16200000">
          <a:off x="-44778" y="49139"/>
          <a:ext cx="4293096" cy="419481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0442" bIns="0" numCol="1" spcCol="1270" anchor="ctr" anchorCtr="0">
          <a:noAutofit/>
        </a:bodyPr>
        <a:lstStyle/>
        <a:p>
          <a:pPr lvl="0" algn="ctr" defTabSz="1333500">
            <a:lnSpc>
              <a:spcPct val="90000"/>
            </a:lnSpc>
            <a:spcBef>
              <a:spcPct val="0"/>
            </a:spcBef>
            <a:spcAft>
              <a:spcPct val="35000"/>
            </a:spcAft>
          </a:pPr>
          <a:r>
            <a:rPr lang="fr-FR" sz="3000" kern="1200" dirty="0" smtClean="0"/>
            <a:t>Dans votre établissement pensez aux choses simples.</a:t>
          </a:r>
          <a:endParaRPr lang="fr-FR" sz="3000" kern="1200" dirty="0"/>
        </a:p>
      </dsp:txBody>
      <dsp:txXfrm rot="5400000">
        <a:off x="4362" y="858618"/>
        <a:ext cx="4194817" cy="2575858"/>
      </dsp:txXfrm>
    </dsp:sp>
    <dsp:sp modelId="{60A2AA41-EA5A-4E9C-A9D9-162D8057E604}">
      <dsp:nvSpPr>
        <dsp:cNvPr id="0" name=""/>
        <dsp:cNvSpPr/>
      </dsp:nvSpPr>
      <dsp:spPr>
        <a:xfrm rot="16200000">
          <a:off x="4464650" y="49139"/>
          <a:ext cx="4293096" cy="419481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0442" bIns="0" numCol="1" spcCol="1270" anchor="ctr" anchorCtr="0">
          <a:noAutofit/>
        </a:bodyPr>
        <a:lstStyle/>
        <a:p>
          <a:pPr lvl="0" algn="ctr" defTabSz="1333500">
            <a:lnSpc>
              <a:spcPct val="90000"/>
            </a:lnSpc>
            <a:spcBef>
              <a:spcPct val="0"/>
            </a:spcBef>
            <a:spcAft>
              <a:spcPct val="35000"/>
            </a:spcAft>
          </a:pPr>
          <a:r>
            <a:rPr lang="fr-FR" sz="3000" kern="1200" dirty="0" smtClean="0"/>
            <a:t>Demandez à vos fournisseurs les Fiches de Données de Sécurité afin de vérifier la toxicité des produits.</a:t>
          </a:r>
        </a:p>
      </dsp:txBody>
      <dsp:txXfrm rot="5400000">
        <a:off x="4513790" y="858618"/>
        <a:ext cx="4194817" cy="2575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F6A84-B9F0-47BA-BB13-FE9F873D40BE}">
      <dsp:nvSpPr>
        <dsp:cNvPr id="0" name=""/>
        <dsp:cNvSpPr/>
      </dsp:nvSpPr>
      <dsp:spPr>
        <a:xfrm rot="16200000">
          <a:off x="50351" y="167626"/>
          <a:ext cx="4445030" cy="4445030"/>
        </a:xfrm>
        <a:prstGeom prst="downArrow">
          <a:avLst>
            <a:gd name="adj1" fmla="val 50000"/>
            <a:gd name="adj2" fmla="val 35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b="1" kern="1200" dirty="0" smtClean="0">
              <a:effectLst>
                <a:outerShdw blurRad="38100" dist="38100" dir="2700000" algn="tl">
                  <a:srgbClr val="000000">
                    <a:alpha val="43137"/>
                  </a:srgbClr>
                </a:outerShdw>
              </a:effectLst>
            </a:rPr>
            <a:t>Les travaux temporaires en hauteur sont réalisés à partir d’un plan de travail conçu , installé ou équipé de manière à préserver la santé et la sécurité des travailleurs. </a:t>
          </a:r>
          <a:endParaRPr lang="fr-FR" sz="2100" b="1" kern="1200" dirty="0">
            <a:effectLst>
              <a:outerShdw blurRad="38100" dist="38100" dir="2700000" algn="tl">
                <a:srgbClr val="000000">
                  <a:alpha val="43137"/>
                </a:srgbClr>
              </a:outerShdw>
            </a:effectLst>
          </a:endParaRPr>
        </a:p>
      </dsp:txBody>
      <dsp:txXfrm rot="5400000">
        <a:off x="50352" y="1278882"/>
        <a:ext cx="3667150" cy="2222515"/>
      </dsp:txXfrm>
    </dsp:sp>
    <dsp:sp modelId="{CC28C489-96E3-4C07-B44C-2812094BD9A4}">
      <dsp:nvSpPr>
        <dsp:cNvPr id="0" name=""/>
        <dsp:cNvSpPr/>
      </dsp:nvSpPr>
      <dsp:spPr>
        <a:xfrm rot="5400000">
          <a:off x="4632856" y="167624"/>
          <a:ext cx="4445030" cy="4445030"/>
        </a:xfrm>
        <a:prstGeom prst="downArrow">
          <a:avLst>
            <a:gd name="adj1" fmla="val 50000"/>
            <a:gd name="adj2" fmla="val 35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b="1" kern="1200" dirty="0" smtClean="0">
              <a:effectLst>
                <a:outerShdw blurRad="38100" dist="38100" dir="2700000" algn="tl">
                  <a:srgbClr val="000000">
                    <a:alpha val="43137"/>
                  </a:srgbClr>
                </a:outerShdw>
              </a:effectLst>
            </a:rPr>
            <a:t>Le poste de travail est tel qu’il permet l’exécution des travaux dans des conditions ergonomiques. </a:t>
          </a:r>
          <a:endParaRPr lang="fr-FR" sz="2100" b="1" kern="1200" dirty="0">
            <a:effectLst>
              <a:outerShdw blurRad="38100" dist="38100" dir="2700000" algn="tl">
                <a:srgbClr val="000000">
                  <a:alpha val="43137"/>
                </a:srgbClr>
              </a:outerShdw>
            </a:effectLst>
          </a:endParaRPr>
        </a:p>
      </dsp:txBody>
      <dsp:txXfrm rot="-5400000">
        <a:off x="5410737" y="1278882"/>
        <a:ext cx="3667150" cy="2222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10E18-FDA2-4D48-99C3-5F466F76CEA7}">
      <dsp:nvSpPr>
        <dsp:cNvPr id="0" name=""/>
        <dsp:cNvSpPr/>
      </dsp:nvSpPr>
      <dsp:spPr>
        <a:xfrm>
          <a:off x="0" y="30656"/>
          <a:ext cx="8683115" cy="1558439"/>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fr-FR" sz="1800" kern="1200" dirty="0" smtClean="0"/>
            <a:t>Lorsque des dispositifs de </a:t>
          </a:r>
          <a:r>
            <a:rPr lang="fr-FR" sz="1800" b="1" kern="1200" dirty="0" smtClean="0"/>
            <a:t>protection collective </a:t>
          </a:r>
          <a:r>
            <a:rPr lang="fr-FR" sz="1800" kern="1200" dirty="0" smtClean="0"/>
            <a:t>ne peuvent être mis en œuvre à partir d’un plan de travail, la protection individuelle des travailleurs est assurée au moyen d’un système d’arrêt de chute approprié ne permettant pas une </a:t>
          </a:r>
          <a:r>
            <a:rPr lang="fr-FR" sz="1800" b="1" kern="1200" dirty="0" smtClean="0"/>
            <a:t>chute libre de plus d’un mètre</a:t>
          </a:r>
          <a:r>
            <a:rPr lang="fr-FR" sz="1800" kern="1200" dirty="0" smtClean="0"/>
            <a:t> ou limitant dans les mêmes conditions les effets d’une chute de plus grande hauteur. </a:t>
          </a:r>
          <a:endParaRPr lang="fr-FR" sz="1800" kern="1200" dirty="0"/>
        </a:p>
      </dsp:txBody>
      <dsp:txXfrm>
        <a:off x="76077" y="106733"/>
        <a:ext cx="8530961" cy="1406285"/>
      </dsp:txXfrm>
    </dsp:sp>
    <dsp:sp modelId="{72A1323E-0D2C-4476-A36D-4AFF859E7885}">
      <dsp:nvSpPr>
        <dsp:cNvPr id="0" name=""/>
        <dsp:cNvSpPr/>
      </dsp:nvSpPr>
      <dsp:spPr>
        <a:xfrm>
          <a:off x="0" y="1640936"/>
          <a:ext cx="8683115" cy="1558439"/>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fr-FR" sz="1800" kern="1200" dirty="0" smtClean="0"/>
            <a:t>Lorsqu’il est fait d’usage d’un tel équipement de protection individuelle, </a:t>
          </a:r>
          <a:r>
            <a:rPr lang="fr-FR" sz="1800" b="1" kern="1200" dirty="0" smtClean="0"/>
            <a:t>un travailleur ne doit jamais rester seul</a:t>
          </a:r>
          <a:r>
            <a:rPr lang="fr-FR" sz="1800" kern="1200" dirty="0" smtClean="0"/>
            <a:t>, afin de pouvoir être secouru dans un délai compatible avec la préservation de sa santé. </a:t>
          </a:r>
          <a:endParaRPr lang="fr-FR" sz="1800" kern="1200" dirty="0"/>
        </a:p>
      </dsp:txBody>
      <dsp:txXfrm>
        <a:off x="76077" y="1717013"/>
        <a:ext cx="8530961" cy="1406285"/>
      </dsp:txXfrm>
    </dsp:sp>
    <dsp:sp modelId="{35A9B41E-BB47-4384-A6C1-EC63FA061481}">
      <dsp:nvSpPr>
        <dsp:cNvPr id="0" name=""/>
        <dsp:cNvSpPr/>
      </dsp:nvSpPr>
      <dsp:spPr>
        <a:xfrm>
          <a:off x="0" y="3251215"/>
          <a:ext cx="8683115" cy="1558439"/>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fr-FR" sz="1800" b="1" kern="1200" dirty="0" smtClean="0"/>
            <a:t>L’employeur précise </a:t>
          </a:r>
          <a:r>
            <a:rPr lang="fr-FR" sz="1800" kern="1200" dirty="0" smtClean="0"/>
            <a:t>dans une notice les points d’ancrage, les dispositifs d’amarrage et les modalités d’utilisation de l’équipement de protection individuelle.</a:t>
          </a:r>
          <a:endParaRPr lang="fr-FR" sz="1800" kern="1200" dirty="0"/>
        </a:p>
      </dsp:txBody>
      <dsp:txXfrm>
        <a:off x="76077" y="3327292"/>
        <a:ext cx="8530961" cy="14062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Processus circulaire"/>
  <dgm:desc val="Permet de représenter des étapes séquentielles dans un processus. Limité à onze formes Niveau 1 avec un nombre illimité de formes Niveau 2. Utilisation optimale avec de petites quantités de texte. Le texte non utilisé n’apparaît pas mais reste disponible si vous changez de dispositio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4976B06-0B37-4719-9888-4A18FE788FE4}" type="datetimeFigureOut">
              <a:rPr lang="fr-FR" smtClean="0"/>
              <a:t>25/08/2015</a:t>
            </a:fld>
            <a:endParaRPr lang="fr-FR" dirty="0"/>
          </a:p>
        </p:txBody>
      </p:sp>
      <p:sp>
        <p:nvSpPr>
          <p:cNvPr id="5" name="Espace réservé du numéro de diapositiv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2EE4D79-7C9A-4F98-97C1-BAD4247C63F6}" type="slidenum">
              <a:rPr lang="fr-FR" smtClean="0"/>
              <a:t>‹N°›</a:t>
            </a:fld>
            <a:endParaRPr lang="fr-FR" dirty="0"/>
          </a:p>
        </p:txBody>
      </p:sp>
    </p:spTree>
    <p:extLst>
      <p:ext uri="{BB962C8B-B14F-4D97-AF65-F5344CB8AC3E}">
        <p14:creationId xmlns:p14="http://schemas.microsoft.com/office/powerpoint/2010/main" val="2733111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7797EE9-FA29-4656-AEB1-2ED2F5D85ADF}" type="datetimeFigureOut">
              <a:rPr lang="fr-FR" smtClean="0"/>
              <a:t>25/08/2015</a:t>
            </a:fld>
            <a:endParaRPr lang="fr-FR" dirty="0"/>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810E0A1-57E9-455B-A590-CC8791372E94}" type="slidenum">
              <a:rPr lang="fr-FR" smtClean="0"/>
              <a:t>‹N°›</a:t>
            </a:fld>
            <a:endParaRPr lang="fr-FR" dirty="0"/>
          </a:p>
        </p:txBody>
      </p:sp>
    </p:spTree>
    <p:extLst>
      <p:ext uri="{BB962C8B-B14F-4D97-AF65-F5344CB8AC3E}">
        <p14:creationId xmlns:p14="http://schemas.microsoft.com/office/powerpoint/2010/main" val="39866242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8</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9</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10</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11</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12</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13</a:t>
            </a:fld>
            <a:endParaRPr lang="fr-FR" dirty="0"/>
          </a:p>
        </p:txBody>
      </p:sp>
    </p:spTree>
    <p:extLst>
      <p:ext uri="{BB962C8B-B14F-4D97-AF65-F5344CB8AC3E}">
        <p14:creationId xmlns:p14="http://schemas.microsoft.com/office/powerpoint/2010/main" val="37532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10E0A1-57E9-455B-A590-CC8791372E94}" type="slidenum">
              <a:rPr lang="fr-FR" smtClean="0"/>
              <a:t>14</a:t>
            </a:fld>
            <a:endParaRPr lang="fr-FR" dirty="0"/>
          </a:p>
        </p:txBody>
      </p:sp>
    </p:spTree>
    <p:extLst>
      <p:ext uri="{BB962C8B-B14F-4D97-AF65-F5344CB8AC3E}">
        <p14:creationId xmlns:p14="http://schemas.microsoft.com/office/powerpoint/2010/main" val="164714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urban@ficime.fr"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urban@ficime.fr"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Titre 7"/>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5" y="6382533"/>
            <a:ext cx="467543" cy="475467"/>
          </a:xfrm>
          <a:prstGeom prst="rect">
            <a:avLst/>
          </a:prstGeom>
        </p:spPr>
      </p:pic>
      <p:grpSp>
        <p:nvGrpSpPr>
          <p:cNvPr id="11" name="Groupe 10"/>
          <p:cNvGrpSpPr/>
          <p:nvPr userDrawn="1"/>
        </p:nvGrpSpPr>
        <p:grpSpPr>
          <a:xfrm>
            <a:off x="0" y="20697"/>
            <a:ext cx="9144000" cy="148579"/>
            <a:chOff x="211665" y="228600"/>
            <a:chExt cx="8723376" cy="1846217"/>
          </a:xfrm>
        </p:grpSpPr>
        <p:sp>
          <p:nvSpPr>
            <p:cNvPr id="12"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 name="Group 23"/>
            <p:cNvGrpSpPr>
              <a:grpSpLocks noChangeAspect="1"/>
            </p:cNvGrpSpPr>
            <p:nvPr/>
          </p:nvGrpSpPr>
          <p:grpSpPr bwMode="hidden">
            <a:xfrm>
              <a:off x="211665" y="729832"/>
              <a:ext cx="8723376" cy="1344985"/>
              <a:chOff x="-3905250" y="4316413"/>
              <a:chExt cx="13011150" cy="1911349"/>
            </a:xfrm>
          </p:grpSpPr>
          <p:sp>
            <p:nvSpPr>
              <p:cNvPr id="14"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28"/>
              <p:cNvSpPr>
                <a:spLocks/>
              </p:cNvSpPr>
              <p:nvPr/>
            </p:nvSpPr>
            <p:spPr bwMode="hidden">
              <a:xfrm>
                <a:off x="-3905250" y="4335462"/>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795229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5" y="6382533"/>
            <a:ext cx="467543" cy="475467"/>
          </a:xfrm>
          <a:prstGeom prst="rect">
            <a:avLst/>
          </a:prstGeom>
        </p:spPr>
      </p:pic>
      <p:grpSp>
        <p:nvGrpSpPr>
          <p:cNvPr id="10" name="Groupe 9"/>
          <p:cNvGrpSpPr/>
          <p:nvPr userDrawn="1"/>
        </p:nvGrpSpPr>
        <p:grpSpPr>
          <a:xfrm>
            <a:off x="0" y="20697"/>
            <a:ext cx="9144000" cy="148579"/>
            <a:chOff x="211665" y="228600"/>
            <a:chExt cx="8723376" cy="1846217"/>
          </a:xfrm>
        </p:grpSpPr>
        <p:sp>
          <p:nvSpPr>
            <p:cNvPr id="11"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 name="Group 23"/>
            <p:cNvGrpSpPr>
              <a:grpSpLocks noChangeAspect="1"/>
            </p:cNvGrpSpPr>
            <p:nvPr/>
          </p:nvGrpSpPr>
          <p:grpSpPr bwMode="hidden">
            <a:xfrm>
              <a:off x="211665" y="729832"/>
              <a:ext cx="8723376" cy="1344985"/>
              <a:chOff x="-3905250" y="4316413"/>
              <a:chExt cx="13011150" cy="1911349"/>
            </a:xfrm>
          </p:grpSpPr>
          <p:sp>
            <p:nvSpPr>
              <p:cNvPr id="14"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9" name="Freeform 28"/>
              <p:cNvSpPr>
                <a:spLocks/>
              </p:cNvSpPr>
              <p:nvPr/>
            </p:nvSpPr>
            <p:spPr bwMode="hidden">
              <a:xfrm>
                <a:off x="-3905250" y="4335462"/>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Contenu avec légende">
    <p:spTree>
      <p:nvGrpSpPr>
        <p:cNvPr id="1" name=""/>
        <p:cNvGrpSpPr/>
        <p:nvPr/>
      </p:nvGrpSpPr>
      <p:grpSpPr>
        <a:xfrm>
          <a:off x="0" y="0"/>
          <a:ext cx="0" cy="0"/>
          <a:chOff x="0" y="0"/>
          <a:chExt cx="0" cy="0"/>
        </a:xfrm>
      </p:grpSpPr>
      <p:grpSp>
        <p:nvGrpSpPr>
          <p:cNvPr id="5" name="Groupe 4"/>
          <p:cNvGrpSpPr/>
          <p:nvPr userDrawn="1"/>
        </p:nvGrpSpPr>
        <p:grpSpPr>
          <a:xfrm>
            <a:off x="0" y="20697"/>
            <a:ext cx="9144000" cy="148579"/>
            <a:chOff x="211665" y="228600"/>
            <a:chExt cx="8723376" cy="1846217"/>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23"/>
            <p:cNvGrpSpPr>
              <a:grpSpLocks noChangeAspect="1"/>
            </p:cNvGrpSpPr>
            <p:nvPr/>
          </p:nvGrpSpPr>
          <p:grpSpPr bwMode="hidden">
            <a:xfrm>
              <a:off x="211665" y="729832"/>
              <a:ext cx="8723376" cy="1344985"/>
              <a:chOff x="-3905250" y="4316413"/>
              <a:chExt cx="13011150" cy="1911349"/>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335462"/>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6" y="6525344"/>
            <a:ext cx="327112" cy="332656"/>
          </a:xfrm>
          <a:prstGeom prst="rect">
            <a:avLst/>
          </a:prstGeom>
        </p:spPr>
      </p:pic>
      <p:sp>
        <p:nvSpPr>
          <p:cNvPr id="11" name="ZoneTexte 10"/>
          <p:cNvSpPr txBox="1"/>
          <p:nvPr userDrawn="1"/>
        </p:nvSpPr>
        <p:spPr>
          <a:xfrm>
            <a:off x="96501" y="6666117"/>
            <a:ext cx="9036496" cy="123111"/>
          </a:xfrm>
          <a:prstGeom prst="rect">
            <a:avLst/>
          </a:prstGeom>
          <a:noFill/>
        </p:spPr>
        <p:txBody>
          <a:bodyPr wrap="square" tIns="0" bIns="0" rtlCol="0" anchor="b">
            <a:spAutoFit/>
          </a:bodyPr>
          <a:lstStyle/>
          <a:p>
            <a:pPr algn="ctr"/>
            <a:r>
              <a:rPr lang="fr-FR" sz="800" dirty="0" smtClean="0">
                <a:solidFill>
                  <a:prstClr val="black"/>
                </a:solidFill>
              </a:rPr>
              <a:t>Service technique : </a:t>
            </a:r>
            <a:r>
              <a:rPr lang="fr-FR" sz="800" dirty="0" smtClean="0">
                <a:solidFill>
                  <a:prstClr val="black"/>
                </a:solidFill>
                <a:hlinkClick r:id="rId3"/>
              </a:rPr>
              <a:t>urban@ficime.fr</a:t>
            </a:r>
            <a:r>
              <a:rPr lang="fr-FR" sz="800" dirty="0" smtClean="0">
                <a:solidFill>
                  <a:prstClr val="black"/>
                </a:solidFill>
              </a:rPr>
              <a:t> </a:t>
            </a:r>
            <a:endParaRPr lang="fr-FR" sz="800" dirty="0">
              <a:solidFill>
                <a:prstClr val="black"/>
              </a:solidFill>
            </a:endParaRPr>
          </a:p>
        </p:txBody>
      </p:sp>
      <p:sp>
        <p:nvSpPr>
          <p:cNvPr id="12" name="Slide Number Placeholder 6"/>
          <p:cNvSpPr txBox="1">
            <a:spLocks/>
          </p:cNvSpPr>
          <p:nvPr userDrawn="1"/>
        </p:nvSpPr>
        <p:spPr>
          <a:xfrm>
            <a:off x="8604448" y="6521145"/>
            <a:ext cx="54459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2AD922-6A1E-4B74-8F55-E108F687B5F6}" type="slidenum">
              <a:rPr lang="fr-FR" sz="1200" smtClean="0">
                <a:solidFill>
                  <a:prstClr val="black"/>
                </a:solidFill>
              </a:rPr>
              <a:pPr algn="ctr"/>
              <a:t>‹N°›</a:t>
            </a:fld>
            <a:endParaRPr lang="fr-FR" sz="1200" dirty="0">
              <a:solidFill>
                <a:prstClr val="black"/>
              </a:solidFill>
            </a:endParaRPr>
          </a:p>
        </p:txBody>
      </p:sp>
    </p:spTree>
    <p:extLst>
      <p:ext uri="{BB962C8B-B14F-4D97-AF65-F5344CB8AC3E}">
        <p14:creationId xmlns:p14="http://schemas.microsoft.com/office/powerpoint/2010/main" val="250879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Titre 7"/>
          <p:cNvSpPr>
            <a:spLocks noGrp="1"/>
          </p:cNvSpPr>
          <p:nvPr>
            <p:ph type="title"/>
          </p:nvPr>
        </p:nvSpPr>
        <p:spPr/>
        <p:txBody>
          <a:bodyPr/>
          <a:lstStyle/>
          <a:p>
            <a:r>
              <a:rPr lang="fr-FR" smtClean="0"/>
              <a:t>Modifiez le style du titre</a:t>
            </a:r>
            <a:endParaRPr lang="fr-F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6" y="6525344"/>
            <a:ext cx="327112" cy="332656"/>
          </a:xfrm>
          <a:prstGeom prst="rect">
            <a:avLst/>
          </a:prstGeom>
        </p:spPr>
      </p:pic>
    </p:spTree>
    <p:extLst>
      <p:ext uri="{BB962C8B-B14F-4D97-AF65-F5344CB8AC3E}">
        <p14:creationId xmlns:p14="http://schemas.microsoft.com/office/powerpoint/2010/main" val="372839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Contenu avec légende">
    <p:spTree>
      <p:nvGrpSpPr>
        <p:cNvPr id="1" name=""/>
        <p:cNvGrpSpPr/>
        <p:nvPr/>
      </p:nvGrpSpPr>
      <p:grpSpPr>
        <a:xfrm>
          <a:off x="0" y="0"/>
          <a:ext cx="0" cy="0"/>
          <a:chOff x="0" y="0"/>
          <a:chExt cx="0" cy="0"/>
        </a:xfrm>
      </p:grpSpPr>
      <p:grpSp>
        <p:nvGrpSpPr>
          <p:cNvPr id="5" name="Groupe 4"/>
          <p:cNvGrpSpPr/>
          <p:nvPr userDrawn="1"/>
        </p:nvGrpSpPr>
        <p:grpSpPr>
          <a:xfrm>
            <a:off x="0" y="20697"/>
            <a:ext cx="9144000" cy="148579"/>
            <a:chOff x="211665" y="228600"/>
            <a:chExt cx="8723376" cy="1846217"/>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23"/>
            <p:cNvGrpSpPr>
              <a:grpSpLocks noChangeAspect="1"/>
            </p:cNvGrpSpPr>
            <p:nvPr/>
          </p:nvGrpSpPr>
          <p:grpSpPr bwMode="hidden">
            <a:xfrm>
              <a:off x="211665" y="729832"/>
              <a:ext cx="8723376" cy="1344985"/>
              <a:chOff x="-3905250" y="4316413"/>
              <a:chExt cx="13011150" cy="1911349"/>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335462"/>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6" y="6525344"/>
            <a:ext cx="327112" cy="332656"/>
          </a:xfrm>
          <a:prstGeom prst="rect">
            <a:avLst/>
          </a:prstGeom>
        </p:spPr>
      </p:pic>
      <p:sp>
        <p:nvSpPr>
          <p:cNvPr id="11" name="ZoneTexte 10"/>
          <p:cNvSpPr txBox="1"/>
          <p:nvPr userDrawn="1"/>
        </p:nvSpPr>
        <p:spPr>
          <a:xfrm>
            <a:off x="167832" y="6576256"/>
            <a:ext cx="9036496" cy="230832"/>
          </a:xfrm>
          <a:prstGeom prst="rect">
            <a:avLst/>
          </a:prstGeom>
          <a:noFill/>
        </p:spPr>
        <p:txBody>
          <a:bodyPr wrap="square" rtlCol="0" anchor="ctr">
            <a:spAutoFit/>
          </a:bodyPr>
          <a:lstStyle/>
          <a:p>
            <a:pPr algn="ctr"/>
            <a:r>
              <a:rPr lang="fr-FR" sz="900" dirty="0" smtClean="0">
                <a:solidFill>
                  <a:prstClr val="black"/>
                </a:solidFill>
              </a:rPr>
              <a:t>Service technique  : </a:t>
            </a:r>
            <a:r>
              <a:rPr lang="fr-FR" sz="900" dirty="0" smtClean="0">
                <a:solidFill>
                  <a:prstClr val="black"/>
                </a:solidFill>
                <a:hlinkClick r:id="rId3"/>
              </a:rPr>
              <a:t>urban@ficime.fr</a:t>
            </a:r>
            <a:r>
              <a:rPr lang="fr-FR" sz="900" dirty="0" smtClean="0">
                <a:solidFill>
                  <a:prstClr val="black"/>
                </a:solidFill>
              </a:rPr>
              <a:t> </a:t>
            </a:r>
            <a:endParaRPr lang="fr-FR" sz="900" dirty="0">
              <a:solidFill>
                <a:prstClr val="black"/>
              </a:solidFill>
            </a:endParaRPr>
          </a:p>
        </p:txBody>
      </p:sp>
    </p:spTree>
    <p:extLst>
      <p:ext uri="{BB962C8B-B14F-4D97-AF65-F5344CB8AC3E}">
        <p14:creationId xmlns:p14="http://schemas.microsoft.com/office/powerpoint/2010/main" val="492370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16" name="Imag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6" y="6533337"/>
            <a:ext cx="319252" cy="32466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0" r:id="rId2"/>
    <p:sldLayoutId id="2147483668" r:id="rId3"/>
    <p:sldLayoutId id="2147483669" r:id="rId4"/>
    <p:sldLayoutId id="2147483683" r:id="rId5"/>
    <p:sldLayoutId id="2147483679" r:id="rId6"/>
    <p:sldLayoutId id="2147483684" r:id="rId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ba-echelles.com/produits.php?id=52&amp;famille=11"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legifrance.gouv.fr/affichTexteArticle.do;jsessionid=51A0C6435FF6DFA456FF22368D72E7EC.tpdila13v_1?cidTexte=JORFTEXT000030491505&amp;idArticle=LEGIARTI000030492005&amp;dateTexte=20150701&amp;categorieLien=id" TargetMode="External"/><Relationship Id="rId2" Type="http://schemas.openxmlformats.org/officeDocument/2006/relationships/hyperlink" Target="http://www.legifrance.gouv.fr/affichCodeArticle.do;jsessionid=51A0C6435FF6DFA456FF22368D72E7EC.tpdila13v_1?cidTexte=LEGITEXT000006072050&amp;idArticle=LEGIARTI000006903140&amp;dateTexte=&amp;categorieLien=ci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44824"/>
            <a:ext cx="8640960" cy="1780108"/>
          </a:xfrm>
        </p:spPr>
        <p:txBody>
          <a:bodyPr>
            <a:noAutofit/>
          </a:bodyPr>
          <a:lstStyle/>
          <a:p>
            <a:r>
              <a:rPr lang="fr-FR" b="1" dirty="0">
                <a:solidFill>
                  <a:schemeClr val="bg1"/>
                </a:solidFill>
                <a:effectLst>
                  <a:outerShdw blurRad="38100" dist="38100" dir="2700000" algn="tl">
                    <a:srgbClr val="000000">
                      <a:alpha val="43137"/>
                    </a:srgbClr>
                  </a:outerShdw>
                </a:effectLst>
              </a:rPr>
              <a:t>UNIVERSITE D’ETE </a:t>
            </a:r>
            <a:r>
              <a:rPr lang="fr-FR" b="1" dirty="0" smtClean="0">
                <a:solidFill>
                  <a:schemeClr val="bg1"/>
                </a:solidFill>
                <a:effectLst>
                  <a:outerShdw blurRad="38100" dist="38100" dir="2700000" algn="tl">
                    <a:srgbClr val="000000">
                      <a:alpha val="43137"/>
                    </a:srgbClr>
                  </a:outerShdw>
                </a:effectLst>
              </a:rPr>
              <a:t>2015 </a:t>
            </a:r>
            <a:br>
              <a:rPr lang="fr-FR" b="1" dirty="0" smtClean="0">
                <a:solidFill>
                  <a:schemeClr val="bg1"/>
                </a:solidFill>
                <a:effectLst>
                  <a:outerShdw blurRad="38100" dist="38100" dir="2700000" algn="tl">
                    <a:srgbClr val="000000">
                      <a:alpha val="43137"/>
                    </a:srgbClr>
                  </a:outerShdw>
                </a:effectLst>
              </a:rPr>
            </a:br>
            <a:r>
              <a:rPr lang="fr-FR" b="1" dirty="0" smtClean="0">
                <a:solidFill>
                  <a:schemeClr val="bg1"/>
                </a:solidFill>
                <a:effectLst>
                  <a:outerShdw blurRad="38100" dist="38100" dir="2700000" algn="tl">
                    <a:srgbClr val="000000">
                      <a:alpha val="43137"/>
                    </a:srgbClr>
                  </a:outerShdw>
                </a:effectLst>
              </a:rPr>
              <a:t>DU </a:t>
            </a:r>
            <a:r>
              <a:rPr lang="fr-FR" b="1" dirty="0">
                <a:solidFill>
                  <a:schemeClr val="bg1"/>
                </a:solidFill>
                <a:effectLst>
                  <a:outerShdw blurRad="38100" dist="38100" dir="2700000" algn="tl">
                    <a:srgbClr val="000000">
                      <a:alpha val="43137"/>
                    </a:srgbClr>
                  </a:outerShdw>
                </a:effectLst>
              </a:rPr>
              <a:t>CLUB SEIMAT</a:t>
            </a:r>
          </a:p>
        </p:txBody>
      </p:sp>
      <p:sp>
        <p:nvSpPr>
          <p:cNvPr id="3" name="Sous-titre 2"/>
          <p:cNvSpPr>
            <a:spLocks noGrp="1"/>
          </p:cNvSpPr>
          <p:nvPr>
            <p:ph type="subTitle" idx="1"/>
          </p:nvPr>
        </p:nvSpPr>
        <p:spPr>
          <a:xfrm>
            <a:off x="1374875" y="4077072"/>
            <a:ext cx="6400800" cy="1473200"/>
          </a:xfrm>
        </p:spPr>
        <p:txBody>
          <a:bodyPr>
            <a:normAutofit fontScale="85000" lnSpcReduction="20000"/>
          </a:bodyPr>
          <a:lstStyle/>
          <a:p>
            <a:r>
              <a:rPr lang="fr-FR" sz="2100" dirty="0" smtClean="0"/>
              <a:t>Intervention de Joël URBAN </a:t>
            </a:r>
          </a:p>
          <a:p>
            <a:r>
              <a:rPr lang="fr-FR" sz="2100" i="1" dirty="0" smtClean="0"/>
              <a:t>Responsable Technique Hygiène &amp; Sécurité</a:t>
            </a:r>
          </a:p>
          <a:p>
            <a:r>
              <a:rPr lang="fr-FR" sz="2100" b="1" dirty="0" smtClean="0"/>
              <a:t>FICIME</a:t>
            </a:r>
          </a:p>
          <a:p>
            <a:endParaRPr lang="fr-FR" b="1" dirty="0"/>
          </a:p>
          <a:p>
            <a:r>
              <a:rPr lang="fr-FR" sz="2100" b="1" dirty="0" smtClean="0">
                <a:solidFill>
                  <a:schemeClr val="tx2"/>
                </a:solidFill>
              </a:rPr>
              <a:t>Lundi 24 Août au Jeudi 27 Août 2015</a:t>
            </a:r>
          </a:p>
          <a:p>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3610" y="515001"/>
            <a:ext cx="903329" cy="918640"/>
          </a:xfrm>
          <a:prstGeom prst="rect">
            <a:avLst/>
          </a:prstGeom>
        </p:spPr>
      </p:pic>
      <p:sp>
        <p:nvSpPr>
          <p:cNvPr id="5" name="ZoneTexte 4"/>
          <p:cNvSpPr txBox="1"/>
          <p:nvPr/>
        </p:nvSpPr>
        <p:spPr>
          <a:xfrm>
            <a:off x="182787" y="6381328"/>
            <a:ext cx="8784976" cy="276999"/>
          </a:xfrm>
          <a:prstGeom prst="rect">
            <a:avLst/>
          </a:prstGeom>
          <a:noFill/>
        </p:spPr>
        <p:txBody>
          <a:bodyPr wrap="square" rtlCol="0">
            <a:spAutoFit/>
          </a:bodyPr>
          <a:lstStyle/>
          <a:p>
            <a:pPr algn="ctr"/>
            <a:r>
              <a:rPr lang="fr-FR" sz="1200" dirty="0" smtClean="0">
                <a:solidFill>
                  <a:srgbClr val="0070C0"/>
                </a:solidFill>
              </a:rPr>
              <a:t>---------    FEDERATION DES ENTREPRISES INTERNATIONALES DE LA MECANIQUE ET DE L’ELECTRONIQUE --------- </a:t>
            </a:r>
            <a:endParaRPr lang="fr-FR" sz="1200" dirty="0">
              <a:solidFill>
                <a:srgbClr val="0070C0"/>
              </a:solidFill>
            </a:endParaRPr>
          </a:p>
        </p:txBody>
      </p:sp>
    </p:spTree>
    <p:extLst>
      <p:ext uri="{BB962C8B-B14F-4D97-AF65-F5344CB8AC3E}">
        <p14:creationId xmlns:p14="http://schemas.microsoft.com/office/powerpoint/2010/main" val="1826824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9144000" cy="584775"/>
          </a:xfrm>
          <a:prstGeom prst="rect">
            <a:avLst/>
          </a:prstGeom>
          <a:noFill/>
        </p:spPr>
        <p:txBody>
          <a:bodyPr wrap="square" rtlCol="0" anchor="t">
            <a:spAutoFit/>
          </a:bodyPr>
          <a:lstStyle/>
          <a:p>
            <a:pPr algn="ctr"/>
            <a:r>
              <a:rPr lang="fr-FR" sz="3200" b="1" dirty="0" smtClean="0">
                <a:solidFill>
                  <a:srgbClr val="073E87"/>
                </a:solidFill>
              </a:rPr>
              <a:t>L’HABILITATION ÉLECTRIQUE ET SES OBLIGATIONS</a:t>
            </a:r>
            <a:endParaRPr lang="fr-FR" sz="32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10</a:t>
            </a:fld>
            <a:endParaRPr lang="fr-FR" sz="1200" dirty="0">
              <a:solidFill>
                <a:prstClr val="black"/>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614853524"/>
              </p:ext>
            </p:extLst>
          </p:nvPr>
        </p:nvGraphicFramePr>
        <p:xfrm>
          <a:off x="861195" y="1888198"/>
          <a:ext cx="7920882" cy="4604617"/>
        </p:xfrm>
        <a:graphic>
          <a:graphicData uri="http://schemas.openxmlformats.org/drawingml/2006/table">
            <a:tbl>
              <a:tblPr>
                <a:tableStyleId>{69CF1AB2-1976-4502-BF36-3FF5EA218861}</a:tableStyleId>
              </a:tblPr>
              <a:tblGrid>
                <a:gridCol w="1785836"/>
                <a:gridCol w="2688161"/>
                <a:gridCol w="3446885"/>
              </a:tblGrid>
              <a:tr h="289675">
                <a:tc>
                  <a:txBody>
                    <a:bodyPr/>
                    <a:lstStyle/>
                    <a:p>
                      <a:pPr algn="ctr">
                        <a:lnSpc>
                          <a:spcPts val="1200"/>
                        </a:lnSpc>
                        <a:spcAft>
                          <a:spcPts val="0"/>
                        </a:spcAft>
                      </a:pPr>
                      <a:r>
                        <a:rPr lang="fr-FR" sz="1200" b="1" dirty="0">
                          <a:effectLst/>
                        </a:rPr>
                        <a:t>1° caractère</a:t>
                      </a:r>
                    </a:p>
                    <a:p>
                      <a:pPr algn="ctr">
                        <a:lnSpc>
                          <a:spcPts val="1200"/>
                        </a:lnSpc>
                        <a:spcAft>
                          <a:spcPts val="0"/>
                        </a:spcAft>
                      </a:pPr>
                      <a:r>
                        <a:rPr lang="fr-FR" sz="1200" b="1" dirty="0">
                          <a:effectLst/>
                        </a:rPr>
                        <a:t>Domaine sous tension</a:t>
                      </a:r>
                      <a:endParaRPr lang="fr-FR" sz="1200" b="1" dirty="0">
                        <a:effectLst/>
                        <a:latin typeface="Times New Roman"/>
                        <a:ea typeface="Times New Roman"/>
                      </a:endParaRPr>
                    </a:p>
                  </a:txBody>
                  <a:tcPr marL="68580" marR="68580" marT="0" marB="0" anchor="ctr"/>
                </a:tc>
                <a:tc>
                  <a:txBody>
                    <a:bodyPr/>
                    <a:lstStyle/>
                    <a:p>
                      <a:pPr algn="ctr">
                        <a:lnSpc>
                          <a:spcPts val="1200"/>
                        </a:lnSpc>
                        <a:spcAft>
                          <a:spcPts val="0"/>
                        </a:spcAft>
                      </a:pPr>
                      <a:r>
                        <a:rPr lang="fr-FR" sz="1200" b="1" dirty="0">
                          <a:effectLst/>
                        </a:rPr>
                        <a:t>Tensions</a:t>
                      </a:r>
                      <a:endParaRPr lang="fr-FR" sz="1200" b="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b="1" dirty="0">
                          <a:effectLst/>
                        </a:rPr>
                        <a:t>B : Basse tension (BT)</a:t>
                      </a:r>
                    </a:p>
                    <a:p>
                      <a:pPr>
                        <a:lnSpc>
                          <a:spcPts val="1200"/>
                        </a:lnSpc>
                        <a:spcAft>
                          <a:spcPts val="0"/>
                        </a:spcAft>
                      </a:pPr>
                      <a:r>
                        <a:rPr lang="fr-FR" sz="1200" b="1" dirty="0">
                          <a:effectLst/>
                        </a:rPr>
                        <a:t>B : Très basse tension (TBT)</a:t>
                      </a:r>
                    </a:p>
                    <a:p>
                      <a:pPr>
                        <a:lnSpc>
                          <a:spcPts val="1200"/>
                        </a:lnSpc>
                        <a:spcAft>
                          <a:spcPts val="0"/>
                        </a:spcAft>
                      </a:pPr>
                      <a:r>
                        <a:rPr lang="fr-FR" sz="1200" b="1" dirty="0">
                          <a:effectLst/>
                        </a:rPr>
                        <a:t>H : Haute tension (HT)</a:t>
                      </a:r>
                      <a:endParaRPr lang="fr-FR" sz="1200" b="1" dirty="0">
                        <a:effectLst/>
                        <a:latin typeface="Times New Roman"/>
                        <a:ea typeface="Times New Roman"/>
                      </a:endParaRPr>
                    </a:p>
                  </a:txBody>
                  <a:tcPr marL="68580" marR="68580" marT="0" marB="0" anchor="ctr"/>
                </a:tc>
              </a:tr>
              <a:tr h="413782">
                <a:tc rowSpan="6">
                  <a:txBody>
                    <a:bodyPr/>
                    <a:lstStyle/>
                    <a:p>
                      <a:pPr algn="ctr">
                        <a:lnSpc>
                          <a:spcPts val="1200"/>
                        </a:lnSpc>
                        <a:spcAft>
                          <a:spcPts val="0"/>
                        </a:spcAft>
                      </a:pPr>
                      <a:r>
                        <a:rPr lang="fr-FR" sz="1200" b="1" dirty="0">
                          <a:effectLst/>
                        </a:rPr>
                        <a:t>2 ° Caractère</a:t>
                      </a:r>
                    </a:p>
                    <a:p>
                      <a:pPr algn="ctr">
                        <a:lnSpc>
                          <a:spcPts val="1200"/>
                        </a:lnSpc>
                        <a:spcAft>
                          <a:spcPts val="0"/>
                        </a:spcAft>
                      </a:pPr>
                      <a:r>
                        <a:rPr lang="fr-FR" sz="1200" b="1" dirty="0">
                          <a:effectLst/>
                        </a:rPr>
                        <a:t>Type d’opération</a:t>
                      </a:r>
                      <a:endParaRPr lang="fr-FR" sz="1200" b="1" dirty="0">
                        <a:effectLst/>
                        <a:latin typeface="Times New Roman"/>
                        <a:ea typeface="Times New Roman"/>
                      </a:endParaRPr>
                    </a:p>
                  </a:txBody>
                  <a:tcPr marL="68580" marR="68580" marT="0" marB="0" anchor="ctr"/>
                </a:tc>
                <a:tc>
                  <a:txBody>
                    <a:bodyPr/>
                    <a:lstStyle/>
                    <a:p>
                      <a:pPr algn="ctr">
                        <a:lnSpc>
                          <a:spcPts val="1200"/>
                        </a:lnSpc>
                        <a:spcAft>
                          <a:spcPts val="0"/>
                        </a:spcAft>
                      </a:pPr>
                      <a:r>
                        <a:rPr lang="fr-FR" sz="1200" dirty="0">
                          <a:effectLst/>
                        </a:rPr>
                        <a:t>Travaux d’ordre non électrique</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O : Exécutant</a:t>
                      </a:r>
                      <a:endParaRPr lang="fr-FR" sz="1200" dirty="0">
                        <a:effectLst/>
                        <a:latin typeface="Times New Roman"/>
                        <a:ea typeface="Times New Roman"/>
                      </a:endParaRPr>
                    </a:p>
                  </a:txBody>
                  <a:tcPr marL="68580" marR="68580" marT="0" marB="0" anchor="ctr"/>
                </a:tc>
              </a:tr>
              <a:tr h="413782">
                <a:tc vMerge="1">
                  <a:txBody>
                    <a:bodyPr/>
                    <a:lstStyle/>
                    <a:p>
                      <a:endParaRPr lang="fr-FR"/>
                    </a:p>
                  </a:txBody>
                  <a:tcPr/>
                </a:tc>
                <a:tc>
                  <a:txBody>
                    <a:bodyPr/>
                    <a:lstStyle/>
                    <a:p>
                      <a:pPr algn="ctr">
                        <a:lnSpc>
                          <a:spcPts val="1200"/>
                        </a:lnSpc>
                        <a:spcAft>
                          <a:spcPts val="0"/>
                        </a:spcAft>
                      </a:pPr>
                      <a:r>
                        <a:rPr lang="fr-FR" sz="1200" dirty="0">
                          <a:effectLst/>
                        </a:rPr>
                        <a:t>Travaux d’ordre électrique</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1 : Exécutant</a:t>
                      </a:r>
                    </a:p>
                    <a:p>
                      <a:pPr>
                        <a:lnSpc>
                          <a:spcPts val="1200"/>
                        </a:lnSpc>
                        <a:spcAft>
                          <a:spcPts val="0"/>
                        </a:spcAft>
                      </a:pPr>
                      <a:r>
                        <a:rPr lang="fr-FR" sz="1200" dirty="0">
                          <a:effectLst/>
                        </a:rPr>
                        <a:t>2 : Chargé de travaux</a:t>
                      </a:r>
                      <a:endParaRPr lang="fr-FR" sz="1200" dirty="0">
                        <a:effectLst/>
                        <a:latin typeface="Times New Roman"/>
                        <a:ea typeface="Times New Roman"/>
                      </a:endParaRPr>
                    </a:p>
                  </a:txBody>
                  <a:tcPr marL="68580" marR="68580" marT="0" marB="0" anchor="ctr"/>
                </a:tc>
              </a:tr>
              <a:tr h="587444">
                <a:tc vMerge="1">
                  <a:txBody>
                    <a:bodyPr/>
                    <a:lstStyle/>
                    <a:p>
                      <a:endParaRPr lang="fr-FR"/>
                    </a:p>
                  </a:txBody>
                  <a:tcPr/>
                </a:tc>
                <a:tc>
                  <a:txBody>
                    <a:bodyPr/>
                    <a:lstStyle/>
                    <a:p>
                      <a:pPr algn="ctr">
                        <a:lnSpc>
                          <a:spcPts val="1200"/>
                        </a:lnSpc>
                        <a:spcAft>
                          <a:spcPts val="0"/>
                        </a:spcAft>
                      </a:pPr>
                      <a:r>
                        <a:rPr lang="fr-FR" sz="1200" dirty="0">
                          <a:effectLst/>
                        </a:rPr>
                        <a:t>Intervention  BT</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R : Intervenant BT d’entretien et de dépannage</a:t>
                      </a:r>
                    </a:p>
                    <a:p>
                      <a:pPr>
                        <a:lnSpc>
                          <a:spcPts val="1200"/>
                        </a:lnSpc>
                        <a:spcAft>
                          <a:spcPts val="0"/>
                        </a:spcAft>
                      </a:pPr>
                      <a:r>
                        <a:rPr lang="fr-FR" sz="1200" dirty="0">
                          <a:effectLst/>
                        </a:rPr>
                        <a:t>S : Intervenant BT de remplacement et de raccordement.</a:t>
                      </a:r>
                      <a:endParaRPr lang="fr-FR" sz="1200" dirty="0">
                        <a:effectLst/>
                        <a:latin typeface="Times New Roman"/>
                        <a:ea typeface="Times New Roman"/>
                      </a:endParaRPr>
                    </a:p>
                  </a:txBody>
                  <a:tcPr marL="68580" marR="68580" marT="0" marB="0" anchor="ctr"/>
                </a:tc>
              </a:tr>
              <a:tr h="222460">
                <a:tc vMerge="1">
                  <a:txBody>
                    <a:bodyPr/>
                    <a:lstStyle/>
                    <a:p>
                      <a:endParaRPr lang="fr-FR"/>
                    </a:p>
                  </a:txBody>
                  <a:tcPr/>
                </a:tc>
                <a:tc>
                  <a:txBody>
                    <a:bodyPr/>
                    <a:lstStyle/>
                    <a:p>
                      <a:pPr algn="ctr">
                        <a:lnSpc>
                          <a:spcPts val="1200"/>
                        </a:lnSpc>
                        <a:spcAft>
                          <a:spcPts val="0"/>
                        </a:spcAft>
                      </a:pPr>
                      <a:r>
                        <a:rPr lang="fr-FR" sz="1200" dirty="0">
                          <a:effectLst/>
                        </a:rPr>
                        <a:t>Consignation</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C : Chargé de consignation électrique.</a:t>
                      </a:r>
                      <a:endParaRPr lang="fr-FR" sz="1200" dirty="0">
                        <a:effectLst/>
                        <a:latin typeface="Times New Roman"/>
                        <a:ea typeface="Times New Roman"/>
                      </a:endParaRPr>
                    </a:p>
                  </a:txBody>
                  <a:tcPr marL="68580" marR="68580" marT="0" marB="0" anchor="ctr"/>
                </a:tc>
              </a:tr>
              <a:tr h="398516">
                <a:tc vMerge="1">
                  <a:txBody>
                    <a:bodyPr/>
                    <a:lstStyle/>
                    <a:p>
                      <a:endParaRPr lang="fr-FR"/>
                    </a:p>
                  </a:txBody>
                  <a:tcPr/>
                </a:tc>
                <a:tc>
                  <a:txBody>
                    <a:bodyPr/>
                    <a:lstStyle/>
                    <a:p>
                      <a:pPr algn="ctr">
                        <a:lnSpc>
                          <a:spcPts val="1200"/>
                        </a:lnSpc>
                        <a:spcAft>
                          <a:spcPts val="0"/>
                        </a:spcAft>
                      </a:pPr>
                      <a:r>
                        <a:rPr lang="fr-FR" sz="1200" dirty="0">
                          <a:effectLst/>
                        </a:rPr>
                        <a:t>Opération spécifique</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E : Essais, vérification, mesurage ou manœuvre.</a:t>
                      </a:r>
                      <a:endParaRPr lang="fr-FR" sz="1200" dirty="0">
                        <a:effectLst/>
                        <a:latin typeface="Times New Roman"/>
                        <a:ea typeface="Times New Roman"/>
                      </a:endParaRPr>
                    </a:p>
                  </a:txBody>
                  <a:tcPr marL="68580" marR="68580" marT="0" marB="0" anchor="ctr"/>
                </a:tc>
              </a:tr>
              <a:tr h="263256">
                <a:tc vMerge="1">
                  <a:txBody>
                    <a:bodyPr/>
                    <a:lstStyle/>
                    <a:p>
                      <a:endParaRPr lang="fr-FR"/>
                    </a:p>
                  </a:txBody>
                  <a:tcPr/>
                </a:tc>
                <a:tc>
                  <a:txBody>
                    <a:bodyPr/>
                    <a:lstStyle/>
                    <a:p>
                      <a:pPr algn="ctr">
                        <a:lnSpc>
                          <a:spcPts val="1200"/>
                        </a:lnSpc>
                        <a:spcAft>
                          <a:spcPts val="0"/>
                        </a:spcAft>
                      </a:pPr>
                      <a:r>
                        <a:rPr lang="fr-FR" sz="1200" dirty="0">
                          <a:effectLst/>
                        </a:rPr>
                        <a:t>Opération photovoltaïque</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P : Opération photovoltaïque.</a:t>
                      </a:r>
                      <a:endParaRPr lang="fr-FR" sz="1200" dirty="0">
                        <a:effectLst/>
                        <a:latin typeface="Times New Roman"/>
                        <a:ea typeface="Times New Roman"/>
                      </a:endParaRPr>
                    </a:p>
                  </a:txBody>
                  <a:tcPr marL="68580" marR="68580" marT="0" marB="0" anchor="ctr"/>
                </a:tc>
              </a:tr>
              <a:tr h="1250404">
                <a:tc>
                  <a:txBody>
                    <a:bodyPr/>
                    <a:lstStyle/>
                    <a:p>
                      <a:pPr algn="ctr">
                        <a:lnSpc>
                          <a:spcPts val="1200"/>
                        </a:lnSpc>
                        <a:spcAft>
                          <a:spcPts val="0"/>
                        </a:spcAft>
                      </a:pPr>
                      <a:r>
                        <a:rPr lang="fr-FR" sz="1200" b="1" dirty="0">
                          <a:effectLst/>
                        </a:rPr>
                        <a:t>3 ° caractère</a:t>
                      </a:r>
                    </a:p>
                    <a:p>
                      <a:pPr algn="ctr">
                        <a:lnSpc>
                          <a:spcPts val="1200"/>
                        </a:lnSpc>
                        <a:spcAft>
                          <a:spcPts val="0"/>
                        </a:spcAft>
                      </a:pPr>
                      <a:r>
                        <a:rPr lang="fr-FR" sz="1200" b="1" dirty="0">
                          <a:effectLst/>
                        </a:rPr>
                        <a:t>Lettre additionnelle</a:t>
                      </a:r>
                      <a:endParaRPr lang="fr-FR" sz="1200" b="1" dirty="0">
                        <a:effectLst/>
                        <a:latin typeface="Times New Roman"/>
                        <a:ea typeface="Times New Roman"/>
                      </a:endParaRPr>
                    </a:p>
                  </a:txBody>
                  <a:tcPr marL="68580" marR="68580" marT="0" marB="0" anchor="ctr"/>
                </a:tc>
                <a:tc>
                  <a:txBody>
                    <a:bodyPr/>
                    <a:lstStyle/>
                    <a:p>
                      <a:pPr algn="ctr">
                        <a:lnSpc>
                          <a:spcPts val="1200"/>
                        </a:lnSpc>
                        <a:spcAft>
                          <a:spcPts val="0"/>
                        </a:spcAft>
                      </a:pPr>
                      <a:r>
                        <a:rPr lang="fr-FR" sz="1200" dirty="0">
                          <a:effectLst/>
                        </a:rPr>
                        <a:t>Complète </a:t>
                      </a:r>
                      <a:br>
                        <a:rPr lang="fr-FR" sz="1200" dirty="0">
                          <a:effectLst/>
                        </a:rPr>
                      </a:br>
                      <a:r>
                        <a:rPr lang="fr-FR" sz="1200" dirty="0">
                          <a:effectLst/>
                        </a:rPr>
                        <a:t>si nécessaire les travaux</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V : travaux  réalisés dans la zone de voisinage renforcé HT </a:t>
                      </a:r>
                      <a:br>
                        <a:rPr lang="fr-FR" sz="1200" dirty="0">
                          <a:effectLst/>
                        </a:rPr>
                      </a:br>
                      <a:r>
                        <a:rPr lang="fr-FR" sz="1200" dirty="0">
                          <a:effectLst/>
                        </a:rPr>
                        <a:t>(zone 2) ou travaux d’ordre électrique hors tension  dans la zone des opérations électrique BT (zone 4)</a:t>
                      </a:r>
                    </a:p>
                    <a:p>
                      <a:pPr>
                        <a:lnSpc>
                          <a:spcPts val="1200"/>
                        </a:lnSpc>
                        <a:spcAft>
                          <a:spcPts val="0"/>
                        </a:spcAft>
                      </a:pPr>
                      <a:r>
                        <a:rPr lang="fr-FR" sz="1200" dirty="0">
                          <a:effectLst/>
                        </a:rPr>
                        <a:t>T : Travaux sous tension </a:t>
                      </a:r>
                    </a:p>
                    <a:p>
                      <a:pPr>
                        <a:lnSpc>
                          <a:spcPts val="1200"/>
                        </a:lnSpc>
                        <a:spcAft>
                          <a:spcPts val="0"/>
                        </a:spcAft>
                      </a:pPr>
                      <a:r>
                        <a:rPr lang="fr-FR" sz="1200" dirty="0">
                          <a:effectLst/>
                        </a:rPr>
                        <a:t>N : Nettoyage sous tension</a:t>
                      </a:r>
                    </a:p>
                    <a:p>
                      <a:pPr>
                        <a:lnSpc>
                          <a:spcPts val="1200"/>
                        </a:lnSpc>
                        <a:spcAft>
                          <a:spcPts val="0"/>
                        </a:spcAft>
                      </a:pPr>
                      <a:r>
                        <a:rPr lang="fr-FR" sz="1200" dirty="0">
                          <a:effectLst/>
                        </a:rPr>
                        <a:t>X : Opération spéciale.</a:t>
                      </a:r>
                      <a:endParaRPr lang="fr-FR" sz="1200" dirty="0">
                        <a:effectLst/>
                        <a:latin typeface="Times New Roman"/>
                        <a:ea typeface="Times New Roman"/>
                      </a:endParaRPr>
                    </a:p>
                  </a:txBody>
                  <a:tcPr marL="68580" marR="68580" marT="0" marB="0" anchor="ctr"/>
                </a:tc>
              </a:tr>
              <a:tr h="597773">
                <a:tc>
                  <a:txBody>
                    <a:bodyPr/>
                    <a:lstStyle/>
                    <a:p>
                      <a:pPr algn="ctr">
                        <a:lnSpc>
                          <a:spcPts val="1200"/>
                        </a:lnSpc>
                        <a:spcAft>
                          <a:spcPts val="0"/>
                        </a:spcAft>
                      </a:pPr>
                      <a:r>
                        <a:rPr lang="fr-FR" sz="1200" b="1" dirty="0">
                          <a:effectLst/>
                        </a:rPr>
                        <a:t>Attribution</a:t>
                      </a:r>
                      <a:endParaRPr lang="fr-FR" sz="1200" b="1" dirty="0">
                        <a:effectLst/>
                        <a:latin typeface="Times New Roman"/>
                        <a:ea typeface="Times New Roman"/>
                      </a:endParaRPr>
                    </a:p>
                  </a:txBody>
                  <a:tcPr marL="68580" marR="68580" marT="0" marB="0" anchor="ctr"/>
                </a:tc>
                <a:tc>
                  <a:txBody>
                    <a:bodyPr/>
                    <a:lstStyle/>
                    <a:p>
                      <a:pPr algn="ctr">
                        <a:lnSpc>
                          <a:spcPts val="1200"/>
                        </a:lnSpc>
                        <a:spcAft>
                          <a:spcPts val="0"/>
                        </a:spcAft>
                      </a:pPr>
                      <a:r>
                        <a:rPr lang="fr-FR" sz="1200" dirty="0">
                          <a:effectLst/>
                        </a:rPr>
                        <a:t>Compléter si nécessaire </a:t>
                      </a:r>
                      <a:br>
                        <a:rPr lang="fr-FR" sz="1200" dirty="0">
                          <a:effectLst/>
                        </a:rPr>
                      </a:br>
                      <a:r>
                        <a:rPr lang="fr-FR" sz="1200" dirty="0">
                          <a:effectLst/>
                        </a:rPr>
                        <a:t>les caractères précédents</a:t>
                      </a:r>
                      <a:endParaRPr lang="fr-FR" sz="1200" i="1" dirty="0">
                        <a:effectLst/>
                        <a:latin typeface="Times New Roman"/>
                        <a:ea typeface="Times New Roman"/>
                      </a:endParaRPr>
                    </a:p>
                  </a:txBody>
                  <a:tcPr marL="68580" marR="68580" marT="0" marB="0" anchor="ctr"/>
                </a:tc>
                <a:tc>
                  <a:txBody>
                    <a:bodyPr/>
                    <a:lstStyle/>
                    <a:p>
                      <a:pPr>
                        <a:lnSpc>
                          <a:spcPts val="1200"/>
                        </a:lnSpc>
                        <a:spcAft>
                          <a:spcPts val="0"/>
                        </a:spcAft>
                      </a:pPr>
                      <a:r>
                        <a:rPr lang="fr-FR" sz="1200" dirty="0">
                          <a:effectLst/>
                        </a:rPr>
                        <a:t>Écriture en clair du type d’opération, d’essai de mesurage, de vérification ou de manœuvre d’un opérateur.</a:t>
                      </a:r>
                      <a:endParaRPr lang="fr-FR" sz="1200" dirty="0">
                        <a:effectLst/>
                        <a:latin typeface="Times New Roman"/>
                        <a:ea typeface="Times New Roman"/>
                      </a:endParaRPr>
                    </a:p>
                  </a:txBody>
                  <a:tcPr marL="68580" marR="68580" marT="0" marB="0" anchor="ctr"/>
                </a:tc>
              </a:tr>
            </a:tbl>
          </a:graphicData>
        </a:graphic>
      </p:graphicFrame>
      <p:sp>
        <p:nvSpPr>
          <p:cNvPr id="5" name="Espace réservé du texte 6"/>
          <p:cNvSpPr>
            <a:spLocks noGrp="1"/>
          </p:cNvSpPr>
          <p:nvPr>
            <p:ph type="body" sz="half" idx="4294967295"/>
          </p:nvPr>
        </p:nvSpPr>
        <p:spPr>
          <a:xfrm>
            <a:off x="107950" y="1116013"/>
            <a:ext cx="9036050" cy="412750"/>
          </a:xfrm>
        </p:spPr>
        <p:txBody>
          <a:bodyPr>
            <a:normAutofit/>
          </a:bodyPr>
          <a:lstStyle/>
          <a:p>
            <a:pPr algn="ctr"/>
            <a:r>
              <a:rPr lang="fr-FR" sz="1800" i="1" dirty="0" smtClean="0">
                <a:solidFill>
                  <a:schemeClr val="tx1"/>
                </a:solidFill>
              </a:rPr>
              <a:t>L’alphabet de l’habilitation, comment l’interpréter</a:t>
            </a:r>
            <a:endParaRPr lang="fr-FR" sz="1800" i="1" dirty="0">
              <a:solidFill>
                <a:schemeClr val="tx1"/>
              </a:solidFill>
            </a:endParaRPr>
          </a:p>
        </p:txBody>
      </p:sp>
    </p:spTree>
    <p:extLst>
      <p:ext uri="{BB962C8B-B14F-4D97-AF65-F5344CB8AC3E}">
        <p14:creationId xmlns:p14="http://schemas.microsoft.com/office/powerpoint/2010/main" val="33447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9149039" cy="584775"/>
          </a:xfrm>
          <a:prstGeom prst="rect">
            <a:avLst/>
          </a:prstGeom>
          <a:noFill/>
        </p:spPr>
        <p:txBody>
          <a:bodyPr wrap="square" rtlCol="0" anchor="t">
            <a:spAutoFit/>
          </a:bodyPr>
          <a:lstStyle/>
          <a:p>
            <a:pPr algn="ctr"/>
            <a:r>
              <a:rPr lang="fr-FR" sz="3200" b="1" dirty="0" smtClean="0">
                <a:solidFill>
                  <a:srgbClr val="073E87"/>
                </a:solidFill>
              </a:rPr>
              <a:t>L’HABILITATION ÉLECTRIQUE ET SES OBLIGATIONS</a:t>
            </a:r>
            <a:endParaRPr lang="fr-FR" sz="32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11</a:t>
            </a:fld>
            <a:endParaRPr lang="fr-FR" sz="1200" dirty="0">
              <a:solidFill>
                <a:prstClr val="black"/>
              </a:solidFill>
            </a:endParaRPr>
          </a:p>
        </p:txBody>
      </p:sp>
      <p:sp>
        <p:nvSpPr>
          <p:cNvPr id="5" name="Espace réservé du texte 6"/>
          <p:cNvSpPr>
            <a:spLocks noGrp="1"/>
          </p:cNvSpPr>
          <p:nvPr>
            <p:ph type="body" sz="half" idx="4294967295"/>
          </p:nvPr>
        </p:nvSpPr>
        <p:spPr>
          <a:xfrm>
            <a:off x="0" y="784225"/>
            <a:ext cx="9144000" cy="412750"/>
          </a:xfrm>
        </p:spPr>
        <p:txBody>
          <a:bodyPr>
            <a:noAutofit/>
          </a:bodyPr>
          <a:lstStyle/>
          <a:p>
            <a:pPr algn="ctr"/>
            <a:r>
              <a:rPr lang="fr-FR" sz="1800" i="1" dirty="0" smtClean="0">
                <a:solidFill>
                  <a:schemeClr val="tx1"/>
                </a:solidFill>
              </a:rPr>
              <a:t>Tableau spécifique pour : </a:t>
            </a:r>
          </a:p>
          <a:p>
            <a:pPr algn="ctr"/>
            <a:r>
              <a:rPr lang="fr-FR" sz="1800" i="1" dirty="0" smtClean="0">
                <a:solidFill>
                  <a:schemeClr val="tx1"/>
                </a:solidFill>
              </a:rPr>
              <a:t>l’automobile, chariot élévateur, engins de TP, PEMP, MAGA, tracteurs agricoles</a:t>
            </a:r>
            <a:endParaRPr lang="fr-FR" sz="1800" i="1" dirty="0">
              <a:solidFill>
                <a:schemeClr val="tx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695354762"/>
              </p:ext>
            </p:extLst>
          </p:nvPr>
        </p:nvGraphicFramePr>
        <p:xfrm>
          <a:off x="395536" y="1556792"/>
          <a:ext cx="8396622" cy="4816393"/>
        </p:xfrm>
        <a:graphic>
          <a:graphicData uri="http://schemas.openxmlformats.org/drawingml/2006/table">
            <a:tbl>
              <a:tblPr>
                <a:tableStyleId>{69CF1AB2-1976-4502-BF36-3FF5EA218861}</a:tableStyleId>
              </a:tblPr>
              <a:tblGrid>
                <a:gridCol w="1224137"/>
                <a:gridCol w="1423931"/>
                <a:gridCol w="1168357"/>
                <a:gridCol w="1039458"/>
                <a:gridCol w="864096"/>
                <a:gridCol w="832750"/>
                <a:gridCol w="936104"/>
                <a:gridCol w="907789"/>
              </a:tblGrid>
              <a:tr h="184970">
                <a:tc gridSpan="2">
                  <a:txBody>
                    <a:bodyPr/>
                    <a:lstStyle/>
                    <a:p>
                      <a:pPr algn="ctr">
                        <a:spcAft>
                          <a:spcPts val="0"/>
                        </a:spcAft>
                      </a:pPr>
                      <a:r>
                        <a:rPr lang="fr-FR" sz="1050" dirty="0">
                          <a:effectLst/>
                        </a:rPr>
                        <a:t>HABILITATION</a:t>
                      </a:r>
                      <a:endParaRPr lang="fr-FR" sz="1800" b="1" dirty="0">
                        <a:effectLst/>
                        <a:latin typeface="Times New Roman"/>
                        <a:ea typeface="Times New Roman"/>
                      </a:endParaRPr>
                    </a:p>
                  </a:txBody>
                  <a:tcPr marL="68580" marR="68580" marT="0" marB="0" anchor="ctr"/>
                </a:tc>
                <a:tc hMerge="1">
                  <a:txBody>
                    <a:bodyPr/>
                    <a:lstStyle/>
                    <a:p>
                      <a:endParaRPr lang="fr-FR"/>
                    </a:p>
                  </a:txBody>
                  <a:tcPr/>
                </a:tc>
                <a:tc gridSpan="6">
                  <a:txBody>
                    <a:bodyPr/>
                    <a:lstStyle/>
                    <a:p>
                      <a:pPr indent="68580" algn="ctr">
                        <a:spcAft>
                          <a:spcPts val="0"/>
                        </a:spcAft>
                      </a:pPr>
                      <a:r>
                        <a:rPr lang="fr-FR" sz="1050" dirty="0">
                          <a:effectLst/>
                        </a:rPr>
                        <a:t>OPÉRATIONS</a:t>
                      </a:r>
                      <a:endParaRPr lang="fr-FR" sz="1800" b="1" dirty="0">
                        <a:effectLst/>
                        <a:latin typeface="Times New Roman"/>
                        <a:ea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327198">
                <a:tc gridSpan="2">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hMerge="1">
                  <a:txBody>
                    <a:bodyPr/>
                    <a:lstStyle/>
                    <a:p>
                      <a:endParaRPr lang="fr-FR"/>
                    </a:p>
                  </a:txBody>
                  <a:tcPr/>
                </a:tc>
                <a:tc>
                  <a:txBody>
                    <a:bodyPr/>
                    <a:lstStyle/>
                    <a:p>
                      <a:pPr algn="ctr">
                        <a:spcAft>
                          <a:spcPts val="0"/>
                        </a:spcAft>
                      </a:pPr>
                      <a:r>
                        <a:rPr lang="fr-FR" sz="1050" dirty="0">
                          <a:effectLst/>
                        </a:rPr>
                        <a:t>Travaux hors tension</a:t>
                      </a:r>
                      <a:endParaRPr lang="fr-FR" sz="1800" dirty="0">
                        <a:effectLst/>
                      </a:endParaRPr>
                    </a:p>
                    <a:p>
                      <a:pPr algn="ctr">
                        <a:spcAft>
                          <a:spcPts val="0"/>
                        </a:spcAft>
                      </a:pPr>
                      <a:r>
                        <a:rPr lang="fr-FR" sz="1050" dirty="0">
                          <a:effectLst/>
                        </a:rPr>
                        <a:t>Jusqu’à 30 cm</a:t>
                      </a:r>
                      <a:endParaRPr lang="fr-FR" sz="1800" dirty="0">
                        <a:effectLst/>
                      </a:endParaRPr>
                    </a:p>
                    <a:p>
                      <a:pPr algn="ctr">
                        <a:spcAft>
                          <a:spcPts val="0"/>
                        </a:spcAft>
                      </a:pPr>
                      <a:r>
                        <a:rPr lang="fr-FR" sz="1050" dirty="0">
                          <a:effectLst/>
                        </a:rPr>
                        <a:t>d’une pièce nue</a:t>
                      </a:r>
                      <a:br>
                        <a:rPr lang="fr-FR" sz="1050" dirty="0">
                          <a:effectLst/>
                        </a:rPr>
                      </a:br>
                      <a:r>
                        <a:rPr lang="fr-FR" sz="1050" dirty="0">
                          <a:effectLst/>
                        </a:rPr>
                        <a:t> sous tension</a:t>
                      </a:r>
                      <a:endParaRPr lang="fr-FR" sz="1800" dirty="0">
                        <a:effectLst/>
                      </a:endParaRPr>
                    </a:p>
                    <a:p>
                      <a:pPr algn="ctr">
                        <a:spcAft>
                          <a:spcPts val="0"/>
                        </a:spcAft>
                      </a:pPr>
                      <a:r>
                        <a:rPr lang="fr-FR" sz="1050" dirty="0">
                          <a:effectLst/>
                        </a:rPr>
                        <a:t>Zone 1</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50" dirty="0">
                          <a:effectLst/>
                        </a:rPr>
                        <a:t>Travaux </a:t>
                      </a:r>
                      <a:br>
                        <a:rPr lang="fr-FR" sz="1050" dirty="0">
                          <a:effectLst/>
                        </a:rPr>
                      </a:br>
                      <a:r>
                        <a:rPr lang="fr-FR" sz="1050" dirty="0">
                          <a:effectLst/>
                        </a:rPr>
                        <a:t>dans la zone </a:t>
                      </a:r>
                      <a:br>
                        <a:rPr lang="fr-FR" sz="1050" dirty="0">
                          <a:effectLst/>
                        </a:rPr>
                      </a:br>
                      <a:r>
                        <a:rPr lang="fr-FR" sz="1050" dirty="0">
                          <a:effectLst/>
                        </a:rPr>
                        <a:t>des 30 cm</a:t>
                      </a:r>
                      <a:endParaRPr lang="fr-FR" sz="1800" dirty="0">
                        <a:effectLst/>
                      </a:endParaRPr>
                    </a:p>
                    <a:p>
                      <a:pPr algn="ctr">
                        <a:spcAft>
                          <a:spcPts val="0"/>
                        </a:spcAft>
                      </a:pPr>
                      <a:r>
                        <a:rPr lang="fr-FR" sz="1050" dirty="0">
                          <a:effectLst/>
                        </a:rPr>
                        <a:t>Autour d’une pièce nue sous  tension (voisinage)</a:t>
                      </a:r>
                      <a:endParaRPr lang="fr-FR" sz="1800" dirty="0">
                        <a:effectLst/>
                      </a:endParaRPr>
                    </a:p>
                    <a:p>
                      <a:pPr algn="ctr">
                        <a:spcAft>
                          <a:spcPts val="0"/>
                        </a:spcAft>
                      </a:pPr>
                      <a:r>
                        <a:rPr lang="fr-FR" sz="1050" dirty="0">
                          <a:effectLst/>
                        </a:rPr>
                        <a:t>Zone 4</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50" dirty="0">
                          <a:effectLst/>
                        </a:rPr>
                        <a:t>Opérations spécifiques</a:t>
                      </a:r>
                      <a:endParaRPr lang="fr-FR" sz="1800" dirty="0">
                        <a:effectLst/>
                      </a:endParaRPr>
                    </a:p>
                    <a:p>
                      <a:pPr algn="ctr">
                        <a:spcAft>
                          <a:spcPts val="0"/>
                        </a:spcAft>
                      </a:pPr>
                      <a:r>
                        <a:rPr lang="fr-FR" sz="1050" dirty="0">
                          <a:effectLst/>
                        </a:rPr>
                        <a:t>(Essai)</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50" dirty="0">
                          <a:effectLst/>
                        </a:rPr>
                        <a:t>Consignation </a:t>
                      </a:r>
                      <a:br>
                        <a:rPr lang="fr-FR" sz="1050" dirty="0">
                          <a:effectLst/>
                        </a:rPr>
                      </a:br>
                      <a:r>
                        <a:rPr lang="fr-FR" sz="1050" dirty="0">
                          <a:effectLst/>
                        </a:rPr>
                        <a:t>du véhicule</a:t>
                      </a:r>
                      <a:endParaRPr lang="fr-FR" sz="1800" dirty="0">
                        <a:effectLst/>
                        <a:latin typeface="Times New Roman"/>
                        <a:ea typeface="Times New Roman"/>
                      </a:endParaRPr>
                    </a:p>
                  </a:txBody>
                  <a:tcPr marL="68580" marR="68580" marT="0" marB="0" anchor="ctr"/>
                </a:tc>
                <a:tc>
                  <a:txBody>
                    <a:bodyPr/>
                    <a:lstStyle/>
                    <a:p>
                      <a:pPr indent="68580" algn="ctr">
                        <a:spcAft>
                          <a:spcPts val="0"/>
                        </a:spcAft>
                      </a:pPr>
                      <a:r>
                        <a:rPr lang="fr-FR" sz="1050" dirty="0">
                          <a:effectLst/>
                        </a:rPr>
                        <a:t>Nettoyage   batteries</a:t>
                      </a:r>
                      <a:endParaRPr lang="fr-FR" sz="1800" dirty="0">
                        <a:effectLst/>
                      </a:endParaRPr>
                    </a:p>
                    <a:p>
                      <a:pPr indent="68580" algn="ctr">
                        <a:spcAft>
                          <a:spcPts val="0"/>
                        </a:spcAft>
                      </a:pPr>
                      <a:r>
                        <a:rPr lang="fr-FR" sz="1050" dirty="0">
                          <a:effectLst/>
                        </a:rPr>
                        <a:t>Tension </a:t>
                      </a:r>
                      <a:br>
                        <a:rPr lang="fr-FR" sz="1050" dirty="0">
                          <a:effectLst/>
                        </a:rPr>
                      </a:br>
                      <a:r>
                        <a:rPr lang="fr-FR" sz="1050" dirty="0" smtClean="0">
                          <a:effectLst/>
                        </a:rPr>
                        <a:t>sup. </a:t>
                      </a:r>
                      <a:r>
                        <a:rPr lang="fr-FR" sz="1050" dirty="0">
                          <a:effectLst/>
                        </a:rPr>
                        <a:t>à 60 V CC*</a:t>
                      </a:r>
                      <a:endParaRPr lang="fr-FR" sz="1800" dirty="0">
                        <a:effectLst/>
                      </a:endParaRPr>
                    </a:p>
                    <a:p>
                      <a:pPr indent="68580" algn="ctr">
                        <a:spcAft>
                          <a:spcPts val="0"/>
                        </a:spcAft>
                      </a:pPr>
                      <a:r>
                        <a:rPr lang="fr-FR" sz="1050" dirty="0">
                          <a:effectLst/>
                        </a:rPr>
                        <a:t>I = </a:t>
                      </a:r>
                      <a:r>
                        <a:rPr lang="fr-FR" sz="1050" dirty="0" smtClean="0">
                          <a:effectLst/>
                        </a:rPr>
                        <a:t>sup. </a:t>
                      </a:r>
                      <a:r>
                        <a:rPr lang="fr-FR" sz="1050" dirty="0">
                          <a:effectLst/>
                        </a:rPr>
                        <a:t>à</a:t>
                      </a:r>
                      <a:endParaRPr lang="fr-FR" sz="1800" dirty="0">
                        <a:effectLst/>
                      </a:endParaRPr>
                    </a:p>
                    <a:p>
                      <a:pPr indent="68580" algn="ctr">
                        <a:spcAft>
                          <a:spcPts val="0"/>
                        </a:spcAft>
                      </a:pPr>
                      <a:r>
                        <a:rPr lang="fr-FR" sz="1050" dirty="0" smtClean="0">
                          <a:effectLst/>
                        </a:rPr>
                        <a:t>240 </a:t>
                      </a:r>
                      <a:r>
                        <a:rPr lang="fr-FR" sz="1050" dirty="0">
                          <a:effectLst/>
                        </a:rPr>
                        <a:t>AH</a:t>
                      </a:r>
                      <a:endParaRPr lang="fr-FR" sz="1800" dirty="0">
                        <a:effectLst/>
                        <a:latin typeface="Times New Roman"/>
                        <a:ea typeface="Times New Roman"/>
                      </a:endParaRPr>
                    </a:p>
                  </a:txBody>
                  <a:tcPr marL="68580" marR="68580" marT="0" marB="0" anchor="ctr"/>
                </a:tc>
                <a:tc>
                  <a:txBody>
                    <a:bodyPr/>
                    <a:lstStyle/>
                    <a:p>
                      <a:pPr indent="68580" algn="ctr">
                        <a:spcAft>
                          <a:spcPts val="0"/>
                        </a:spcAft>
                      </a:pPr>
                      <a:r>
                        <a:rPr lang="fr-FR" sz="1050" dirty="0">
                          <a:effectLst/>
                        </a:rPr>
                        <a:t>Travaux sous tension</a:t>
                      </a:r>
                      <a:endParaRPr lang="fr-FR" sz="1800" dirty="0">
                        <a:effectLst/>
                      </a:endParaRPr>
                    </a:p>
                    <a:p>
                      <a:pPr indent="68580" algn="ctr">
                        <a:spcAft>
                          <a:spcPts val="0"/>
                        </a:spcAft>
                      </a:pPr>
                      <a:r>
                        <a:rPr lang="fr-FR" sz="1050" dirty="0">
                          <a:effectLst/>
                        </a:rPr>
                        <a:t>Tension</a:t>
                      </a:r>
                      <a:endParaRPr lang="fr-FR" sz="1800" dirty="0">
                        <a:effectLst/>
                      </a:endParaRPr>
                    </a:p>
                    <a:p>
                      <a:pPr indent="68580" algn="ctr">
                        <a:spcAft>
                          <a:spcPts val="0"/>
                        </a:spcAft>
                      </a:pPr>
                      <a:r>
                        <a:rPr lang="fr-FR" sz="1050" dirty="0" smtClean="0">
                          <a:effectLst/>
                        </a:rPr>
                        <a:t>sup. </a:t>
                      </a:r>
                      <a:r>
                        <a:rPr lang="fr-FR" sz="1050" dirty="0">
                          <a:effectLst/>
                        </a:rPr>
                        <a:t/>
                      </a:r>
                      <a:br>
                        <a:rPr lang="fr-FR" sz="1050" dirty="0">
                          <a:effectLst/>
                        </a:rPr>
                      </a:br>
                      <a:r>
                        <a:rPr lang="fr-FR" sz="1050" dirty="0">
                          <a:effectLst/>
                        </a:rPr>
                        <a:t>à 60 V CC*</a:t>
                      </a:r>
                      <a:endParaRPr lang="fr-FR" sz="1800" dirty="0">
                        <a:effectLst/>
                      </a:endParaRPr>
                    </a:p>
                    <a:p>
                      <a:pPr indent="68580" algn="ctr">
                        <a:spcAft>
                          <a:spcPts val="0"/>
                        </a:spcAft>
                      </a:pPr>
                      <a:r>
                        <a:rPr lang="fr-FR" sz="1050" dirty="0">
                          <a:effectLst/>
                        </a:rPr>
                        <a:t>I = </a:t>
                      </a:r>
                      <a:r>
                        <a:rPr lang="fr-FR" sz="1050" dirty="0" smtClean="0">
                          <a:effectLst/>
                        </a:rPr>
                        <a:t>sup. </a:t>
                      </a:r>
                      <a:r>
                        <a:rPr lang="fr-FR" sz="1050" dirty="0">
                          <a:effectLst/>
                        </a:rPr>
                        <a:t>à</a:t>
                      </a:r>
                      <a:endParaRPr lang="fr-FR" sz="1800" dirty="0">
                        <a:effectLst/>
                      </a:endParaRPr>
                    </a:p>
                    <a:p>
                      <a:pPr indent="68580" algn="ctr">
                        <a:spcAft>
                          <a:spcPts val="0"/>
                        </a:spcAft>
                      </a:pPr>
                      <a:r>
                        <a:rPr lang="fr-FR" sz="1050" dirty="0" smtClean="0">
                          <a:effectLst/>
                        </a:rPr>
                        <a:t>240 </a:t>
                      </a:r>
                      <a:r>
                        <a:rPr lang="fr-FR" sz="1050" dirty="0">
                          <a:effectLst/>
                        </a:rPr>
                        <a:t>AH</a:t>
                      </a:r>
                      <a:endParaRPr lang="fr-FR" sz="1800" dirty="0">
                        <a:effectLst/>
                        <a:latin typeface="Times New Roman"/>
                        <a:ea typeface="Times New Roman"/>
                      </a:endParaRPr>
                    </a:p>
                  </a:txBody>
                  <a:tcPr marL="68580" marR="68580" marT="0" marB="0" anchor="ctr"/>
                </a:tc>
              </a:tr>
              <a:tr h="157143">
                <a:tc>
                  <a:txBody>
                    <a:bodyPr/>
                    <a:lstStyle/>
                    <a:p>
                      <a:pPr algn="ctr">
                        <a:spcAft>
                          <a:spcPts val="0"/>
                        </a:spcAft>
                      </a:pPr>
                      <a:r>
                        <a:rPr lang="fr-FR" sz="1050" dirty="0">
                          <a:effectLst/>
                        </a:rPr>
                        <a:t>DOMAINE</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50" dirty="0">
                          <a:effectLst/>
                        </a:rPr>
                        <a:t>OPÉRATEUR</a:t>
                      </a:r>
                      <a:endParaRPr lang="fr-FR" sz="1800" b="1" dirty="0">
                        <a:effectLst/>
                        <a:latin typeface="Times New Roman"/>
                        <a:ea typeface="Times New Roman"/>
                      </a:endParaRPr>
                    </a:p>
                  </a:txBody>
                  <a:tcPr marL="68580" marR="68580" marT="0" marB="0" anchor="ctr"/>
                </a:tc>
                <a:tc gridSpan="6">
                  <a:txBody>
                    <a:bodyPr/>
                    <a:lstStyle/>
                    <a:p>
                      <a:pPr algn="ctr">
                        <a:spcAft>
                          <a:spcPts val="0"/>
                        </a:spcAft>
                      </a:pPr>
                      <a:r>
                        <a:rPr lang="fr-FR" sz="1000" dirty="0">
                          <a:effectLst/>
                        </a:rPr>
                        <a:t>TRAVAUX D’ORDRE NON ÉLECTRIQUE</a:t>
                      </a:r>
                      <a:endParaRPr lang="fr-FR" sz="1600" b="1" dirty="0">
                        <a:effectLst/>
                        <a:latin typeface="Times New Roman"/>
                        <a:ea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78275">
                <a:tc rowSpan="6">
                  <a:txBody>
                    <a:bodyPr/>
                    <a:lstStyle/>
                    <a:p>
                      <a:pPr algn="ctr">
                        <a:spcAft>
                          <a:spcPts val="0"/>
                        </a:spcAft>
                      </a:pPr>
                      <a:r>
                        <a:rPr lang="fr-FR" sz="1000" dirty="0">
                          <a:effectLst/>
                        </a:rPr>
                        <a:t>Maintenance</a:t>
                      </a:r>
                      <a:endParaRPr lang="fr-FR" sz="1800" dirty="0">
                        <a:effectLst/>
                      </a:endParaRPr>
                    </a:p>
                    <a:p>
                      <a:pPr algn="ctr">
                        <a:spcAft>
                          <a:spcPts val="0"/>
                        </a:spcAft>
                      </a:pPr>
                      <a:r>
                        <a:rPr lang="fr-FR" sz="1000" dirty="0">
                          <a:effectLst/>
                        </a:rPr>
                        <a:t> </a:t>
                      </a:r>
                      <a:endParaRPr lang="fr-FR" sz="1800" dirty="0">
                        <a:effectLst/>
                      </a:endParaRPr>
                    </a:p>
                    <a:p>
                      <a:pPr algn="ctr">
                        <a:spcAft>
                          <a:spcPts val="0"/>
                        </a:spcAft>
                      </a:pPr>
                      <a:r>
                        <a:rPr lang="fr-FR" sz="1000" dirty="0">
                          <a:effectLst/>
                        </a:rPr>
                        <a:t>Automobile</a:t>
                      </a:r>
                      <a:endParaRPr lang="fr-FR" sz="1800" dirty="0">
                        <a:effectLst/>
                      </a:endParaRPr>
                    </a:p>
                    <a:p>
                      <a:pPr algn="ctr">
                        <a:spcAft>
                          <a:spcPts val="0"/>
                        </a:spcAft>
                      </a:pPr>
                      <a:r>
                        <a:rPr lang="fr-FR" sz="1000" dirty="0">
                          <a:effectLst/>
                        </a:rPr>
                        <a:t> </a:t>
                      </a:r>
                      <a:endParaRPr lang="fr-FR" sz="1800" dirty="0">
                        <a:effectLst/>
                      </a:endParaRPr>
                    </a:p>
                    <a:p>
                      <a:pPr algn="ctr">
                        <a:spcAft>
                          <a:spcPts val="0"/>
                        </a:spcAft>
                      </a:pPr>
                      <a:r>
                        <a:rPr lang="fr-FR" sz="1000" dirty="0">
                          <a:effectLst/>
                        </a:rPr>
                        <a:t>Chariot élévateur</a:t>
                      </a:r>
                      <a:endParaRPr lang="fr-FR" sz="1800" dirty="0">
                        <a:effectLst/>
                      </a:endParaRPr>
                    </a:p>
                    <a:p>
                      <a:pPr algn="ctr">
                        <a:spcAft>
                          <a:spcPts val="0"/>
                        </a:spcAft>
                      </a:pPr>
                      <a:r>
                        <a:rPr lang="fr-FR" sz="1000" dirty="0">
                          <a:effectLst/>
                        </a:rPr>
                        <a:t> </a:t>
                      </a:r>
                      <a:endParaRPr lang="fr-FR" sz="1800" dirty="0">
                        <a:effectLst/>
                      </a:endParaRPr>
                    </a:p>
                    <a:p>
                      <a:pPr algn="ctr">
                        <a:spcAft>
                          <a:spcPts val="0"/>
                        </a:spcAft>
                      </a:pPr>
                      <a:r>
                        <a:rPr lang="fr-FR" sz="1000" dirty="0">
                          <a:effectLst/>
                        </a:rPr>
                        <a:t>Engins T.P</a:t>
                      </a:r>
                      <a:endParaRPr lang="fr-FR" sz="1800" dirty="0">
                        <a:effectLst/>
                      </a:endParaRPr>
                    </a:p>
                    <a:p>
                      <a:pPr algn="ctr">
                        <a:spcAft>
                          <a:spcPts val="0"/>
                        </a:spcAft>
                      </a:pPr>
                      <a:r>
                        <a:rPr lang="fr-FR" sz="1000" dirty="0">
                          <a:effectLst/>
                        </a:rPr>
                        <a:t> </a:t>
                      </a:r>
                      <a:endParaRPr lang="fr-FR" sz="1800" dirty="0">
                        <a:effectLst/>
                      </a:endParaRPr>
                    </a:p>
                    <a:p>
                      <a:pPr algn="ctr">
                        <a:spcAft>
                          <a:spcPts val="0"/>
                        </a:spcAft>
                      </a:pPr>
                      <a:r>
                        <a:rPr lang="fr-FR" sz="1000" dirty="0">
                          <a:effectLst/>
                        </a:rPr>
                        <a:t>PEMP</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Exécutant </a:t>
                      </a:r>
                      <a:br>
                        <a:rPr lang="fr-FR" sz="1000" dirty="0">
                          <a:effectLst/>
                        </a:rPr>
                      </a:br>
                      <a:r>
                        <a:rPr lang="fr-FR" sz="1000" dirty="0">
                          <a:effectLst/>
                        </a:rPr>
                        <a:t>non électricien</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BOL</a:t>
                      </a:r>
                      <a:endParaRPr lang="fr-FR" sz="1800" dirty="0">
                        <a:effectLst/>
                        <a:latin typeface="Times New Roman"/>
                        <a:ea typeface="Times New Roman"/>
                      </a:endParaRPr>
                    </a:p>
                  </a:txBody>
                  <a:tcPr marL="68580" marR="68580" marT="0" marB="0" anchor="ctr"/>
                </a:tc>
                <a:tc>
                  <a:txBody>
                    <a:bodyPr/>
                    <a:lstStyle/>
                    <a:p>
                      <a:pPr>
                        <a:spcAft>
                          <a:spcPts val="0"/>
                        </a:spcAft>
                      </a:pPr>
                      <a:r>
                        <a:rPr lang="fr-FR" sz="105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r>
              <a:tr h="278275">
                <a:tc vMerge="1">
                  <a:txBody>
                    <a:bodyPr/>
                    <a:lstStyle/>
                    <a:p>
                      <a:endParaRPr lang="fr-FR"/>
                    </a:p>
                  </a:txBody>
                  <a:tcPr/>
                </a:tc>
                <a:tc>
                  <a:txBody>
                    <a:bodyPr/>
                    <a:lstStyle/>
                    <a:p>
                      <a:pPr algn="ctr">
                        <a:spcAft>
                          <a:spcPts val="0"/>
                        </a:spcAft>
                      </a:pPr>
                      <a:r>
                        <a:rPr lang="fr-FR" sz="1000" dirty="0">
                          <a:effectLst/>
                        </a:rPr>
                        <a:t>Chargé d’opération </a:t>
                      </a:r>
                      <a:br>
                        <a:rPr lang="fr-FR" sz="1000" dirty="0">
                          <a:effectLst/>
                        </a:rPr>
                      </a:br>
                      <a:r>
                        <a:rPr lang="fr-FR" sz="1000" dirty="0">
                          <a:effectLst/>
                        </a:rPr>
                        <a:t>non électrique</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BOL</a:t>
                      </a:r>
                      <a:endParaRPr lang="fr-FR" sz="1800" dirty="0">
                        <a:effectLst/>
                        <a:latin typeface="Times New Roman"/>
                        <a:ea typeface="Times New Roman"/>
                      </a:endParaRPr>
                    </a:p>
                  </a:txBody>
                  <a:tcPr marL="68580" marR="68580" marT="0" marB="0" anchor="ctr"/>
                </a:tc>
                <a:tc>
                  <a:txBody>
                    <a:bodyPr/>
                    <a:lstStyle/>
                    <a:p>
                      <a:pPr>
                        <a:spcAft>
                          <a:spcPts val="0"/>
                        </a:spcAft>
                      </a:pPr>
                      <a:r>
                        <a:rPr lang="fr-FR" sz="105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r>
              <a:tr h="185789">
                <a:tc vMerge="1">
                  <a:txBody>
                    <a:bodyPr/>
                    <a:lstStyle/>
                    <a:p>
                      <a:endParaRPr lang="fr-FR"/>
                    </a:p>
                  </a:txBody>
                  <a:tcPr/>
                </a:tc>
                <a:tc gridSpan="7">
                  <a:txBody>
                    <a:bodyPr/>
                    <a:lstStyle/>
                    <a:p>
                      <a:pPr algn="ctr">
                        <a:spcAft>
                          <a:spcPts val="0"/>
                        </a:spcAft>
                      </a:pPr>
                      <a:r>
                        <a:rPr lang="fr-FR" sz="1200" dirty="0">
                          <a:effectLst/>
                          <a:highlight>
                            <a:srgbClr val="C0C0C0"/>
                          </a:highlight>
                        </a:rPr>
                        <a:t>OPÉRATION D’ORDRE ÉLECTRIQUE</a:t>
                      </a:r>
                      <a:endParaRPr lang="fr-FR" sz="2400" b="1" dirty="0">
                        <a:effectLst/>
                        <a:latin typeface="Times New Roman"/>
                        <a:ea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78275">
                <a:tc vMerge="1">
                  <a:txBody>
                    <a:bodyPr/>
                    <a:lstStyle/>
                    <a:p>
                      <a:endParaRPr lang="fr-FR"/>
                    </a:p>
                  </a:txBody>
                  <a:tcPr/>
                </a:tc>
                <a:tc>
                  <a:txBody>
                    <a:bodyPr/>
                    <a:lstStyle/>
                    <a:p>
                      <a:pPr algn="ctr">
                        <a:spcAft>
                          <a:spcPts val="0"/>
                        </a:spcAft>
                      </a:pPr>
                      <a:r>
                        <a:rPr lang="fr-FR" sz="1000" dirty="0">
                          <a:effectLst/>
                        </a:rPr>
                        <a:t>Exécutant électricien</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B1 L</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B1 VL</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gridSpan="2">
                  <a:txBody>
                    <a:bodyPr/>
                    <a:lstStyle/>
                    <a:p>
                      <a:pPr algn="ctr">
                        <a:spcAft>
                          <a:spcPts val="0"/>
                        </a:spcAft>
                      </a:pPr>
                      <a:r>
                        <a:rPr lang="fr-FR" sz="1000" dirty="0">
                          <a:effectLst/>
                        </a:rPr>
                        <a:t>B1 TL</a:t>
                      </a:r>
                      <a:endParaRPr lang="fr-FR" sz="1800" dirty="0">
                        <a:effectLst/>
                        <a:latin typeface="Times New Roman"/>
                        <a:ea typeface="Times New Roman"/>
                      </a:endParaRPr>
                    </a:p>
                  </a:txBody>
                  <a:tcPr marL="68580" marR="68580" marT="0" marB="0" anchor="ctr"/>
                </a:tc>
                <a:tc hMerge="1">
                  <a:txBody>
                    <a:bodyPr/>
                    <a:lstStyle/>
                    <a:p>
                      <a:endParaRPr lang="fr-FR"/>
                    </a:p>
                  </a:txBody>
                  <a:tcPr/>
                </a:tc>
              </a:tr>
              <a:tr h="278275">
                <a:tc vMerge="1">
                  <a:txBody>
                    <a:bodyPr/>
                    <a:lstStyle/>
                    <a:p>
                      <a:endParaRPr lang="fr-FR"/>
                    </a:p>
                  </a:txBody>
                  <a:tcPr/>
                </a:tc>
                <a:tc>
                  <a:txBody>
                    <a:bodyPr/>
                    <a:lstStyle/>
                    <a:p>
                      <a:pPr algn="ctr">
                        <a:spcAft>
                          <a:spcPts val="0"/>
                        </a:spcAft>
                      </a:pPr>
                      <a:r>
                        <a:rPr lang="fr-FR" sz="1000" dirty="0">
                          <a:effectLst/>
                        </a:rPr>
                        <a:t>Chargé de travaux</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B2 L</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B2 VL</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gridSpan="2">
                  <a:txBody>
                    <a:bodyPr/>
                    <a:lstStyle/>
                    <a:p>
                      <a:pPr algn="ctr">
                        <a:spcAft>
                          <a:spcPts val="0"/>
                        </a:spcAft>
                      </a:pPr>
                      <a:r>
                        <a:rPr lang="fr-FR" sz="1000" dirty="0">
                          <a:effectLst/>
                        </a:rPr>
                        <a:t>B2 TL</a:t>
                      </a:r>
                      <a:endParaRPr lang="fr-FR" sz="1800" dirty="0">
                        <a:effectLst/>
                        <a:latin typeface="Times New Roman"/>
                        <a:ea typeface="Times New Roman"/>
                      </a:endParaRPr>
                    </a:p>
                  </a:txBody>
                  <a:tcPr marL="68580" marR="68580" marT="0" marB="0" anchor="ctr"/>
                </a:tc>
                <a:tc hMerge="1">
                  <a:txBody>
                    <a:bodyPr/>
                    <a:lstStyle/>
                    <a:p>
                      <a:endParaRPr lang="fr-FR"/>
                    </a:p>
                  </a:txBody>
                  <a:tcPr/>
                </a:tc>
              </a:tr>
              <a:tr h="335566">
                <a:tc vMerge="1">
                  <a:txBody>
                    <a:bodyPr/>
                    <a:lstStyle/>
                    <a:p>
                      <a:endParaRPr lang="fr-FR"/>
                    </a:p>
                  </a:txBody>
                  <a:tcPr/>
                </a:tc>
                <a:tc>
                  <a:txBody>
                    <a:bodyPr/>
                    <a:lstStyle/>
                    <a:p>
                      <a:pPr algn="ctr">
                        <a:spcAft>
                          <a:spcPts val="0"/>
                        </a:spcAft>
                      </a:pPr>
                      <a:r>
                        <a:rPr lang="fr-FR" sz="1000" dirty="0">
                          <a:effectLst/>
                        </a:rPr>
                        <a:t>Chargé </a:t>
                      </a:r>
                      <a:br>
                        <a:rPr lang="fr-FR" sz="1000" dirty="0">
                          <a:effectLst/>
                        </a:rPr>
                      </a:br>
                      <a:r>
                        <a:rPr lang="fr-FR" sz="1000" dirty="0">
                          <a:effectLst/>
                        </a:rPr>
                        <a:t>de consignation</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BCL</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r>
              <a:tr h="324926">
                <a:tc rowSpan="2">
                  <a:txBody>
                    <a:bodyPr/>
                    <a:lstStyle/>
                    <a:p>
                      <a:pPr algn="ctr">
                        <a:spcAft>
                          <a:spcPts val="0"/>
                        </a:spcAft>
                      </a:pPr>
                      <a:r>
                        <a:rPr lang="fr-FR" sz="1000" dirty="0">
                          <a:effectLst/>
                        </a:rPr>
                        <a:t>Bureau d’étude </a:t>
                      </a:r>
                      <a:br>
                        <a:rPr lang="fr-FR" sz="1000" dirty="0">
                          <a:effectLst/>
                        </a:rPr>
                      </a:br>
                      <a:r>
                        <a:rPr lang="fr-FR" sz="1000" dirty="0">
                          <a:effectLst/>
                        </a:rPr>
                        <a:t>R &amp; D</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Chargé </a:t>
                      </a:r>
                      <a:br>
                        <a:rPr lang="fr-FR" sz="1000" dirty="0">
                          <a:effectLst/>
                        </a:rPr>
                      </a:br>
                      <a:r>
                        <a:rPr lang="fr-FR" sz="1000" dirty="0">
                          <a:effectLst/>
                        </a:rPr>
                        <a:t>d’opération spécifique</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BEL (essai)</a:t>
                      </a:r>
                      <a:endParaRPr lang="fr-FR" sz="1800" dirty="0">
                        <a:effectLst/>
                        <a:latin typeface="Times New Roman"/>
                        <a:ea typeface="Times New Roman"/>
                      </a:endParaRPr>
                    </a:p>
                  </a:txBody>
                  <a:tcPr marL="68580" marR="68580" marT="0" marB="0" anchor="ctr"/>
                </a:tc>
                <a:tc rowSpan="2">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rowSpan="2">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c rowSpan="2">
                  <a:txBody>
                    <a:bodyPr/>
                    <a:lstStyle/>
                    <a:p>
                      <a:pPr algn="ctr">
                        <a:spcAft>
                          <a:spcPts val="0"/>
                        </a:spcAft>
                      </a:pPr>
                      <a:r>
                        <a:rPr lang="fr-FR" sz="1000" dirty="0">
                          <a:effectLst/>
                        </a:rPr>
                        <a:t> </a:t>
                      </a:r>
                      <a:endParaRPr lang="fr-FR" sz="1800" dirty="0">
                        <a:effectLst/>
                        <a:latin typeface="Times New Roman"/>
                        <a:ea typeface="Times New Roman"/>
                      </a:endParaRPr>
                    </a:p>
                  </a:txBody>
                  <a:tcPr marL="68580" marR="68580" marT="0" marB="0" anchor="ctr"/>
                </a:tc>
              </a:tr>
              <a:tr h="336385">
                <a:tc vMerge="1">
                  <a:txBody>
                    <a:bodyPr/>
                    <a:lstStyle/>
                    <a:p>
                      <a:endParaRPr lang="fr-FR"/>
                    </a:p>
                  </a:txBody>
                  <a:tcPr/>
                </a:tc>
                <a:tc>
                  <a:txBody>
                    <a:bodyPr/>
                    <a:lstStyle/>
                    <a:p>
                      <a:pPr algn="ctr">
                        <a:spcAft>
                          <a:spcPts val="0"/>
                        </a:spcAft>
                      </a:pPr>
                      <a:r>
                        <a:rPr lang="fr-FR" sz="1000" dirty="0">
                          <a:effectLst/>
                        </a:rPr>
                        <a:t>Chargé </a:t>
                      </a:r>
                      <a:br>
                        <a:rPr lang="fr-FR" sz="1000" dirty="0">
                          <a:effectLst/>
                        </a:rPr>
                      </a:br>
                      <a:r>
                        <a:rPr lang="fr-FR" sz="1000" dirty="0">
                          <a:effectLst/>
                        </a:rPr>
                        <a:t>d’intervention</a:t>
                      </a:r>
                      <a:endParaRPr lang="fr-FR" sz="1800" b="1" dirty="0">
                        <a:effectLst/>
                        <a:latin typeface="Times New Roman"/>
                        <a:ea typeface="Times New Roman"/>
                      </a:endParaRPr>
                    </a:p>
                  </a:txBody>
                  <a:tcPr marL="68580" marR="68580" marT="0" marB="0" anchor="ctr"/>
                </a:tc>
                <a:tc>
                  <a:txBody>
                    <a:bodyPr/>
                    <a:lstStyle/>
                    <a:p>
                      <a:pPr>
                        <a:spcAft>
                          <a:spcPts val="0"/>
                        </a:spcAft>
                      </a:pPr>
                      <a:r>
                        <a:rPr lang="fr-FR" sz="1050" dirty="0">
                          <a:effectLst/>
                        </a:rPr>
                        <a:t> </a:t>
                      </a:r>
                      <a:endParaRPr lang="fr-FR" sz="1800" dirty="0">
                        <a:effectLst/>
                        <a:latin typeface="Times New Roman"/>
                        <a:ea typeface="Times New Roman"/>
                      </a:endParaRPr>
                    </a:p>
                  </a:txBody>
                  <a:tcPr marL="68580" marR="68580" marT="0" marB="0"/>
                </a:tc>
                <a:tc>
                  <a:txBody>
                    <a:bodyPr/>
                    <a:lstStyle/>
                    <a:p>
                      <a:pPr algn="ctr">
                        <a:spcAft>
                          <a:spcPts val="0"/>
                        </a:spcAft>
                      </a:pPr>
                      <a:r>
                        <a:rPr lang="fr-FR" sz="1050" dirty="0">
                          <a:effectLst/>
                        </a:rPr>
                        <a:t>BRL</a:t>
                      </a:r>
                      <a:endParaRPr lang="fr-FR" sz="1800" dirty="0">
                        <a:effectLst/>
                        <a:latin typeface="Times New Roman"/>
                        <a:ea typeface="Times New Roman"/>
                      </a:endParaRPr>
                    </a:p>
                  </a:txBody>
                  <a:tcPr marL="68580" marR="68580" marT="0" marB="0" anchor="ctr"/>
                </a:tc>
                <a:tc>
                  <a:txBody>
                    <a:bodyPr/>
                    <a:lstStyle/>
                    <a:p>
                      <a:pPr>
                        <a:spcAft>
                          <a:spcPts val="0"/>
                        </a:spcAft>
                      </a:pPr>
                      <a:r>
                        <a:rPr lang="fr-FR" sz="1050" dirty="0">
                          <a:effectLst/>
                        </a:rPr>
                        <a:t> </a:t>
                      </a:r>
                      <a:endParaRPr lang="fr-FR" sz="1800" dirty="0">
                        <a:effectLst/>
                        <a:latin typeface="Times New Roman"/>
                        <a:ea typeface="Times New Roman"/>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tr>
              <a:tr h="550001">
                <a:tc>
                  <a:txBody>
                    <a:bodyPr/>
                    <a:lstStyle/>
                    <a:p>
                      <a:pPr algn="ctr">
                        <a:spcAft>
                          <a:spcPts val="0"/>
                        </a:spcAft>
                      </a:pPr>
                      <a:r>
                        <a:rPr lang="fr-FR" sz="1000" dirty="0">
                          <a:effectLst/>
                        </a:rPr>
                        <a:t>Dépannage</a:t>
                      </a:r>
                      <a:endParaRPr lang="fr-FR" sz="1800" dirty="0">
                        <a:effectLst/>
                      </a:endParaRPr>
                    </a:p>
                    <a:p>
                      <a:pPr algn="ctr">
                        <a:spcAft>
                          <a:spcPts val="0"/>
                        </a:spcAft>
                      </a:pPr>
                      <a:r>
                        <a:rPr lang="fr-FR" sz="1000" dirty="0">
                          <a:effectLst/>
                        </a:rPr>
                        <a:t>Déconstruction</a:t>
                      </a:r>
                      <a:endParaRPr lang="fr-FR" sz="1800" dirty="0">
                        <a:effectLst/>
                      </a:endParaRPr>
                    </a:p>
                    <a:p>
                      <a:pPr algn="ctr">
                        <a:spcAft>
                          <a:spcPts val="0"/>
                        </a:spcAft>
                      </a:pPr>
                      <a:r>
                        <a:rPr lang="fr-FR" sz="1000" dirty="0">
                          <a:effectLst/>
                        </a:rPr>
                        <a:t>Remorquage</a:t>
                      </a:r>
                      <a:endParaRPr lang="fr-FR" sz="1800" b="1" dirty="0">
                        <a:effectLst/>
                        <a:latin typeface="Times New Roman"/>
                        <a:ea typeface="Times New Roman"/>
                      </a:endParaRPr>
                    </a:p>
                  </a:txBody>
                  <a:tcPr marL="68580" marR="68580" marT="0" marB="0" anchor="ctr"/>
                </a:tc>
                <a:tc>
                  <a:txBody>
                    <a:bodyPr/>
                    <a:lstStyle/>
                    <a:p>
                      <a:pPr algn="ctr">
                        <a:spcAft>
                          <a:spcPts val="0"/>
                        </a:spcAft>
                      </a:pPr>
                      <a:r>
                        <a:rPr lang="fr-FR" sz="1000" dirty="0">
                          <a:effectLst/>
                        </a:rPr>
                        <a:t>Exécutant</a:t>
                      </a:r>
                      <a:br>
                        <a:rPr lang="fr-FR" sz="1000" dirty="0">
                          <a:effectLst/>
                        </a:rPr>
                      </a:br>
                      <a:r>
                        <a:rPr lang="fr-FR" sz="1000" dirty="0">
                          <a:effectLst/>
                        </a:rPr>
                        <a:t> ou </a:t>
                      </a:r>
                      <a:br>
                        <a:rPr lang="fr-FR" sz="1000" dirty="0">
                          <a:effectLst/>
                        </a:rPr>
                      </a:br>
                      <a:r>
                        <a:rPr lang="fr-FR" sz="1000" dirty="0">
                          <a:effectLst/>
                        </a:rPr>
                        <a:t>chargé </a:t>
                      </a:r>
                      <a:br>
                        <a:rPr lang="fr-FR" sz="1000" dirty="0">
                          <a:effectLst/>
                        </a:rPr>
                      </a:br>
                      <a:r>
                        <a:rPr lang="fr-FR" sz="1000" dirty="0">
                          <a:effectLst/>
                        </a:rPr>
                        <a:t>d’opération spéciale</a:t>
                      </a:r>
                      <a:endParaRPr lang="fr-FR" sz="1800" b="1" dirty="0">
                        <a:effectLst/>
                        <a:latin typeface="Times New Roman"/>
                        <a:ea typeface="Times New Roman"/>
                      </a:endParaRPr>
                    </a:p>
                  </a:txBody>
                  <a:tcPr marL="68580" marR="68580" marT="0" marB="0" anchor="ctr"/>
                </a:tc>
                <a:tc gridSpan="3">
                  <a:txBody>
                    <a:bodyPr/>
                    <a:lstStyle/>
                    <a:p>
                      <a:pPr>
                        <a:spcAft>
                          <a:spcPts val="0"/>
                        </a:spcAft>
                      </a:pPr>
                      <a:r>
                        <a:rPr lang="fr-FR" sz="1000" dirty="0">
                          <a:effectLst/>
                        </a:rPr>
                        <a:t>     B1 XL (Exécutant)</a:t>
                      </a:r>
                      <a:endParaRPr lang="fr-FR" sz="1800" dirty="0">
                        <a:effectLst/>
                      </a:endParaRPr>
                    </a:p>
                    <a:p>
                      <a:pPr>
                        <a:spcAft>
                          <a:spcPts val="0"/>
                        </a:spcAft>
                      </a:pPr>
                      <a:r>
                        <a:rPr lang="fr-FR" sz="1000" dirty="0">
                          <a:effectLst/>
                        </a:rPr>
                        <a:t> ou B2 X (chargé d’opération)</a:t>
                      </a:r>
                      <a:endParaRPr lang="fr-FR" sz="1800" dirty="0">
                        <a:effectLst/>
                        <a:latin typeface="Times New Roman"/>
                        <a:ea typeface="Times New Roman"/>
                      </a:endParaRPr>
                    </a:p>
                  </a:txBody>
                  <a:tcPr marL="68580" marR="68580" marT="0" marB="0" anchor="ctr"/>
                </a:tc>
                <a:tc hMerge="1">
                  <a:txBody>
                    <a:bodyPr/>
                    <a:lstStyle/>
                    <a:p>
                      <a:endParaRPr lang="fr-FR"/>
                    </a:p>
                  </a:txBody>
                  <a:tcPr/>
                </a:tc>
                <a:tc hMerge="1">
                  <a:txBody>
                    <a:bodyPr/>
                    <a:lstStyle/>
                    <a:p>
                      <a:endParaRPr lang="fr-FR"/>
                    </a:p>
                  </a:txBody>
                  <a:tcPr/>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c>
                  <a:txBody>
                    <a:bodyPr/>
                    <a:lstStyle/>
                    <a:p>
                      <a:pPr>
                        <a:spcAft>
                          <a:spcPts val="0"/>
                        </a:spcAft>
                      </a:pPr>
                      <a:r>
                        <a:rPr lang="fr-FR" sz="1000" dirty="0">
                          <a:effectLst/>
                        </a:rPr>
                        <a:t> </a:t>
                      </a:r>
                      <a:endParaRPr lang="fr-FR" sz="1800" dirty="0">
                        <a:effectLst/>
                        <a:latin typeface="Times New Roman"/>
                        <a:ea typeface="Times New Roman"/>
                      </a:endParaRPr>
                    </a:p>
                  </a:txBody>
                  <a:tcPr marL="68580" marR="68580" marT="0" marB="0"/>
                </a:tc>
              </a:tr>
              <a:tr h="185789">
                <a:tc gridSpan="8">
                  <a:txBody>
                    <a:bodyPr/>
                    <a:lstStyle/>
                    <a:p>
                      <a:pPr algn="ctr">
                        <a:spcAft>
                          <a:spcPts val="0"/>
                        </a:spcAft>
                      </a:pPr>
                      <a:r>
                        <a:rPr lang="fr-FR" sz="900" dirty="0">
                          <a:effectLst/>
                          <a:highlight>
                            <a:srgbClr val="C0C0C0"/>
                          </a:highlight>
                        </a:rPr>
                        <a:t>LES CASES VIDES SONT NON APPLICABLES</a:t>
                      </a:r>
                      <a:r>
                        <a:rPr lang="fr-FR" sz="900" dirty="0">
                          <a:effectLst/>
                        </a:rPr>
                        <a:t> * CC = Courant continu</a:t>
                      </a:r>
                      <a:endParaRPr lang="fr-FR" sz="1400" b="1" dirty="0">
                        <a:effectLst/>
                        <a:latin typeface="Times New Roman"/>
                        <a:ea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77941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9149039" cy="584775"/>
          </a:xfrm>
          <a:prstGeom prst="rect">
            <a:avLst/>
          </a:prstGeom>
          <a:noFill/>
        </p:spPr>
        <p:txBody>
          <a:bodyPr wrap="square" rtlCol="0" anchor="t">
            <a:spAutoFit/>
          </a:bodyPr>
          <a:lstStyle/>
          <a:p>
            <a:pPr algn="ctr"/>
            <a:r>
              <a:rPr lang="fr-FR" sz="3200" b="1" dirty="0" smtClean="0">
                <a:solidFill>
                  <a:srgbClr val="073E87"/>
                </a:solidFill>
              </a:rPr>
              <a:t>L’HABILITATION ÉLECTRIQUE ET SES OBLIGATIONS</a:t>
            </a:r>
            <a:endParaRPr lang="fr-FR" sz="32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12</a:t>
            </a:fld>
            <a:endParaRPr lang="fr-FR" sz="1200" dirty="0">
              <a:solidFill>
                <a:prstClr val="black"/>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132339144"/>
              </p:ext>
            </p:extLst>
          </p:nvPr>
        </p:nvGraphicFramePr>
        <p:xfrm>
          <a:off x="758154" y="1340768"/>
          <a:ext cx="7920882" cy="4938759"/>
        </p:xfrm>
        <a:graphic>
          <a:graphicData uri="http://schemas.openxmlformats.org/drawingml/2006/table">
            <a:tbl>
              <a:tblPr>
                <a:tableStyleId>{3C2FFA5D-87B4-456A-9821-1D502468CF0F}</a:tableStyleId>
              </a:tblPr>
              <a:tblGrid>
                <a:gridCol w="2560285"/>
                <a:gridCol w="960107"/>
                <a:gridCol w="880098"/>
                <a:gridCol w="1280142"/>
                <a:gridCol w="1040116"/>
                <a:gridCol w="1200134"/>
              </a:tblGrid>
              <a:tr h="321110">
                <a:tc rowSpan="2">
                  <a:txBody>
                    <a:bodyPr/>
                    <a:lstStyle/>
                    <a:p>
                      <a:pPr algn="ctr"/>
                      <a:r>
                        <a:rPr lang="fr-FR" sz="1400" dirty="0" smtClean="0"/>
                        <a:t>Habilitation</a:t>
                      </a:r>
                      <a:endParaRPr lang="fr-FR" sz="1400" b="1" dirty="0"/>
                    </a:p>
                  </a:txBody>
                  <a:tcPr anchor="ctr"/>
                </a:tc>
                <a:tc gridSpan="3">
                  <a:txBody>
                    <a:bodyPr/>
                    <a:lstStyle/>
                    <a:p>
                      <a:pPr algn="ctr"/>
                      <a:r>
                        <a:rPr lang="fr-FR" sz="1400" dirty="0" smtClean="0"/>
                        <a:t>Basse Tension</a:t>
                      </a:r>
                      <a:r>
                        <a:rPr lang="fr-FR" sz="1400" baseline="0" dirty="0" smtClean="0"/>
                        <a:t> (BT)</a:t>
                      </a:r>
                      <a:endParaRPr lang="fr-FR" sz="1400" b="1" dirty="0"/>
                    </a:p>
                  </a:txBody>
                  <a:tcPr/>
                </a:tc>
                <a:tc hMerge="1">
                  <a:txBody>
                    <a:bodyPr/>
                    <a:lstStyle/>
                    <a:p>
                      <a:endParaRPr lang="fr-FR"/>
                    </a:p>
                  </a:txBody>
                  <a:tcPr/>
                </a:tc>
                <a:tc hMerge="1">
                  <a:txBody>
                    <a:bodyPr/>
                    <a:lstStyle/>
                    <a:p>
                      <a:endParaRPr lang="fr-FR"/>
                    </a:p>
                  </a:txBody>
                  <a:tcPr/>
                </a:tc>
                <a:tc gridSpan="2">
                  <a:txBody>
                    <a:bodyPr/>
                    <a:lstStyle/>
                    <a:p>
                      <a:pPr algn="ctr"/>
                      <a:r>
                        <a:rPr lang="fr-FR" sz="1400" dirty="0" smtClean="0"/>
                        <a:t>Haute Tension (HT)</a:t>
                      </a:r>
                      <a:endParaRPr lang="fr-FR" sz="1400" b="1" dirty="0"/>
                    </a:p>
                  </a:txBody>
                  <a:tcPr/>
                </a:tc>
                <a:tc hMerge="1">
                  <a:txBody>
                    <a:bodyPr/>
                    <a:lstStyle/>
                    <a:p>
                      <a:endParaRPr lang="fr-FR"/>
                    </a:p>
                  </a:txBody>
                  <a:tcPr/>
                </a:tc>
              </a:tr>
              <a:tr h="585584">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Hors</a:t>
                      </a:r>
                      <a:r>
                        <a:rPr lang="fr-FR" sz="1100" baseline="0" dirty="0" smtClean="0"/>
                        <a:t> Tension</a:t>
                      </a:r>
                      <a:endParaRPr lang="fr-FR" sz="1100" dirty="0"/>
                    </a:p>
                  </a:txBody>
                  <a:tcPr anchor="ctr"/>
                </a:tc>
                <a:tc>
                  <a:txBody>
                    <a:bodyPr/>
                    <a:lstStyle/>
                    <a:p>
                      <a:pPr algn="ctr"/>
                      <a:r>
                        <a:rPr lang="fr-FR" sz="1100" dirty="0" smtClean="0"/>
                        <a:t>Sous Tension </a:t>
                      </a:r>
                      <a:endParaRPr lang="fr-FR" sz="1100" dirty="0"/>
                    </a:p>
                  </a:txBody>
                  <a:tcPr anchor="ctr"/>
                </a:tc>
                <a:tc>
                  <a:txBody>
                    <a:bodyPr/>
                    <a:lstStyle/>
                    <a:p>
                      <a:pPr algn="ctr"/>
                      <a:r>
                        <a:rPr lang="fr-FR" sz="1100" dirty="0" smtClean="0"/>
                        <a:t>Intervention</a:t>
                      </a:r>
                      <a:endParaRPr lang="fr-FR" sz="1100" dirty="0"/>
                    </a:p>
                  </a:txBody>
                  <a:tcPr anchor="ctr"/>
                </a:tc>
                <a:tc>
                  <a:txBody>
                    <a:bodyPr/>
                    <a:lstStyle/>
                    <a:p>
                      <a:pPr algn="ctr"/>
                      <a:r>
                        <a:rPr lang="fr-FR" sz="1100" dirty="0" smtClean="0"/>
                        <a:t>Hors</a:t>
                      </a:r>
                      <a:r>
                        <a:rPr lang="fr-FR" sz="1100" baseline="0" dirty="0" smtClean="0"/>
                        <a:t> Tension</a:t>
                      </a:r>
                      <a:endParaRPr lang="fr-FR" sz="1100" dirty="0"/>
                    </a:p>
                  </a:txBody>
                  <a:tcPr anchor="ctr"/>
                </a:tc>
                <a:tc>
                  <a:txBody>
                    <a:bodyPr/>
                    <a:lstStyle/>
                    <a:p>
                      <a:pPr algn="ctr"/>
                      <a:r>
                        <a:rPr lang="fr-FR" sz="1100" dirty="0" smtClean="0"/>
                        <a:t>Sous Tension </a:t>
                      </a:r>
                      <a:endParaRPr lang="fr-FR" sz="1100" dirty="0"/>
                    </a:p>
                  </a:txBody>
                  <a:tcPr anchor="ctr"/>
                </a:tc>
              </a:tr>
              <a:tr h="422365">
                <a:tc>
                  <a:txBody>
                    <a:bodyPr/>
                    <a:lstStyle/>
                    <a:p>
                      <a:pPr marL="285750" indent="-285750">
                        <a:buFont typeface="Wingdings" pitchFamily="2" charset="2"/>
                        <a:buChar char="Ø"/>
                      </a:pPr>
                      <a:r>
                        <a:rPr lang="fr-FR" sz="1200" dirty="0" smtClean="0"/>
                        <a:t>Non électricien</a:t>
                      </a:r>
                      <a:endParaRPr lang="fr-FR" sz="1200" dirty="0"/>
                    </a:p>
                  </a:txBody>
                  <a:tcPr anchor="ctr"/>
                </a:tc>
                <a:tc>
                  <a:txBody>
                    <a:bodyPr/>
                    <a:lstStyle/>
                    <a:p>
                      <a:pPr algn="ctr"/>
                      <a:r>
                        <a:rPr lang="fr-FR" sz="1100" dirty="0" smtClean="0"/>
                        <a:t>B0</a:t>
                      </a:r>
                      <a:endParaRPr lang="fr-FR" sz="11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dirty="0" smtClean="0"/>
                        <a:t>H0</a:t>
                      </a:r>
                      <a:endParaRPr lang="fr-FR" sz="1100" dirty="0"/>
                    </a:p>
                  </a:txBody>
                  <a:tcPr anchor="ctr"/>
                </a:tc>
                <a:tc>
                  <a:txBody>
                    <a:bodyPr/>
                    <a:lstStyle/>
                    <a:p>
                      <a:pPr algn="ctr"/>
                      <a:endParaRPr lang="fr-FR" sz="1100" dirty="0"/>
                    </a:p>
                  </a:txBody>
                  <a:tcPr anchor="ctr"/>
                </a:tc>
              </a:tr>
              <a:tr h="422365">
                <a:tc>
                  <a:txBody>
                    <a:bodyPr/>
                    <a:lstStyle/>
                    <a:p>
                      <a:pPr marL="285750" indent="-285750">
                        <a:buFont typeface="Wingdings" pitchFamily="2" charset="2"/>
                        <a:buChar char="Ø"/>
                      </a:pPr>
                      <a:r>
                        <a:rPr lang="fr-FR" sz="1200" dirty="0" smtClean="0"/>
                        <a:t>Exécutant</a:t>
                      </a:r>
                      <a:r>
                        <a:rPr lang="fr-FR" sz="1200" baseline="0" dirty="0" smtClean="0"/>
                        <a:t> électricien</a:t>
                      </a:r>
                      <a:endParaRPr lang="fr-FR" sz="1200" dirty="0"/>
                    </a:p>
                  </a:txBody>
                  <a:tcPr anchor="ctr"/>
                </a:tc>
                <a:tc>
                  <a:txBody>
                    <a:bodyPr/>
                    <a:lstStyle/>
                    <a:p>
                      <a:pPr algn="ctr"/>
                      <a:r>
                        <a:rPr lang="fr-FR" sz="1100" dirty="0" smtClean="0"/>
                        <a:t>B1</a:t>
                      </a:r>
                      <a:endParaRPr lang="fr-FR" sz="1100" dirty="0"/>
                    </a:p>
                  </a:txBody>
                  <a:tcPr anchor="ctr"/>
                </a:tc>
                <a:tc>
                  <a:txBody>
                    <a:bodyPr/>
                    <a:lstStyle/>
                    <a:p>
                      <a:pPr algn="ctr"/>
                      <a:r>
                        <a:rPr lang="fr-FR" sz="1100" dirty="0" smtClean="0"/>
                        <a:t>B1 T</a:t>
                      </a:r>
                      <a:endParaRPr lang="fr-FR" sz="1100" dirty="0"/>
                    </a:p>
                  </a:txBody>
                  <a:tcPr anchor="ctr"/>
                </a:tc>
                <a:tc>
                  <a:txBody>
                    <a:bodyPr/>
                    <a:lstStyle/>
                    <a:p>
                      <a:pPr algn="ctr"/>
                      <a:endParaRPr lang="fr-FR" sz="1100" dirty="0"/>
                    </a:p>
                  </a:txBody>
                  <a:tcPr anchor="ctr"/>
                </a:tc>
                <a:tc>
                  <a:txBody>
                    <a:bodyPr/>
                    <a:lstStyle/>
                    <a:p>
                      <a:pPr algn="ctr"/>
                      <a:r>
                        <a:rPr lang="fr-FR" sz="1100" dirty="0" smtClean="0"/>
                        <a:t>H1</a:t>
                      </a:r>
                      <a:endParaRPr lang="fr-FR" sz="1100" dirty="0"/>
                    </a:p>
                  </a:txBody>
                  <a:tcPr anchor="ctr"/>
                </a:tc>
                <a:tc>
                  <a:txBody>
                    <a:bodyPr/>
                    <a:lstStyle/>
                    <a:p>
                      <a:pPr algn="ctr"/>
                      <a:r>
                        <a:rPr lang="fr-FR" sz="1100" dirty="0" smtClean="0"/>
                        <a:t>H1 T</a:t>
                      </a:r>
                      <a:endParaRPr lang="fr-FR" sz="1100" dirty="0"/>
                    </a:p>
                  </a:txBody>
                  <a:tcPr anchor="ctr"/>
                </a:tc>
              </a:tr>
              <a:tr h="422365">
                <a:tc>
                  <a:txBody>
                    <a:bodyPr/>
                    <a:lstStyle/>
                    <a:p>
                      <a:pPr marL="285750" indent="-285750">
                        <a:buFont typeface="Wingdings" pitchFamily="2" charset="2"/>
                        <a:buChar char="Ø"/>
                      </a:pPr>
                      <a:r>
                        <a:rPr lang="fr-FR" sz="1200" dirty="0" smtClean="0"/>
                        <a:t>Chargé</a:t>
                      </a:r>
                      <a:r>
                        <a:rPr lang="fr-FR" sz="1200" baseline="0" dirty="0" smtClean="0"/>
                        <a:t> d’intervention</a:t>
                      </a:r>
                      <a:endParaRPr lang="fr-FR" sz="12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dirty="0" smtClean="0"/>
                        <a:t>B2 T</a:t>
                      </a:r>
                      <a:endParaRPr lang="fr-FR" sz="11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baseline="30000" dirty="0" smtClean="0"/>
                        <a:t>___</a:t>
                      </a:r>
                      <a:endParaRPr lang="fr-FR" sz="1100" baseline="30000" dirty="0"/>
                    </a:p>
                  </a:txBody>
                  <a:tcPr anchor="ctr"/>
                </a:tc>
              </a:tr>
              <a:tr h="422365">
                <a:tc>
                  <a:txBody>
                    <a:bodyPr/>
                    <a:lstStyle/>
                    <a:p>
                      <a:pPr marL="285750" indent="-285750">
                        <a:buFont typeface="Wingdings" pitchFamily="2" charset="2"/>
                        <a:buChar char="Ø"/>
                      </a:pPr>
                      <a:r>
                        <a:rPr lang="fr-FR" sz="1200" dirty="0" smtClean="0"/>
                        <a:t>Chargé de travaux</a:t>
                      </a:r>
                      <a:endParaRPr lang="fr-FR" sz="1200" dirty="0"/>
                    </a:p>
                  </a:txBody>
                  <a:tcPr anchor="ctr"/>
                </a:tc>
                <a:tc>
                  <a:txBody>
                    <a:bodyPr/>
                    <a:lstStyle/>
                    <a:p>
                      <a:pPr algn="ctr"/>
                      <a:r>
                        <a:rPr lang="fr-FR" sz="1100" baseline="0" dirty="0" smtClean="0"/>
                        <a:t>B2</a:t>
                      </a:r>
                      <a:endParaRPr lang="fr-FR" sz="1100" baseline="0" dirty="0"/>
                    </a:p>
                  </a:txBody>
                  <a:tcPr anchor="ctr"/>
                </a:tc>
                <a:tc>
                  <a:txBody>
                    <a:bodyPr/>
                    <a:lstStyle/>
                    <a:p>
                      <a:pPr algn="ctr"/>
                      <a:r>
                        <a:rPr lang="fr-FR" sz="1100" baseline="0" dirty="0" smtClean="0"/>
                        <a:t>B2 T</a:t>
                      </a:r>
                      <a:endParaRPr lang="fr-FR" sz="1100" baseline="0" dirty="0"/>
                    </a:p>
                  </a:txBody>
                  <a:tcPr anchor="ctr"/>
                </a:tc>
                <a:tc>
                  <a:txBody>
                    <a:bodyPr/>
                    <a:lstStyle/>
                    <a:p>
                      <a:pPr algn="ctr"/>
                      <a:endParaRPr lang="fr-FR" sz="1100" baseline="0" dirty="0"/>
                    </a:p>
                  </a:txBody>
                  <a:tcPr anchor="ctr"/>
                </a:tc>
                <a:tc>
                  <a:txBody>
                    <a:bodyPr/>
                    <a:lstStyle/>
                    <a:p>
                      <a:pPr algn="ctr"/>
                      <a:r>
                        <a:rPr lang="fr-FR" sz="1100" baseline="0" dirty="0" smtClean="0"/>
                        <a:t>H2</a:t>
                      </a:r>
                      <a:endParaRPr lang="fr-FR" sz="1100" baseline="0" dirty="0"/>
                    </a:p>
                  </a:txBody>
                  <a:tcPr anchor="ctr"/>
                </a:tc>
                <a:tc>
                  <a:txBody>
                    <a:bodyPr/>
                    <a:lstStyle/>
                    <a:p>
                      <a:pPr algn="ctr"/>
                      <a:r>
                        <a:rPr lang="fr-FR" sz="1100" baseline="0" dirty="0" smtClean="0"/>
                        <a:t>H2 T</a:t>
                      </a:r>
                      <a:endParaRPr lang="fr-FR" sz="1100" baseline="0" dirty="0"/>
                    </a:p>
                  </a:txBody>
                  <a:tcPr anchor="ctr"/>
                </a:tc>
              </a:tr>
              <a:tr h="422365">
                <a:tc>
                  <a:txBody>
                    <a:bodyPr/>
                    <a:lstStyle/>
                    <a:p>
                      <a:pPr marL="285750" indent="-285750">
                        <a:buFont typeface="Wingdings" pitchFamily="2" charset="2"/>
                        <a:buChar char="Ø"/>
                      </a:pPr>
                      <a:r>
                        <a:rPr lang="fr-FR" sz="1200" dirty="0" smtClean="0"/>
                        <a:t>chargé</a:t>
                      </a:r>
                      <a:r>
                        <a:rPr lang="fr-FR" sz="1200" baseline="0" dirty="0" smtClean="0"/>
                        <a:t> de consignation</a:t>
                      </a:r>
                      <a:endParaRPr lang="fr-FR"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aseline="30000" dirty="0" smtClean="0"/>
                        <a:t>___</a:t>
                      </a:r>
                    </a:p>
                  </a:txBody>
                  <a:tcPr anchor="ctr"/>
                </a:tc>
                <a:tc>
                  <a:txBody>
                    <a:bodyPr/>
                    <a:lstStyle/>
                    <a:p>
                      <a:pPr algn="ctr"/>
                      <a:r>
                        <a:rPr lang="fr-FR" sz="1100" baseline="0" dirty="0" smtClean="0"/>
                        <a:t>BN</a:t>
                      </a:r>
                      <a:endParaRPr lang="fr-FR" sz="1100" baseline="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baseline="30000" dirty="0" smtClean="0"/>
                        <a:t>___</a:t>
                      </a:r>
                      <a:endParaRPr lang="fr-FR" sz="1100" baseline="30000" dirty="0"/>
                    </a:p>
                  </a:txBody>
                  <a:tcPr anchor="ctr"/>
                </a:tc>
                <a:tc>
                  <a:txBody>
                    <a:bodyPr/>
                    <a:lstStyle/>
                    <a:p>
                      <a:pPr algn="ctr"/>
                      <a:r>
                        <a:rPr lang="fr-FR" sz="1100" baseline="0" dirty="0" smtClean="0"/>
                        <a:t>HN</a:t>
                      </a:r>
                      <a:endParaRPr lang="fr-FR" sz="1100" baseline="0" dirty="0"/>
                    </a:p>
                  </a:txBody>
                  <a:tcPr anchor="ctr"/>
                </a:tc>
              </a:tr>
              <a:tr h="422365">
                <a:tc gridSpan="6">
                  <a:txBody>
                    <a:bodyPr/>
                    <a:lstStyle/>
                    <a:p>
                      <a:pPr marL="0" indent="0">
                        <a:buFont typeface="Wingdings" pitchFamily="2" charset="2"/>
                        <a:buNone/>
                        <a:tabLst>
                          <a:tab pos="87313" algn="l"/>
                        </a:tabLst>
                      </a:pPr>
                      <a:r>
                        <a:rPr lang="fr-FR" sz="1200" dirty="0" smtClean="0"/>
                        <a:t>B = </a:t>
                      </a:r>
                      <a:r>
                        <a:rPr lang="fr-FR" sz="1100" dirty="0" smtClean="0"/>
                        <a:t>Basse Tension</a:t>
                      </a:r>
                      <a:r>
                        <a:rPr lang="fr-FR" sz="1100" baseline="0" dirty="0" smtClean="0"/>
                        <a:t> ou BTB (tension alternative) inférieur ou égale ) 1 000 W</a:t>
                      </a:r>
                    </a:p>
                    <a:p>
                      <a:pPr marL="0" indent="0">
                        <a:buFont typeface="Wingdings" pitchFamily="2" charset="2"/>
                        <a:buNone/>
                        <a:tabLst>
                          <a:tab pos="87313" algn="l"/>
                        </a:tabLst>
                      </a:pPr>
                      <a:r>
                        <a:rPr lang="fr-FR" sz="1200" baseline="0" dirty="0" smtClean="0"/>
                        <a:t>H = </a:t>
                      </a:r>
                      <a:r>
                        <a:rPr lang="fr-FR" sz="1100" baseline="0" dirty="0" smtClean="0"/>
                        <a:t>Haute Tension (tension alternative) supérieur à 1 000 W</a:t>
                      </a:r>
                    </a:p>
                    <a:p>
                      <a:pPr marL="0" indent="0">
                        <a:buFont typeface="Wingdings" pitchFamily="2" charset="2"/>
                        <a:buNone/>
                        <a:tabLst>
                          <a:tab pos="87313" algn="l"/>
                        </a:tabLst>
                      </a:pPr>
                      <a:r>
                        <a:rPr lang="fr-FR" sz="1200" baseline="0" dirty="0" smtClean="0"/>
                        <a:t>0 = </a:t>
                      </a:r>
                      <a:r>
                        <a:rPr lang="fr-FR" sz="1100" baseline="0" dirty="0" smtClean="0"/>
                        <a:t>Personnel exécutant  des travaux non électrique et/ou des manœuvres permises</a:t>
                      </a:r>
                    </a:p>
                    <a:p>
                      <a:pPr marL="0" indent="0">
                        <a:buFont typeface="Wingdings" pitchFamily="2" charset="2"/>
                        <a:buNone/>
                        <a:tabLst>
                          <a:tab pos="87313" algn="l"/>
                        </a:tabLst>
                      </a:pPr>
                      <a:r>
                        <a:rPr lang="fr-FR" sz="1200" baseline="0" dirty="0" smtClean="0"/>
                        <a:t>1 = </a:t>
                      </a:r>
                      <a:r>
                        <a:rPr lang="fr-FR" sz="1100" baseline="0" dirty="0" smtClean="0"/>
                        <a:t>Personnel réalisant exclusivement des travaux d’ordre électriques  et/ou des manœuvres </a:t>
                      </a:r>
                      <a:r>
                        <a:rPr lang="fr-FR" sz="1200" baseline="0" dirty="0" smtClean="0"/>
                        <a:t>permises</a:t>
                      </a:r>
                    </a:p>
                    <a:p>
                      <a:pPr marL="0" indent="0">
                        <a:buFont typeface="Wingdings" pitchFamily="2" charset="2"/>
                        <a:buNone/>
                        <a:tabLst>
                          <a:tab pos="87313" algn="l"/>
                        </a:tabLst>
                      </a:pPr>
                      <a:r>
                        <a:rPr lang="fr-FR" sz="1200" baseline="0" dirty="0" smtClean="0"/>
                        <a:t>2 = </a:t>
                      </a:r>
                      <a:r>
                        <a:rPr lang="fr-FR" sz="1100" baseline="0" dirty="0" smtClean="0"/>
                        <a:t>Chargé de travaux d’ordre électrique quel que soit le nombre d’exécutant placé sous ses ordres </a:t>
                      </a:r>
                    </a:p>
                    <a:p>
                      <a:pPr marL="0" indent="0">
                        <a:buFont typeface="Wingdings" pitchFamily="2" charset="2"/>
                        <a:buNone/>
                        <a:tabLst>
                          <a:tab pos="87313" algn="l"/>
                        </a:tabLst>
                      </a:pPr>
                      <a:r>
                        <a:rPr lang="fr-FR" sz="1200" baseline="0" dirty="0" smtClean="0"/>
                        <a:t>R = </a:t>
                      </a:r>
                      <a:r>
                        <a:rPr lang="fr-FR" sz="1100" baseline="0" dirty="0" smtClean="0"/>
                        <a:t>Intervention de dépannage ou de raccordement, essai, mesurage, vérification (uniquement en BT)</a:t>
                      </a:r>
                      <a:endParaRPr lang="fr-FR" sz="1200" baseline="0" dirty="0" smtClean="0"/>
                    </a:p>
                    <a:p>
                      <a:pPr marL="0" indent="0">
                        <a:buFont typeface="Wingdings" pitchFamily="2" charset="2"/>
                        <a:buNone/>
                        <a:tabLst>
                          <a:tab pos="87313" algn="l"/>
                        </a:tabLst>
                      </a:pPr>
                      <a:r>
                        <a:rPr lang="fr-FR" sz="1200" baseline="0" dirty="0" smtClean="0"/>
                        <a:t>C = </a:t>
                      </a:r>
                      <a:r>
                        <a:rPr lang="fr-FR" sz="1100" baseline="0" dirty="0" smtClean="0"/>
                        <a:t>Réalisation de consignation </a:t>
                      </a:r>
                    </a:p>
                    <a:p>
                      <a:pPr marL="0" indent="0">
                        <a:buFont typeface="Wingdings" pitchFamily="2" charset="2"/>
                        <a:buNone/>
                        <a:tabLst>
                          <a:tab pos="87313" algn="l"/>
                        </a:tabLst>
                      </a:pPr>
                      <a:r>
                        <a:rPr lang="fr-FR" sz="1200" baseline="0" dirty="0" smtClean="0"/>
                        <a:t>T = </a:t>
                      </a:r>
                      <a:r>
                        <a:rPr lang="fr-FR" sz="1100" baseline="0" dirty="0" smtClean="0"/>
                        <a:t>Exécution de travaux sous tension</a:t>
                      </a:r>
                    </a:p>
                    <a:p>
                      <a:pPr marL="0" indent="0">
                        <a:buFont typeface="Wingdings" pitchFamily="2" charset="2"/>
                        <a:buNone/>
                        <a:tabLst>
                          <a:tab pos="87313" algn="l"/>
                        </a:tabLst>
                      </a:pPr>
                      <a:r>
                        <a:rPr lang="fr-FR" sz="1200" baseline="0" dirty="0" smtClean="0"/>
                        <a:t>N = </a:t>
                      </a:r>
                      <a:r>
                        <a:rPr lang="fr-FR" sz="1100" baseline="0" dirty="0" smtClean="0"/>
                        <a:t>Exécution de travaux de nettoyage sous tension</a:t>
                      </a:r>
                    </a:p>
                    <a:p>
                      <a:pPr marL="0" indent="0">
                        <a:buFont typeface="Wingdings" pitchFamily="2" charset="2"/>
                        <a:buNone/>
                        <a:tabLst>
                          <a:tab pos="87313" algn="l"/>
                        </a:tabLst>
                      </a:pPr>
                      <a:r>
                        <a:rPr lang="fr-FR" sz="1200" baseline="0" dirty="0" smtClean="0"/>
                        <a:t>V = </a:t>
                      </a:r>
                      <a:r>
                        <a:rPr lang="fr-FR" sz="1100" baseline="0" dirty="0" smtClean="0"/>
                        <a:t>Travaux de voisinage nues sous tension (jeux de barres)</a:t>
                      </a:r>
                      <a:endParaRPr lang="fr-FR"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aseline="300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14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14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64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13</a:t>
            </a:fld>
            <a:endParaRPr lang="fr-FR" sz="1200" dirty="0">
              <a:solidFill>
                <a:prstClr val="black"/>
              </a:solidFill>
            </a:endParaRPr>
          </a:p>
        </p:txBody>
      </p:sp>
      <p:sp>
        <p:nvSpPr>
          <p:cNvPr id="23" name="Rectangle 22"/>
          <p:cNvSpPr/>
          <p:nvPr/>
        </p:nvSpPr>
        <p:spPr>
          <a:xfrm>
            <a:off x="-1" y="43831"/>
            <a:ext cx="9149039" cy="954107"/>
          </a:xfrm>
          <a:prstGeom prst="rect">
            <a:avLst/>
          </a:prstGeom>
        </p:spPr>
        <p:txBody>
          <a:bodyPr wrap="square">
            <a:spAutoFit/>
          </a:bodyPr>
          <a:lstStyle/>
          <a:p>
            <a:pPr algn="ctr"/>
            <a:r>
              <a:rPr lang="fr-FR" sz="2800" b="1" dirty="0" smtClean="0">
                <a:solidFill>
                  <a:srgbClr val="073E87"/>
                </a:solidFill>
              </a:rPr>
              <a:t>AUTORISATION DÉLIVRÉE PAR LE CHEF D’ÉTABLISSEMENT POUR INTERVENTION SOUS TENSION</a:t>
            </a:r>
            <a:endParaRPr lang="fr-FR" sz="2800" b="1" dirty="0">
              <a:solidFill>
                <a:srgbClr val="073E87"/>
              </a:solidFill>
            </a:endParaRPr>
          </a:p>
        </p:txBody>
      </p:sp>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75553"/>
            <a:ext cx="5616624" cy="585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9149039" cy="584775"/>
          </a:xfrm>
          <a:prstGeom prst="rect">
            <a:avLst/>
          </a:prstGeom>
          <a:noFill/>
        </p:spPr>
        <p:txBody>
          <a:bodyPr wrap="square" rtlCol="0" anchor="t">
            <a:spAutoFit/>
          </a:bodyPr>
          <a:lstStyle/>
          <a:p>
            <a:pPr algn="ctr"/>
            <a:r>
              <a:rPr lang="fr-FR" sz="3200" b="1" dirty="0" smtClean="0">
                <a:solidFill>
                  <a:srgbClr val="073E87"/>
                </a:solidFill>
              </a:rPr>
              <a:t>L’HABILITATION ÉLECTRIQUE ET SES OBLIGATIONS</a:t>
            </a:r>
            <a:endParaRPr lang="fr-FR" sz="32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14</a:t>
            </a:fld>
            <a:endParaRPr lang="fr-FR" sz="1200" dirty="0">
              <a:solidFill>
                <a:prstClr val="black"/>
              </a:solidFill>
            </a:endParaRPr>
          </a:p>
        </p:txBody>
      </p:sp>
      <p:sp>
        <p:nvSpPr>
          <p:cNvPr id="5" name="Espace réservé du contenu 1"/>
          <p:cNvSpPr>
            <a:spLocks noGrp="1"/>
          </p:cNvSpPr>
          <p:nvPr>
            <p:ph idx="4294967295"/>
          </p:nvPr>
        </p:nvSpPr>
        <p:spPr>
          <a:xfrm>
            <a:off x="-5039" y="975428"/>
            <a:ext cx="9149039" cy="432048"/>
          </a:xfrm>
        </p:spPr>
        <p:txBody>
          <a:bodyPr anchor="t">
            <a:noAutofit/>
          </a:bodyPr>
          <a:lstStyle/>
          <a:p>
            <a:pPr marL="0" indent="0" algn="ctr">
              <a:spcAft>
                <a:spcPts val="600"/>
              </a:spcAft>
              <a:buClr>
                <a:schemeClr val="bg2">
                  <a:lumMod val="50000"/>
                </a:schemeClr>
              </a:buClr>
              <a:buNone/>
            </a:pPr>
            <a:r>
              <a:rPr lang="fr-FR" sz="2000" b="1" i="1" u="sng" dirty="0" smtClean="0">
                <a:solidFill>
                  <a:srgbClr val="073E87"/>
                </a:solidFill>
                <a:ea typeface="Tahoma" pitchFamily="34" charset="0"/>
                <a:cs typeface="Tahoma" pitchFamily="34" charset="0"/>
              </a:rPr>
              <a:t>Le titre de l’habilitation est un document </a:t>
            </a:r>
            <a:br>
              <a:rPr lang="fr-FR" sz="2000" b="1" i="1" u="sng" dirty="0" smtClean="0">
                <a:solidFill>
                  <a:srgbClr val="073E87"/>
                </a:solidFill>
                <a:ea typeface="Tahoma" pitchFamily="34" charset="0"/>
                <a:cs typeface="Tahoma" pitchFamily="34" charset="0"/>
              </a:rPr>
            </a:br>
            <a:r>
              <a:rPr lang="fr-FR" sz="2000" b="1" i="1" u="sng" dirty="0" smtClean="0">
                <a:solidFill>
                  <a:srgbClr val="073E87"/>
                </a:solidFill>
                <a:ea typeface="Tahoma" pitchFamily="34" charset="0"/>
                <a:cs typeface="Tahoma" pitchFamily="34" charset="0"/>
              </a:rPr>
              <a:t>signé par son titulaire et l’employeur : </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761" y="849139"/>
            <a:ext cx="781719" cy="684627"/>
          </a:xfrm>
          <a:prstGeom prst="rect">
            <a:avLst/>
          </a:prstGeom>
        </p:spPr>
      </p:pic>
      <p:graphicFrame>
        <p:nvGraphicFramePr>
          <p:cNvPr id="3" name="Diagramme 2"/>
          <p:cNvGraphicFramePr/>
          <p:nvPr>
            <p:extLst>
              <p:ext uri="{D42A27DB-BD31-4B8C-83A1-F6EECF244321}">
                <p14:modId xmlns:p14="http://schemas.microsoft.com/office/powerpoint/2010/main" val="46116807"/>
              </p:ext>
            </p:extLst>
          </p:nvPr>
        </p:nvGraphicFramePr>
        <p:xfrm>
          <a:off x="5039" y="1834171"/>
          <a:ext cx="9144000" cy="4967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273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33CC33"/>
                                      </p:to>
                                    </p:animClr>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graphicEl>
                                              <a:dgm id="{1D32A005-F338-4893-B110-E00F7FEDC54B}"/>
                                            </p:graphicEl>
                                          </p:spTgt>
                                        </p:tgtEl>
                                        <p:attrNameLst>
                                          <p:attrName>style.visibility</p:attrName>
                                        </p:attrNameLst>
                                      </p:cBhvr>
                                      <p:to>
                                        <p:strVal val="visible"/>
                                      </p:to>
                                    </p:set>
                                    <p:animEffect transition="in" filter="fade">
                                      <p:cBhvr>
                                        <p:cTn id="11" dur="1000"/>
                                        <p:tgtEl>
                                          <p:spTgt spid="3">
                                            <p:graphicEl>
                                              <a:dgm id="{1D32A005-F338-4893-B110-E00F7FEDC54B}"/>
                                            </p:graphicEl>
                                          </p:spTgt>
                                        </p:tgtEl>
                                      </p:cBhvr>
                                    </p:animEffect>
                                    <p:anim calcmode="lin" valueType="num">
                                      <p:cBhvr>
                                        <p:cTn id="12" dur="1000" fill="hold"/>
                                        <p:tgtEl>
                                          <p:spTgt spid="3">
                                            <p:graphicEl>
                                              <a:dgm id="{1D32A005-F338-4893-B110-E00F7FEDC54B}"/>
                                            </p:graphicEl>
                                          </p:spTgt>
                                        </p:tgtEl>
                                        <p:attrNameLst>
                                          <p:attrName>ppt_x</p:attrName>
                                        </p:attrNameLst>
                                      </p:cBhvr>
                                      <p:tavLst>
                                        <p:tav tm="0">
                                          <p:val>
                                            <p:strVal val="#ppt_x"/>
                                          </p:val>
                                        </p:tav>
                                        <p:tav tm="100000">
                                          <p:val>
                                            <p:strVal val="#ppt_x"/>
                                          </p:val>
                                        </p:tav>
                                      </p:tavLst>
                                    </p:anim>
                                    <p:anim calcmode="lin" valueType="num">
                                      <p:cBhvr>
                                        <p:cTn id="13" dur="1000" fill="hold"/>
                                        <p:tgtEl>
                                          <p:spTgt spid="3">
                                            <p:graphicEl>
                                              <a:dgm id="{1D32A005-F338-4893-B110-E00F7FEDC54B}"/>
                                            </p:graphic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graphicEl>
                                              <a:dgm id="{A59816C7-4EB0-4212-AC87-915351EF9C36}"/>
                                            </p:graphicEl>
                                          </p:spTgt>
                                        </p:tgtEl>
                                        <p:attrNameLst>
                                          <p:attrName>style.visibility</p:attrName>
                                        </p:attrNameLst>
                                      </p:cBhvr>
                                      <p:to>
                                        <p:strVal val="visible"/>
                                      </p:to>
                                    </p:set>
                                    <p:animEffect transition="in" filter="fade">
                                      <p:cBhvr>
                                        <p:cTn id="16" dur="1000"/>
                                        <p:tgtEl>
                                          <p:spTgt spid="3">
                                            <p:graphicEl>
                                              <a:dgm id="{A59816C7-4EB0-4212-AC87-915351EF9C36}"/>
                                            </p:graphicEl>
                                          </p:spTgt>
                                        </p:tgtEl>
                                      </p:cBhvr>
                                    </p:animEffect>
                                    <p:anim calcmode="lin" valueType="num">
                                      <p:cBhvr>
                                        <p:cTn id="17" dur="1000" fill="hold"/>
                                        <p:tgtEl>
                                          <p:spTgt spid="3">
                                            <p:graphicEl>
                                              <a:dgm id="{A59816C7-4EB0-4212-AC87-915351EF9C36}"/>
                                            </p:graphicEl>
                                          </p:spTgt>
                                        </p:tgtEl>
                                        <p:attrNameLst>
                                          <p:attrName>ppt_x</p:attrName>
                                        </p:attrNameLst>
                                      </p:cBhvr>
                                      <p:tavLst>
                                        <p:tav tm="0">
                                          <p:val>
                                            <p:strVal val="#ppt_x"/>
                                          </p:val>
                                        </p:tav>
                                        <p:tav tm="100000">
                                          <p:val>
                                            <p:strVal val="#ppt_x"/>
                                          </p:val>
                                        </p:tav>
                                      </p:tavLst>
                                    </p:anim>
                                    <p:anim calcmode="lin" valueType="num">
                                      <p:cBhvr>
                                        <p:cTn id="18" dur="1000" fill="hold"/>
                                        <p:tgtEl>
                                          <p:spTgt spid="3">
                                            <p:graphicEl>
                                              <a:dgm id="{A59816C7-4EB0-4212-AC87-915351EF9C36}"/>
                                            </p:graphic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graphicEl>
                                              <a:dgm id="{F220FB0F-B220-4199-9F27-08B3A5ADCCD0}"/>
                                            </p:graphicEl>
                                          </p:spTgt>
                                        </p:tgtEl>
                                        <p:attrNameLst>
                                          <p:attrName>style.visibility</p:attrName>
                                        </p:attrNameLst>
                                      </p:cBhvr>
                                      <p:to>
                                        <p:strVal val="visible"/>
                                      </p:to>
                                    </p:set>
                                    <p:animEffect transition="in" filter="fade">
                                      <p:cBhvr>
                                        <p:cTn id="23" dur="1000"/>
                                        <p:tgtEl>
                                          <p:spTgt spid="3">
                                            <p:graphicEl>
                                              <a:dgm id="{F220FB0F-B220-4199-9F27-08B3A5ADCCD0}"/>
                                            </p:graphicEl>
                                          </p:spTgt>
                                        </p:tgtEl>
                                      </p:cBhvr>
                                    </p:animEffect>
                                    <p:anim calcmode="lin" valueType="num">
                                      <p:cBhvr>
                                        <p:cTn id="24" dur="1000" fill="hold"/>
                                        <p:tgtEl>
                                          <p:spTgt spid="3">
                                            <p:graphicEl>
                                              <a:dgm id="{F220FB0F-B220-4199-9F27-08B3A5ADCCD0}"/>
                                            </p:graphicEl>
                                          </p:spTgt>
                                        </p:tgtEl>
                                        <p:attrNameLst>
                                          <p:attrName>ppt_x</p:attrName>
                                        </p:attrNameLst>
                                      </p:cBhvr>
                                      <p:tavLst>
                                        <p:tav tm="0">
                                          <p:val>
                                            <p:strVal val="#ppt_x"/>
                                          </p:val>
                                        </p:tav>
                                        <p:tav tm="100000">
                                          <p:val>
                                            <p:strVal val="#ppt_x"/>
                                          </p:val>
                                        </p:tav>
                                      </p:tavLst>
                                    </p:anim>
                                    <p:anim calcmode="lin" valueType="num">
                                      <p:cBhvr>
                                        <p:cTn id="25" dur="1000" fill="hold"/>
                                        <p:tgtEl>
                                          <p:spTgt spid="3">
                                            <p:graphicEl>
                                              <a:dgm id="{F220FB0F-B220-4199-9F27-08B3A5ADCCD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0"/>
            <a:ext cx="9144000" cy="1077218"/>
          </a:xfrm>
          <a:prstGeom prst="rect">
            <a:avLst/>
          </a:prstGeom>
          <a:noFill/>
        </p:spPr>
        <p:txBody>
          <a:bodyPr wrap="square" rtlCol="0" anchor="t">
            <a:spAutoFit/>
          </a:bodyPr>
          <a:lstStyle/>
          <a:p>
            <a:pPr algn="ctr"/>
            <a:r>
              <a:rPr lang="fr-FR" sz="3200" b="1" dirty="0" smtClean="0">
                <a:solidFill>
                  <a:srgbClr val="073E87"/>
                </a:solidFill>
              </a:rPr>
              <a:t>QU’EST-CE QU’UN OPÉRATEUR AVERTI ET FORMÉ ?</a:t>
            </a:r>
          </a:p>
          <a:p>
            <a:pPr algn="r"/>
            <a:r>
              <a:rPr lang="fr-FR" sz="3200" b="1" dirty="0" smtClean="0">
                <a:solidFill>
                  <a:srgbClr val="073E87"/>
                </a:solidFill>
              </a:rPr>
              <a:t> </a:t>
            </a:r>
            <a:endParaRPr lang="fr-FR" sz="32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15</a:t>
            </a:fld>
            <a:endParaRPr lang="fr-FR" sz="1200" dirty="0">
              <a:solidFill>
                <a:prstClr val="black"/>
              </a:solidFill>
            </a:endParaRPr>
          </a:p>
        </p:txBody>
      </p:sp>
      <p:sp>
        <p:nvSpPr>
          <p:cNvPr id="22" name="Arc plein 21"/>
          <p:cNvSpPr/>
          <p:nvPr/>
        </p:nvSpPr>
        <p:spPr>
          <a:xfrm>
            <a:off x="-1234640" y="1383413"/>
            <a:ext cx="5447155" cy="5111155"/>
          </a:xfrm>
          <a:prstGeom prst="blockArc">
            <a:avLst>
              <a:gd name="adj1" fmla="val 16509444"/>
              <a:gd name="adj2" fmla="val 5088054"/>
              <a:gd name="adj3" fmla="val 5240"/>
            </a:avLst>
          </a:prstGeom>
          <a:solidFill>
            <a:schemeClr val="tx2">
              <a:lumMod val="40000"/>
              <a:lumOff val="60000"/>
            </a:schemeClr>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orme libre 22"/>
          <p:cNvSpPr/>
          <p:nvPr/>
        </p:nvSpPr>
        <p:spPr>
          <a:xfrm>
            <a:off x="3596474" y="1492479"/>
            <a:ext cx="4794261" cy="975910"/>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 rIns="0" bIns="15240" numCol="1" spcCol="1270" anchor="ctr" anchorCtr="0">
            <a:noAutofit/>
          </a:bodyPr>
          <a:lstStyle/>
          <a:p>
            <a:pPr lvl="0" algn="just" defTabSz="533400">
              <a:lnSpc>
                <a:spcPct val="90000"/>
              </a:lnSpc>
              <a:spcBef>
                <a:spcPct val="0"/>
              </a:spcBef>
              <a:spcAft>
                <a:spcPct val="10000"/>
              </a:spcAft>
            </a:pPr>
            <a:r>
              <a:rPr lang="fr-FR" sz="1600" kern="1200" dirty="0" smtClean="0">
                <a:solidFill>
                  <a:srgbClr val="073E87"/>
                </a:solidFill>
              </a:rPr>
              <a:t>Sensibilisation d’un technicien aux risques d’une connexion ou déconnection d’une batterie.</a:t>
            </a:r>
            <a:endParaRPr lang="fr-FR" sz="1600" kern="1200" dirty="0">
              <a:solidFill>
                <a:srgbClr val="073E87"/>
              </a:solidFill>
            </a:endParaRPr>
          </a:p>
        </p:txBody>
      </p:sp>
      <p:sp>
        <p:nvSpPr>
          <p:cNvPr id="24" name="Forme libre 23"/>
          <p:cNvSpPr/>
          <p:nvPr/>
        </p:nvSpPr>
        <p:spPr>
          <a:xfrm>
            <a:off x="5394470" y="2426709"/>
            <a:ext cx="1861565"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l" defTabSz="533400">
              <a:lnSpc>
                <a:spcPct val="90000"/>
              </a:lnSpc>
              <a:spcBef>
                <a:spcPct val="0"/>
              </a:spcBef>
              <a:spcAft>
                <a:spcPct val="10000"/>
              </a:spcAft>
            </a:pPr>
            <a:endParaRPr lang="fr-FR" sz="1200" kern="1200"/>
          </a:p>
        </p:txBody>
      </p:sp>
      <p:sp>
        <p:nvSpPr>
          <p:cNvPr id="25" name="Forme libre 24"/>
          <p:cNvSpPr/>
          <p:nvPr/>
        </p:nvSpPr>
        <p:spPr>
          <a:xfrm>
            <a:off x="5394470" y="4209527"/>
            <a:ext cx="1861565"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l" defTabSz="533400">
              <a:lnSpc>
                <a:spcPct val="90000"/>
              </a:lnSpc>
              <a:spcBef>
                <a:spcPct val="0"/>
              </a:spcBef>
              <a:spcAft>
                <a:spcPct val="10000"/>
              </a:spcAft>
            </a:pPr>
            <a:endParaRPr lang="fr-FR" sz="1200" kern="1200" dirty="0"/>
          </a:p>
        </p:txBody>
      </p:sp>
      <p:sp>
        <p:nvSpPr>
          <p:cNvPr id="26" name="Forme libre 25"/>
          <p:cNvSpPr/>
          <p:nvPr/>
        </p:nvSpPr>
        <p:spPr>
          <a:xfrm>
            <a:off x="4371103" y="5471061"/>
            <a:ext cx="1861565"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l" defTabSz="533400">
              <a:lnSpc>
                <a:spcPct val="90000"/>
              </a:lnSpc>
              <a:spcBef>
                <a:spcPct val="0"/>
              </a:spcBef>
              <a:spcAft>
                <a:spcPct val="10000"/>
              </a:spcAft>
            </a:pPr>
            <a:endParaRPr lang="fr-FR" sz="1200" kern="1200" dirty="0"/>
          </a:p>
        </p:txBody>
      </p:sp>
      <p:sp>
        <p:nvSpPr>
          <p:cNvPr id="12" name="Forme libre 11"/>
          <p:cNvSpPr/>
          <p:nvPr/>
        </p:nvSpPr>
        <p:spPr>
          <a:xfrm>
            <a:off x="4100531" y="2317225"/>
            <a:ext cx="4290204"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just" defTabSz="533400">
              <a:lnSpc>
                <a:spcPct val="90000"/>
              </a:lnSpc>
              <a:spcBef>
                <a:spcPct val="0"/>
              </a:spcBef>
              <a:spcAft>
                <a:spcPct val="10000"/>
              </a:spcAft>
            </a:pPr>
            <a:r>
              <a:rPr lang="fr-FR" sz="1600" kern="1200" dirty="0" smtClean="0">
                <a:solidFill>
                  <a:srgbClr val="073E87"/>
                </a:solidFill>
              </a:rPr>
              <a:t>Sensibilisation d’un technicien aux risques lors d’un montage ou d’un démontage ou manutention d’une batterie.</a:t>
            </a:r>
            <a:endParaRPr lang="fr-FR" sz="1600" kern="1200" dirty="0">
              <a:solidFill>
                <a:srgbClr val="073E87"/>
              </a:solidFill>
            </a:endParaRPr>
          </a:p>
        </p:txBody>
      </p:sp>
      <p:sp>
        <p:nvSpPr>
          <p:cNvPr id="13" name="Forme libre 12"/>
          <p:cNvSpPr/>
          <p:nvPr/>
        </p:nvSpPr>
        <p:spPr>
          <a:xfrm>
            <a:off x="4016080" y="4737599"/>
            <a:ext cx="4444354"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l" defTabSz="533400">
              <a:lnSpc>
                <a:spcPct val="90000"/>
              </a:lnSpc>
              <a:spcBef>
                <a:spcPct val="0"/>
              </a:spcBef>
              <a:spcAft>
                <a:spcPct val="10000"/>
              </a:spcAft>
            </a:pPr>
            <a:r>
              <a:rPr lang="fr-FR" sz="1600" kern="1200" dirty="0" smtClean="0">
                <a:solidFill>
                  <a:srgbClr val="073E87"/>
                </a:solidFill>
              </a:rPr>
              <a:t>Sensibilisation d’un technicien aux risques lors d’un contrôle de tension d’intensité.</a:t>
            </a:r>
            <a:endParaRPr lang="fr-FR" sz="1600" kern="1200" dirty="0">
              <a:solidFill>
                <a:srgbClr val="073E87"/>
              </a:solidFill>
            </a:endParaRPr>
          </a:p>
        </p:txBody>
      </p:sp>
      <p:sp>
        <p:nvSpPr>
          <p:cNvPr id="14" name="Forme libre 13"/>
          <p:cNvSpPr/>
          <p:nvPr/>
        </p:nvSpPr>
        <p:spPr>
          <a:xfrm>
            <a:off x="3308443" y="5604162"/>
            <a:ext cx="5082292"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just" defTabSz="533400">
              <a:lnSpc>
                <a:spcPct val="90000"/>
              </a:lnSpc>
              <a:spcBef>
                <a:spcPct val="0"/>
              </a:spcBef>
              <a:spcAft>
                <a:spcPct val="10000"/>
              </a:spcAft>
            </a:pPr>
            <a:r>
              <a:rPr lang="fr-FR" sz="1600" kern="1200" dirty="0" smtClean="0">
                <a:solidFill>
                  <a:srgbClr val="073E87"/>
                </a:solidFill>
              </a:rPr>
              <a:t>Sensibilisation et mise à disposition des EPI nécessaires pour réaliser les différentes opérations énumérées ci-dessus.</a:t>
            </a:r>
            <a:endParaRPr lang="fr-FR" sz="1600" kern="1200" dirty="0">
              <a:solidFill>
                <a:srgbClr val="073E87"/>
              </a:solidFill>
            </a:endParaRPr>
          </a:p>
        </p:txBody>
      </p:sp>
      <p:sp>
        <p:nvSpPr>
          <p:cNvPr id="15" name="Forme libre 14"/>
          <p:cNvSpPr/>
          <p:nvPr/>
        </p:nvSpPr>
        <p:spPr>
          <a:xfrm>
            <a:off x="4393011" y="3578759"/>
            <a:ext cx="4067422" cy="1261533"/>
          </a:xfrm>
          <a:custGeom>
            <a:avLst/>
            <a:gdLst>
              <a:gd name="connsiteX0" fmla="*/ 0 w 1489252"/>
              <a:gd name="connsiteY0" fmla="*/ 0 h 1076713"/>
              <a:gd name="connsiteX1" fmla="*/ 1489252 w 1489252"/>
              <a:gd name="connsiteY1" fmla="*/ 0 h 1076713"/>
              <a:gd name="connsiteX2" fmla="*/ 1489252 w 1489252"/>
              <a:gd name="connsiteY2" fmla="*/ 1076713 h 1076713"/>
              <a:gd name="connsiteX3" fmla="*/ 0 w 1489252"/>
              <a:gd name="connsiteY3" fmla="*/ 1076713 h 1076713"/>
              <a:gd name="connsiteX4" fmla="*/ 0 w 1489252"/>
              <a:gd name="connsiteY4" fmla="*/ 0 h 107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252" h="1076713">
                <a:moveTo>
                  <a:pt x="0" y="0"/>
                </a:moveTo>
                <a:lnTo>
                  <a:pt x="1489252" y="0"/>
                </a:lnTo>
                <a:lnTo>
                  <a:pt x="1489252" y="1076713"/>
                </a:lnTo>
                <a:lnTo>
                  <a:pt x="0" y="10767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just" defTabSz="533400">
              <a:lnSpc>
                <a:spcPct val="90000"/>
              </a:lnSpc>
              <a:spcBef>
                <a:spcPct val="0"/>
              </a:spcBef>
              <a:spcAft>
                <a:spcPct val="10000"/>
              </a:spcAft>
            </a:pPr>
            <a:r>
              <a:rPr lang="fr-FR" sz="1600" kern="1200" dirty="0" smtClean="0">
                <a:solidFill>
                  <a:srgbClr val="073E87"/>
                </a:solidFill>
              </a:rPr>
              <a:t>Sensibilisation d’un technicien aux risques lors d’un nettoyage des connectiques de la batterie, de la vérification de l’électrolyte, de l’inspection visuelle (suintement, oxydation).</a:t>
            </a:r>
            <a:endParaRPr lang="fr-FR" sz="1600" kern="1200" dirty="0">
              <a:solidFill>
                <a:srgbClr val="073E87"/>
              </a:solidFill>
            </a:endParaRPr>
          </a:p>
        </p:txBody>
      </p:sp>
      <p:pic>
        <p:nvPicPr>
          <p:cNvPr id="16" name="Imag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195" y="2317226"/>
            <a:ext cx="1384562" cy="3358241"/>
          </a:xfrm>
          <a:prstGeom prst="rect">
            <a:avLst/>
          </a:prstGeom>
        </p:spPr>
      </p:pic>
      <p:sp>
        <p:nvSpPr>
          <p:cNvPr id="17" name="ZoneTexte 16"/>
          <p:cNvSpPr txBox="1"/>
          <p:nvPr/>
        </p:nvSpPr>
        <p:spPr>
          <a:xfrm>
            <a:off x="2624671" y="1391108"/>
            <a:ext cx="720080" cy="1107996"/>
          </a:xfrm>
          <a:prstGeom prst="rect">
            <a:avLst/>
          </a:prstGeom>
          <a:noFill/>
        </p:spPr>
        <p:txBody>
          <a:bodyPr wrap="square" rtlCol="0">
            <a:spAutoFit/>
          </a:bodyPr>
          <a:lstStyle/>
          <a:p>
            <a:r>
              <a:rPr lang="fr-FR" sz="6600" dirty="0" smtClean="0">
                <a:solidFill>
                  <a:srgbClr val="073E87"/>
                </a:solidFill>
                <a:sym typeface="Wingdings"/>
              </a:rPr>
              <a:t></a:t>
            </a:r>
            <a:endParaRPr lang="fr-FR" sz="6600" dirty="0">
              <a:solidFill>
                <a:srgbClr val="073E87"/>
              </a:solidFill>
            </a:endParaRPr>
          </a:p>
        </p:txBody>
      </p:sp>
      <p:sp>
        <p:nvSpPr>
          <p:cNvPr id="18" name="ZoneTexte 17"/>
          <p:cNvSpPr txBox="1"/>
          <p:nvPr/>
        </p:nvSpPr>
        <p:spPr>
          <a:xfrm>
            <a:off x="3236435" y="2426709"/>
            <a:ext cx="720080" cy="1107996"/>
          </a:xfrm>
          <a:prstGeom prst="rect">
            <a:avLst/>
          </a:prstGeom>
          <a:noFill/>
        </p:spPr>
        <p:txBody>
          <a:bodyPr wrap="square" rtlCol="0">
            <a:spAutoFit/>
          </a:bodyPr>
          <a:lstStyle/>
          <a:p>
            <a:r>
              <a:rPr lang="fr-FR" sz="6600" dirty="0" smtClean="0">
                <a:solidFill>
                  <a:srgbClr val="073E87"/>
                </a:solidFill>
                <a:sym typeface="Wingdings"/>
              </a:rPr>
              <a:t></a:t>
            </a:r>
            <a:endParaRPr lang="fr-FR" sz="6600" dirty="0">
              <a:solidFill>
                <a:srgbClr val="073E87"/>
              </a:solidFill>
            </a:endParaRPr>
          </a:p>
        </p:txBody>
      </p:sp>
      <p:sp>
        <p:nvSpPr>
          <p:cNvPr id="19" name="ZoneTexte 18"/>
          <p:cNvSpPr txBox="1"/>
          <p:nvPr/>
        </p:nvSpPr>
        <p:spPr>
          <a:xfrm>
            <a:off x="3497151" y="3655527"/>
            <a:ext cx="720080" cy="1107996"/>
          </a:xfrm>
          <a:prstGeom prst="rect">
            <a:avLst/>
          </a:prstGeom>
          <a:noFill/>
        </p:spPr>
        <p:txBody>
          <a:bodyPr wrap="square" rtlCol="0">
            <a:spAutoFit/>
          </a:bodyPr>
          <a:lstStyle/>
          <a:p>
            <a:r>
              <a:rPr lang="fr-FR" sz="6600" dirty="0" smtClean="0">
                <a:solidFill>
                  <a:srgbClr val="073E87"/>
                </a:solidFill>
                <a:sym typeface="Wingdings"/>
              </a:rPr>
              <a:t></a:t>
            </a:r>
            <a:endParaRPr lang="fr-FR" sz="6600" dirty="0">
              <a:solidFill>
                <a:srgbClr val="073E87"/>
              </a:solidFill>
            </a:endParaRPr>
          </a:p>
        </p:txBody>
      </p:sp>
      <p:sp>
        <p:nvSpPr>
          <p:cNvPr id="20" name="ZoneTexte 19"/>
          <p:cNvSpPr txBox="1"/>
          <p:nvPr/>
        </p:nvSpPr>
        <p:spPr>
          <a:xfrm>
            <a:off x="3156989" y="4737599"/>
            <a:ext cx="720080" cy="1107996"/>
          </a:xfrm>
          <a:prstGeom prst="rect">
            <a:avLst/>
          </a:prstGeom>
          <a:noFill/>
        </p:spPr>
        <p:txBody>
          <a:bodyPr wrap="square" rtlCol="0">
            <a:spAutoFit/>
          </a:bodyPr>
          <a:lstStyle/>
          <a:p>
            <a:r>
              <a:rPr lang="fr-FR" sz="6600" dirty="0" smtClean="0">
                <a:solidFill>
                  <a:srgbClr val="073E87"/>
                </a:solidFill>
                <a:sym typeface="Wingdings"/>
              </a:rPr>
              <a:t></a:t>
            </a:r>
            <a:endParaRPr lang="fr-FR" sz="6600" dirty="0">
              <a:solidFill>
                <a:srgbClr val="073E87"/>
              </a:solidFill>
            </a:endParaRPr>
          </a:p>
        </p:txBody>
      </p:sp>
      <p:sp>
        <p:nvSpPr>
          <p:cNvPr id="21" name="ZoneTexte 20"/>
          <p:cNvSpPr txBox="1"/>
          <p:nvPr/>
        </p:nvSpPr>
        <p:spPr>
          <a:xfrm>
            <a:off x="2340141" y="5547829"/>
            <a:ext cx="720080" cy="1107996"/>
          </a:xfrm>
          <a:prstGeom prst="rect">
            <a:avLst/>
          </a:prstGeom>
          <a:noFill/>
        </p:spPr>
        <p:txBody>
          <a:bodyPr wrap="square" rtlCol="0">
            <a:spAutoFit/>
          </a:bodyPr>
          <a:lstStyle/>
          <a:p>
            <a:r>
              <a:rPr lang="fr-FR" sz="6600" dirty="0" smtClean="0">
                <a:solidFill>
                  <a:srgbClr val="073E87"/>
                </a:solidFill>
                <a:sym typeface="Wingdings"/>
              </a:rPr>
              <a:t></a:t>
            </a:r>
            <a:endParaRPr lang="fr-FR" sz="6600" dirty="0">
              <a:solidFill>
                <a:srgbClr val="073E87"/>
              </a:solidFill>
            </a:endParaRPr>
          </a:p>
        </p:txBody>
      </p:sp>
    </p:spTree>
    <p:extLst>
      <p:ext uri="{BB962C8B-B14F-4D97-AF65-F5344CB8AC3E}">
        <p14:creationId xmlns:p14="http://schemas.microsoft.com/office/powerpoint/2010/main" val="15251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3" grpId="0"/>
      <p:bldP spid="14" grpId="0"/>
      <p:bldP spid="15"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 y="0"/>
            <a:ext cx="9144001" cy="646331"/>
          </a:xfrm>
          <a:prstGeom prst="rect">
            <a:avLst/>
          </a:prstGeom>
          <a:noFill/>
        </p:spPr>
        <p:txBody>
          <a:bodyPr wrap="square" rtlCol="0" anchor="t">
            <a:spAutoFit/>
          </a:bodyPr>
          <a:lstStyle/>
          <a:p>
            <a:pPr algn="ctr"/>
            <a:r>
              <a:rPr lang="fr-FR" sz="3600" b="1" dirty="0" smtClean="0">
                <a:solidFill>
                  <a:srgbClr val="073E87"/>
                </a:solidFill>
              </a:rPr>
              <a:t>AUTRES OPÉRATIONS PARTICULIÈRES </a:t>
            </a:r>
            <a:endParaRPr lang="fr-FR" sz="36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16</a:t>
            </a:fld>
            <a:endParaRPr lang="fr-FR" sz="1200" dirty="0">
              <a:solidFill>
                <a:prstClr val="black"/>
              </a:solidFill>
            </a:endParaRPr>
          </a:p>
        </p:txBody>
      </p:sp>
      <p:sp>
        <p:nvSpPr>
          <p:cNvPr id="5" name="Espace réservé du contenu 1"/>
          <p:cNvSpPr>
            <a:spLocks noGrp="1"/>
          </p:cNvSpPr>
          <p:nvPr>
            <p:ph idx="4294967295"/>
          </p:nvPr>
        </p:nvSpPr>
        <p:spPr>
          <a:xfrm>
            <a:off x="263564" y="1196752"/>
            <a:ext cx="8649183" cy="3168352"/>
          </a:xfrm>
        </p:spPr>
        <p:txBody>
          <a:bodyPr anchor="t">
            <a:noAutofit/>
          </a:bodyPr>
          <a:lstStyle/>
          <a:p>
            <a:pPr marL="0" indent="0" algn="ctr">
              <a:spcAft>
                <a:spcPts val="600"/>
              </a:spcAft>
              <a:buClr>
                <a:schemeClr val="bg2">
                  <a:lumMod val="50000"/>
                </a:schemeClr>
              </a:buClr>
              <a:buNone/>
            </a:pPr>
            <a:r>
              <a:rPr lang="fr-FR" sz="1800" b="1" i="1" u="sng" dirty="0" smtClean="0">
                <a:solidFill>
                  <a:srgbClr val="073E87"/>
                </a:solidFill>
                <a:ea typeface="Tahoma" pitchFamily="34" charset="0"/>
                <a:cs typeface="Tahoma" pitchFamily="34" charset="0"/>
              </a:rPr>
              <a:t>Dispositions applicables </a:t>
            </a:r>
            <a:r>
              <a:rPr lang="fr-FR" sz="1800" b="1" i="1" u="sng" dirty="0">
                <a:solidFill>
                  <a:srgbClr val="073E87"/>
                </a:solidFill>
                <a:ea typeface="Tahoma" pitchFamily="34" charset="0"/>
                <a:cs typeface="Tahoma" pitchFamily="34" charset="0"/>
              </a:rPr>
              <a:t>aux </a:t>
            </a:r>
            <a:r>
              <a:rPr lang="fr-FR" sz="1800" b="1" i="1" u="sng" dirty="0" smtClean="0">
                <a:solidFill>
                  <a:srgbClr val="073E87"/>
                </a:solidFill>
                <a:ea typeface="Tahoma" pitchFamily="34" charset="0"/>
                <a:cs typeface="Tahoma" pitchFamily="34" charset="0"/>
              </a:rPr>
              <a:t>travaux et interventions sur les accumulateurs </a:t>
            </a:r>
            <a:br>
              <a:rPr lang="fr-FR" sz="1800" b="1" i="1" u="sng" dirty="0" smtClean="0">
                <a:solidFill>
                  <a:srgbClr val="073E87"/>
                </a:solidFill>
                <a:ea typeface="Tahoma" pitchFamily="34" charset="0"/>
                <a:cs typeface="Tahoma" pitchFamily="34" charset="0"/>
              </a:rPr>
            </a:br>
            <a:r>
              <a:rPr lang="fr-FR" sz="1800" b="1" i="1" u="sng" dirty="0" smtClean="0">
                <a:solidFill>
                  <a:srgbClr val="073E87"/>
                </a:solidFill>
                <a:ea typeface="Tahoma" pitchFamily="34" charset="0"/>
                <a:cs typeface="Tahoma" pitchFamily="34" charset="0"/>
              </a:rPr>
              <a:t>et les batteries embarquées sur un véhicule (UTE C18-550 – point 10.1.1.1)</a:t>
            </a:r>
          </a:p>
          <a:p>
            <a:pPr marL="0" indent="0" algn="ctr">
              <a:lnSpc>
                <a:spcPct val="150000"/>
              </a:lnSpc>
              <a:spcAft>
                <a:spcPts val="600"/>
              </a:spcAft>
              <a:buClr>
                <a:schemeClr val="bg2">
                  <a:lumMod val="50000"/>
                </a:schemeClr>
              </a:buClr>
              <a:buNone/>
            </a:pPr>
            <a:r>
              <a:rPr lang="fr-FR" sz="1800" dirty="0" smtClean="0">
                <a:ea typeface="Tahoma" pitchFamily="34" charset="0"/>
                <a:cs typeface="Tahoma" pitchFamily="34" charset="0"/>
              </a:rPr>
              <a:t>Les ACCUMULATEURS et les BATTERIES embarquées sur un véhicule comprennent :</a:t>
            </a:r>
          </a:p>
          <a:p>
            <a:pPr marL="0" indent="0" algn="just">
              <a:lnSpc>
                <a:spcPct val="150000"/>
              </a:lnSpc>
              <a:spcAft>
                <a:spcPts val="600"/>
              </a:spcAft>
              <a:buClr>
                <a:schemeClr val="bg2">
                  <a:lumMod val="50000"/>
                </a:schemeClr>
              </a:buClr>
              <a:buNone/>
            </a:pPr>
            <a:endParaRPr lang="fr-FR" sz="1800" dirty="0" smtClean="0">
              <a:ea typeface="Tahoma" pitchFamily="34" charset="0"/>
              <a:cs typeface="Tahoma" pitchFamily="34" charset="0"/>
            </a:endParaRPr>
          </a:p>
          <a:p>
            <a:pPr marL="0" indent="0" algn="just">
              <a:lnSpc>
                <a:spcPct val="150000"/>
              </a:lnSpc>
              <a:spcAft>
                <a:spcPts val="600"/>
              </a:spcAft>
              <a:buClr>
                <a:schemeClr val="bg2">
                  <a:lumMod val="50000"/>
                </a:schemeClr>
              </a:buClr>
              <a:buNone/>
            </a:pPr>
            <a:endParaRPr lang="fr-FR" sz="1800" dirty="0">
              <a:ea typeface="Tahoma" pitchFamily="34" charset="0"/>
              <a:cs typeface="Tahoma" pitchFamily="34" charset="0"/>
            </a:endParaRPr>
          </a:p>
          <a:p>
            <a:pPr marL="0" indent="0" algn="just">
              <a:lnSpc>
                <a:spcPct val="150000"/>
              </a:lnSpc>
              <a:spcAft>
                <a:spcPts val="600"/>
              </a:spcAft>
              <a:buClr>
                <a:schemeClr val="bg2">
                  <a:lumMod val="50000"/>
                </a:schemeClr>
              </a:buClr>
              <a:buNone/>
            </a:pPr>
            <a:endParaRPr lang="fr-FR" sz="700" dirty="0">
              <a:ea typeface="Tahoma" pitchFamily="34" charset="0"/>
              <a:cs typeface="Tahoma" pitchFamily="34" charset="0"/>
            </a:endParaRPr>
          </a:p>
          <a:p>
            <a:pPr marL="0" indent="0" algn="just">
              <a:spcAft>
                <a:spcPts val="600"/>
              </a:spcAft>
              <a:buClr>
                <a:schemeClr val="bg2">
                  <a:lumMod val="50000"/>
                </a:schemeClr>
              </a:buClr>
              <a:buNone/>
            </a:pPr>
            <a:endParaRPr lang="fr-FR" sz="1800" dirty="0" smtClean="0">
              <a:ea typeface="Tahoma" pitchFamily="34" charset="0"/>
              <a:cs typeface="Tahoma" pitchFamily="34" charset="0"/>
            </a:endParaRPr>
          </a:p>
          <a:p>
            <a:pPr marL="0" indent="0" algn="just">
              <a:spcAft>
                <a:spcPts val="600"/>
              </a:spcAft>
              <a:buClr>
                <a:schemeClr val="bg2">
                  <a:lumMod val="50000"/>
                </a:schemeClr>
              </a:buClr>
              <a:buNone/>
            </a:pPr>
            <a:endParaRPr lang="fr-FR" sz="1800" dirty="0">
              <a:ea typeface="Tahoma" pitchFamily="34" charset="0"/>
              <a:cs typeface="Tahoma" pitchFamily="34" charset="0"/>
            </a:endParaRPr>
          </a:p>
          <a:p>
            <a:pPr marL="0" indent="0" algn="just">
              <a:spcAft>
                <a:spcPts val="600"/>
              </a:spcAft>
              <a:buClr>
                <a:schemeClr val="bg2">
                  <a:lumMod val="50000"/>
                </a:schemeClr>
              </a:buClr>
              <a:buNone/>
            </a:pPr>
            <a:r>
              <a:rPr lang="fr-FR" sz="1800" dirty="0" smtClean="0">
                <a:ea typeface="Tahoma" pitchFamily="34" charset="0"/>
                <a:cs typeface="Tahoma" pitchFamily="34" charset="0"/>
              </a:rPr>
              <a:t>De plus, au sens de la sécurité les BATTERIES embarquées peuvent être réparties </a:t>
            </a:r>
            <a:br>
              <a:rPr lang="fr-FR" sz="1800" dirty="0" smtClean="0">
                <a:ea typeface="Tahoma" pitchFamily="34" charset="0"/>
                <a:cs typeface="Tahoma" pitchFamily="34" charset="0"/>
              </a:rPr>
            </a:br>
            <a:r>
              <a:rPr lang="fr-FR" sz="1800" dirty="0" smtClean="0">
                <a:ea typeface="Tahoma" pitchFamily="34" charset="0"/>
                <a:cs typeface="Tahoma" pitchFamily="34" charset="0"/>
              </a:rPr>
              <a:t>en deux groupes suivant des dispositions constructives : </a:t>
            </a:r>
            <a:endParaRPr lang="fr-FR" sz="1800" dirty="0">
              <a:ea typeface="Tahoma" pitchFamily="34" charset="0"/>
              <a:cs typeface="Tahoma" pitchFamily="34" charset="0"/>
            </a:endParaRPr>
          </a:p>
          <a:p>
            <a:pPr marL="0" indent="0" algn="just">
              <a:spcAft>
                <a:spcPts val="600"/>
              </a:spcAft>
              <a:buClr>
                <a:schemeClr val="bg2">
                  <a:lumMod val="50000"/>
                </a:schemeClr>
              </a:buClr>
              <a:buNone/>
            </a:pPr>
            <a:endParaRPr lang="fr-FR" sz="1800" dirty="0" smtClean="0">
              <a:ea typeface="Tahoma" pitchFamily="34" charset="0"/>
              <a:cs typeface="Tahoma" pitchFamily="34" charset="0"/>
            </a:endParaRPr>
          </a:p>
        </p:txBody>
      </p:sp>
      <p:sp>
        <p:nvSpPr>
          <p:cNvPr id="7" name="ZoneTexte 6"/>
          <p:cNvSpPr txBox="1"/>
          <p:nvPr/>
        </p:nvSpPr>
        <p:spPr>
          <a:xfrm>
            <a:off x="107504" y="646331"/>
            <a:ext cx="8693844" cy="369332"/>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10.1.3 Batteries de traction des véhicules</a:t>
            </a:r>
            <a:endParaRPr lang="fr-FR" b="1" i="1" dirty="0">
              <a:effectLst>
                <a:outerShdw blurRad="38100" dist="38100" dir="2700000" algn="tl">
                  <a:srgbClr val="000000">
                    <a:alpha val="43137"/>
                  </a:srgbClr>
                </a:outerShdw>
              </a:effectLst>
            </a:endParaRPr>
          </a:p>
        </p:txBody>
      </p:sp>
      <p:graphicFrame>
        <p:nvGraphicFramePr>
          <p:cNvPr id="2" name="Diagramme 1"/>
          <p:cNvGraphicFramePr/>
          <p:nvPr>
            <p:extLst>
              <p:ext uri="{D42A27DB-BD31-4B8C-83A1-F6EECF244321}">
                <p14:modId xmlns:p14="http://schemas.microsoft.com/office/powerpoint/2010/main" val="3204207567"/>
              </p:ext>
            </p:extLst>
          </p:nvPr>
        </p:nvGraphicFramePr>
        <p:xfrm>
          <a:off x="827584" y="2420888"/>
          <a:ext cx="741682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323528" y="5301208"/>
            <a:ext cx="8352928" cy="1154162"/>
          </a:xfrm>
          <a:prstGeom prst="rect">
            <a:avLst/>
          </a:prstGeom>
          <a:noFill/>
        </p:spPr>
        <p:txBody>
          <a:bodyPr wrap="square" numCol="2" spcCol="720000" rtlCol="0">
            <a:spAutoFit/>
          </a:bodyPr>
          <a:lstStyle/>
          <a:p>
            <a:pPr marL="285750" indent="-285750" algn="just">
              <a:spcAft>
                <a:spcPts val="600"/>
              </a:spcAft>
              <a:buClr>
                <a:schemeClr val="bg2">
                  <a:lumMod val="50000"/>
                </a:schemeClr>
              </a:buClr>
              <a:buFont typeface="Wingdings" pitchFamily="2" charset="2"/>
              <a:buChar char="q"/>
            </a:pPr>
            <a:r>
              <a:rPr lang="fr-FR" sz="1600" dirty="0">
                <a:solidFill>
                  <a:srgbClr val="073E87"/>
                </a:solidFill>
              </a:rPr>
              <a:t>Soit le véhicule intègre les dispositions constructives relatives à la sécurité (connecteur IP2X, canalisations isolées « règlement R100 »). </a:t>
            </a:r>
            <a:endParaRPr lang="fr-FR" sz="1600" dirty="0" smtClean="0">
              <a:solidFill>
                <a:srgbClr val="073E87"/>
              </a:solidFill>
            </a:endParaRPr>
          </a:p>
          <a:p>
            <a:pPr marL="285750" indent="-285750" algn="just">
              <a:spcAft>
                <a:spcPts val="600"/>
              </a:spcAft>
              <a:buClr>
                <a:schemeClr val="bg2">
                  <a:lumMod val="50000"/>
                </a:schemeClr>
              </a:buClr>
              <a:buFont typeface="Wingdings" pitchFamily="2" charset="2"/>
              <a:buChar char="q"/>
            </a:pPr>
            <a:r>
              <a:rPr lang="fr-FR" sz="1600" dirty="0" smtClean="0">
                <a:solidFill>
                  <a:srgbClr val="073E87"/>
                </a:solidFill>
              </a:rPr>
              <a:t>Soit </a:t>
            </a:r>
            <a:r>
              <a:rPr lang="fr-FR" sz="1600" dirty="0">
                <a:solidFill>
                  <a:srgbClr val="073E87"/>
                </a:solidFill>
              </a:rPr>
              <a:t>le véhicule n’intègre pas de dispositifs constructifs relatifs à la sécurité.</a:t>
            </a:r>
          </a:p>
          <a:p>
            <a:pPr marL="285750" indent="-285750">
              <a:buFont typeface="Wingdings" pitchFamily="2" charset="2"/>
              <a:buChar char="q"/>
            </a:pPr>
            <a:endParaRPr lang="fr-FR" sz="1600" dirty="0">
              <a:solidFill>
                <a:srgbClr val="073E87"/>
              </a:solidFill>
            </a:endParaRPr>
          </a:p>
        </p:txBody>
      </p:sp>
    </p:spTree>
    <p:extLst>
      <p:ext uri="{BB962C8B-B14F-4D97-AF65-F5344CB8AC3E}">
        <p14:creationId xmlns:p14="http://schemas.microsoft.com/office/powerpoint/2010/main" val="21318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graphicEl>
                                              <a:dgm id="{28D5E5B4-F3FF-47BD-8716-B63FE67E2A03}"/>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graphicEl>
                                              <a:dgm id="{DFAB5F0C-2EAE-4A92-B19C-4958565FA5CA}"/>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3639"/>
            <a:ext cx="9144000" cy="646331"/>
          </a:xfrm>
          <a:prstGeom prst="rect">
            <a:avLst/>
          </a:prstGeom>
          <a:noFill/>
        </p:spPr>
        <p:txBody>
          <a:bodyPr wrap="square" rtlCol="0" anchor="t">
            <a:spAutoFit/>
          </a:bodyPr>
          <a:lstStyle/>
          <a:p>
            <a:pPr algn="ctr"/>
            <a:r>
              <a:rPr lang="fr-FR" sz="3600" b="1" dirty="0" smtClean="0">
                <a:solidFill>
                  <a:srgbClr val="073E87"/>
                </a:solidFill>
              </a:rPr>
              <a:t>AUTRES OPÉRATIONS PARTICULIÈRES </a:t>
            </a:r>
            <a:endParaRPr lang="fr-FR" sz="36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17</a:t>
            </a:fld>
            <a:endParaRPr lang="fr-FR" sz="1200" dirty="0">
              <a:solidFill>
                <a:prstClr val="black"/>
              </a:solidFill>
            </a:endParaRPr>
          </a:p>
        </p:txBody>
      </p:sp>
      <p:sp>
        <p:nvSpPr>
          <p:cNvPr id="5" name="Espace réservé du contenu 1"/>
          <p:cNvSpPr>
            <a:spLocks noGrp="1"/>
          </p:cNvSpPr>
          <p:nvPr>
            <p:ph idx="4294967295"/>
          </p:nvPr>
        </p:nvSpPr>
        <p:spPr>
          <a:xfrm>
            <a:off x="263564" y="1052736"/>
            <a:ext cx="8649183" cy="1800200"/>
          </a:xfrm>
        </p:spPr>
        <p:txBody>
          <a:bodyPr anchor="t">
            <a:noAutofit/>
          </a:bodyPr>
          <a:lstStyle/>
          <a:p>
            <a:pPr marL="0" indent="0" algn="ctr">
              <a:spcAft>
                <a:spcPts val="600"/>
              </a:spcAft>
              <a:buClr>
                <a:schemeClr val="bg2">
                  <a:lumMod val="50000"/>
                </a:schemeClr>
              </a:buClr>
              <a:buNone/>
            </a:pPr>
            <a:r>
              <a:rPr lang="fr-FR" sz="1800" b="1" i="1" u="sng" dirty="0" smtClean="0">
                <a:solidFill>
                  <a:srgbClr val="073E87"/>
                </a:solidFill>
                <a:ea typeface="Tahoma" pitchFamily="34" charset="0"/>
                <a:cs typeface="Tahoma" pitchFamily="34" charset="0"/>
              </a:rPr>
              <a:t>Accumulateurs/Batteries de servitude et circuit associé des véhicules </a:t>
            </a:r>
            <a:br>
              <a:rPr lang="fr-FR" sz="1800" b="1" i="1" u="sng" dirty="0" smtClean="0">
                <a:solidFill>
                  <a:srgbClr val="073E87"/>
                </a:solidFill>
                <a:ea typeface="Tahoma" pitchFamily="34" charset="0"/>
                <a:cs typeface="Tahoma" pitchFamily="34" charset="0"/>
              </a:rPr>
            </a:br>
            <a:r>
              <a:rPr lang="fr-FR" sz="1800" b="1" i="1" u="sng" dirty="0" smtClean="0">
                <a:solidFill>
                  <a:schemeClr val="accent6">
                    <a:lumMod val="75000"/>
                  </a:schemeClr>
                </a:solidFill>
                <a:ea typeface="Tahoma" pitchFamily="34" charset="0"/>
                <a:cs typeface="Tahoma" pitchFamily="34" charset="0"/>
              </a:rPr>
              <a:t>qui ne répondent pas </a:t>
            </a:r>
            <a:r>
              <a:rPr lang="fr-FR" sz="1800" b="1" i="1" u="sng" dirty="0" smtClean="0">
                <a:solidFill>
                  <a:srgbClr val="073E87"/>
                </a:solidFill>
                <a:ea typeface="Tahoma" pitchFamily="34" charset="0"/>
                <a:cs typeface="Tahoma" pitchFamily="34" charset="0"/>
              </a:rPr>
              <a:t>aux exigences de sécurité (UTE C18-550 – point 10.1.2.1)</a:t>
            </a:r>
          </a:p>
          <a:p>
            <a:pPr marL="0" indent="0" algn="just">
              <a:spcAft>
                <a:spcPts val="600"/>
              </a:spcAft>
              <a:buClr>
                <a:schemeClr val="bg2">
                  <a:lumMod val="50000"/>
                </a:schemeClr>
              </a:buClr>
              <a:buNone/>
            </a:pPr>
            <a:r>
              <a:rPr lang="fr-FR" sz="1600" dirty="0" smtClean="0">
                <a:ea typeface="Tahoma" pitchFamily="34" charset="0"/>
                <a:cs typeface="Tahoma" pitchFamily="34" charset="0"/>
              </a:rPr>
              <a:t>Les OPERATIONS DE CONNEXION ET DE DECONNEXION sont considérées comme des TRAVAUX  SOUS TENSION si l’une des conditions ci-dessous est respectée : </a:t>
            </a:r>
          </a:p>
          <a:p>
            <a:pPr algn="just">
              <a:spcAft>
                <a:spcPts val="600"/>
              </a:spcAft>
              <a:buClr>
                <a:schemeClr val="bg2">
                  <a:lumMod val="50000"/>
                </a:schemeClr>
              </a:buClr>
              <a:buFontTx/>
              <a:buChar char="-"/>
            </a:pPr>
            <a:r>
              <a:rPr lang="fr-FR" sz="1400" dirty="0" smtClean="0">
                <a:ea typeface="Tahoma" pitchFamily="34" charset="0"/>
                <a:cs typeface="Tahoma" pitchFamily="34" charset="0"/>
              </a:rPr>
              <a:t>La tension de l’accumulateur ou de la batterie est supérieur à 60v CC ou supérieur à 240 AH</a:t>
            </a:r>
            <a:endParaRPr lang="fr-FR" sz="1400" dirty="0">
              <a:ea typeface="Tahoma" pitchFamily="34" charset="0"/>
              <a:cs typeface="Tahoma" pitchFamily="34" charset="0"/>
            </a:endParaRPr>
          </a:p>
          <a:p>
            <a:pPr algn="just">
              <a:spcAft>
                <a:spcPts val="600"/>
              </a:spcAft>
              <a:buClr>
                <a:schemeClr val="bg2">
                  <a:lumMod val="50000"/>
                </a:schemeClr>
              </a:buClr>
              <a:buFontTx/>
              <a:buChar char="-"/>
            </a:pPr>
            <a:r>
              <a:rPr lang="fr-FR" sz="1400" dirty="0" smtClean="0">
                <a:ea typeface="Tahoma" pitchFamily="34" charset="0"/>
                <a:cs typeface="Tahoma" pitchFamily="34" charset="0"/>
              </a:rPr>
              <a:t>la procédure mise en œuvre ne garantie pas une CONNEXION ou une DECONNEXION hors charge.</a:t>
            </a:r>
          </a:p>
          <a:p>
            <a:pPr marL="0" indent="0" algn="just">
              <a:spcAft>
                <a:spcPts val="600"/>
              </a:spcAft>
              <a:buClr>
                <a:schemeClr val="bg2">
                  <a:lumMod val="50000"/>
                </a:schemeClr>
              </a:buClr>
              <a:buNone/>
            </a:pPr>
            <a:r>
              <a:rPr lang="fr-FR" sz="1600" dirty="0" smtClean="0">
                <a:ea typeface="Tahoma" pitchFamily="34" charset="0"/>
                <a:cs typeface="Tahoma" pitchFamily="34" charset="0"/>
              </a:rPr>
              <a:t>Si aucune de ces conditions n’est atteinte, la CONNEXION et la DECONNEXION en présence de tension du CIRCUIT DE SERVITUDE, est autorisée sous réserve de respecter les conditions et les limitations ci-après : </a:t>
            </a:r>
          </a:p>
          <a:p>
            <a:pPr algn="just">
              <a:spcAft>
                <a:spcPts val="600"/>
              </a:spcAft>
              <a:buClr>
                <a:schemeClr val="bg2">
                  <a:lumMod val="50000"/>
                </a:schemeClr>
              </a:buClr>
              <a:buFontTx/>
              <a:buChar char="-"/>
            </a:pPr>
            <a:r>
              <a:rPr lang="fr-FR" sz="1600" dirty="0" smtClean="0">
                <a:ea typeface="Tahoma" pitchFamily="34" charset="0"/>
                <a:cs typeface="Tahoma" pitchFamily="34" charset="0"/>
              </a:rPr>
              <a:t>Ne connecter ou déconnecter qu’un seul potentiel à la fois.</a:t>
            </a:r>
          </a:p>
          <a:p>
            <a:pPr algn="just">
              <a:spcAft>
                <a:spcPts val="600"/>
              </a:spcAft>
              <a:buClr>
                <a:schemeClr val="bg2">
                  <a:lumMod val="50000"/>
                </a:schemeClr>
              </a:buClr>
              <a:buFontTx/>
              <a:buChar char="-"/>
            </a:pPr>
            <a:r>
              <a:rPr lang="fr-FR" sz="1600" dirty="0" smtClean="0">
                <a:ea typeface="Tahoma" pitchFamily="34" charset="0"/>
                <a:cs typeface="Tahoma" pitchFamily="34" charset="0"/>
              </a:rPr>
              <a:t>Déconnecter le potentiel relié à la masse en premier afin de s’affranchir des risques de court-circuit.</a:t>
            </a:r>
          </a:p>
          <a:p>
            <a:pPr algn="just">
              <a:spcAft>
                <a:spcPts val="600"/>
              </a:spcAft>
              <a:buClr>
                <a:schemeClr val="bg2">
                  <a:lumMod val="50000"/>
                </a:schemeClr>
              </a:buClr>
              <a:buFontTx/>
              <a:buChar char="-"/>
            </a:pPr>
            <a:r>
              <a:rPr lang="fr-FR" sz="1600" dirty="0" smtClean="0">
                <a:ea typeface="Tahoma" pitchFamily="34" charset="0"/>
                <a:cs typeface="Tahoma" pitchFamily="34" charset="0"/>
              </a:rPr>
              <a:t>Isoler les extrémités des conducteurs, laissées en attendre des reconnexions, au moyen d’un dispositif isolant approprié, tel qu’un capuchon isolant ou par éloignement. </a:t>
            </a:r>
          </a:p>
          <a:p>
            <a:pPr lvl="1" algn="just">
              <a:spcAft>
                <a:spcPts val="600"/>
              </a:spcAft>
              <a:buClr>
                <a:schemeClr val="bg2">
                  <a:lumMod val="50000"/>
                </a:schemeClr>
              </a:buClr>
              <a:buFont typeface="Courier New" pitchFamily="49" charset="0"/>
              <a:buChar char="o"/>
            </a:pPr>
            <a:r>
              <a:rPr lang="fr-FR" sz="1600" dirty="0" smtClean="0">
                <a:ea typeface="Tahoma" pitchFamily="34" charset="0"/>
                <a:cs typeface="Tahoma" pitchFamily="34" charset="0"/>
              </a:rPr>
              <a:t>Cette opération doit être effectuée à l’aide du matériel et de l’outillage adapté.</a:t>
            </a:r>
            <a:r>
              <a:rPr lang="fr-FR" sz="1200" dirty="0" smtClean="0">
                <a:ea typeface="Tahoma" pitchFamily="34" charset="0"/>
                <a:cs typeface="Tahoma" pitchFamily="34" charset="0"/>
              </a:rPr>
              <a:t> </a:t>
            </a:r>
          </a:p>
          <a:p>
            <a:pPr marL="301943" lvl="1" indent="0" algn="just">
              <a:spcAft>
                <a:spcPts val="600"/>
              </a:spcAft>
              <a:buClr>
                <a:schemeClr val="bg2">
                  <a:lumMod val="50000"/>
                </a:schemeClr>
              </a:buClr>
              <a:buNone/>
            </a:pPr>
            <a:endParaRPr lang="fr-FR" sz="1200" dirty="0" smtClean="0">
              <a:ea typeface="Tahoma" pitchFamily="34" charset="0"/>
              <a:cs typeface="Tahoma" pitchFamily="34" charset="0"/>
            </a:endParaRPr>
          </a:p>
          <a:p>
            <a:pPr lvl="1" algn="just">
              <a:spcAft>
                <a:spcPts val="600"/>
              </a:spcAft>
              <a:buClr>
                <a:schemeClr val="bg2">
                  <a:lumMod val="50000"/>
                </a:schemeClr>
              </a:buClr>
              <a:buFont typeface="Courier New" pitchFamily="49" charset="0"/>
              <a:buChar char="o"/>
            </a:pPr>
            <a:endParaRPr lang="fr-FR" sz="1400" dirty="0" smtClean="0">
              <a:ea typeface="Tahoma" pitchFamily="34" charset="0"/>
              <a:cs typeface="Tahoma" pitchFamily="34" charset="0"/>
            </a:endParaRPr>
          </a:p>
          <a:p>
            <a:pPr algn="just">
              <a:spcAft>
                <a:spcPts val="600"/>
              </a:spcAft>
              <a:buClr>
                <a:schemeClr val="bg2">
                  <a:lumMod val="50000"/>
                </a:schemeClr>
              </a:buClr>
              <a:buFontTx/>
              <a:buChar char="-"/>
            </a:pPr>
            <a:endParaRPr lang="fr-FR" sz="1600" dirty="0" smtClean="0">
              <a:ea typeface="Tahoma" pitchFamily="34" charset="0"/>
              <a:cs typeface="Tahoma" pitchFamily="34" charset="0"/>
            </a:endParaRPr>
          </a:p>
        </p:txBody>
      </p:sp>
    </p:spTree>
    <p:extLst>
      <p:ext uri="{BB962C8B-B14F-4D97-AF65-F5344CB8AC3E}">
        <p14:creationId xmlns:p14="http://schemas.microsoft.com/office/powerpoint/2010/main" val="35297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3639"/>
            <a:ext cx="8649183" cy="646331"/>
          </a:xfrm>
          <a:prstGeom prst="rect">
            <a:avLst/>
          </a:prstGeom>
          <a:noFill/>
        </p:spPr>
        <p:txBody>
          <a:bodyPr wrap="square" rtlCol="0" anchor="t">
            <a:spAutoFit/>
          </a:bodyPr>
          <a:lstStyle/>
          <a:p>
            <a:pPr algn="ctr"/>
            <a:r>
              <a:rPr lang="fr-FR" sz="3600" b="1" dirty="0" smtClean="0">
                <a:solidFill>
                  <a:srgbClr val="073E87"/>
                </a:solidFill>
              </a:rPr>
              <a:t>AUTRES OPÉRATIONS PARTICULIÈRES </a:t>
            </a:r>
            <a:endParaRPr lang="fr-FR" sz="36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18</a:t>
            </a:fld>
            <a:endParaRPr lang="fr-FR" sz="1200" dirty="0">
              <a:solidFill>
                <a:prstClr val="black"/>
              </a:solidFill>
            </a:endParaRPr>
          </a:p>
        </p:txBody>
      </p:sp>
      <p:sp>
        <p:nvSpPr>
          <p:cNvPr id="5" name="Espace réservé du contenu 1"/>
          <p:cNvSpPr>
            <a:spLocks noGrp="1"/>
          </p:cNvSpPr>
          <p:nvPr>
            <p:ph idx="4294967295"/>
          </p:nvPr>
        </p:nvSpPr>
        <p:spPr>
          <a:xfrm>
            <a:off x="0" y="908720"/>
            <a:ext cx="9144000" cy="648072"/>
          </a:xfrm>
        </p:spPr>
        <p:txBody>
          <a:bodyPr anchor="t">
            <a:noAutofit/>
          </a:bodyPr>
          <a:lstStyle/>
          <a:p>
            <a:pPr marL="0" indent="0" algn="ctr">
              <a:spcAft>
                <a:spcPts val="600"/>
              </a:spcAft>
              <a:buClr>
                <a:schemeClr val="bg2">
                  <a:lumMod val="50000"/>
                </a:schemeClr>
              </a:buClr>
              <a:buNone/>
            </a:pPr>
            <a:r>
              <a:rPr lang="fr-FR" sz="1800" b="1" i="1" u="sng" dirty="0" smtClean="0">
                <a:solidFill>
                  <a:srgbClr val="073E87"/>
                </a:solidFill>
                <a:ea typeface="Tahoma" pitchFamily="34" charset="0"/>
                <a:cs typeface="Tahoma" pitchFamily="34" charset="0"/>
              </a:rPr>
              <a:t>Accumulateurs/Batteries de servitude et circuit associé des véhicules </a:t>
            </a:r>
            <a:br>
              <a:rPr lang="fr-FR" sz="1800" b="1" i="1" u="sng" dirty="0" smtClean="0">
                <a:solidFill>
                  <a:srgbClr val="073E87"/>
                </a:solidFill>
                <a:ea typeface="Tahoma" pitchFamily="34" charset="0"/>
                <a:cs typeface="Tahoma" pitchFamily="34" charset="0"/>
              </a:rPr>
            </a:br>
            <a:r>
              <a:rPr lang="fr-FR" sz="1800" b="1" i="1" u="sng" dirty="0" smtClean="0">
                <a:solidFill>
                  <a:schemeClr val="accent6">
                    <a:lumMod val="75000"/>
                  </a:schemeClr>
                </a:solidFill>
                <a:ea typeface="Tahoma" pitchFamily="34" charset="0"/>
                <a:cs typeface="Tahoma" pitchFamily="34" charset="0"/>
              </a:rPr>
              <a:t>qui ne répondent pas </a:t>
            </a:r>
            <a:r>
              <a:rPr lang="fr-FR" sz="1800" b="1" i="1" u="sng" dirty="0" smtClean="0">
                <a:solidFill>
                  <a:srgbClr val="073E87"/>
                </a:solidFill>
                <a:ea typeface="Tahoma" pitchFamily="34" charset="0"/>
                <a:cs typeface="Tahoma" pitchFamily="34" charset="0"/>
              </a:rPr>
              <a:t>aux exigences de sécurité (UTE C18-550 – point 10.1.2.1)</a:t>
            </a:r>
          </a:p>
          <a:p>
            <a:pPr algn="just">
              <a:spcAft>
                <a:spcPts val="600"/>
              </a:spcAft>
              <a:buClr>
                <a:schemeClr val="bg2">
                  <a:lumMod val="50000"/>
                </a:schemeClr>
              </a:buClr>
              <a:buFontTx/>
              <a:buChar char="-"/>
            </a:pPr>
            <a:endParaRPr lang="fr-FR" sz="1600" dirty="0" smtClean="0">
              <a:ea typeface="Tahoma" pitchFamily="34" charset="0"/>
              <a:cs typeface="Tahoma" pitchFamily="34" charset="0"/>
            </a:endParaRPr>
          </a:p>
        </p:txBody>
      </p:sp>
      <p:sp>
        <p:nvSpPr>
          <p:cNvPr id="4" name="Forme libre 3"/>
          <p:cNvSpPr/>
          <p:nvPr/>
        </p:nvSpPr>
        <p:spPr>
          <a:xfrm>
            <a:off x="358971" y="1776958"/>
            <a:ext cx="4013614" cy="1480250"/>
          </a:xfrm>
          <a:custGeom>
            <a:avLst/>
            <a:gdLst>
              <a:gd name="connsiteX0" fmla="*/ 0 w 4013614"/>
              <a:gd name="connsiteY0" fmla="*/ 0 h 1480250"/>
              <a:gd name="connsiteX1" fmla="*/ 4013614 w 4013614"/>
              <a:gd name="connsiteY1" fmla="*/ 0 h 1480250"/>
              <a:gd name="connsiteX2" fmla="*/ 4013614 w 4013614"/>
              <a:gd name="connsiteY2" fmla="*/ 1480250 h 1480250"/>
              <a:gd name="connsiteX3" fmla="*/ 0 w 4013614"/>
              <a:gd name="connsiteY3" fmla="*/ 1480250 h 1480250"/>
              <a:gd name="connsiteX4" fmla="*/ 0 w 4013614"/>
              <a:gd name="connsiteY4" fmla="*/ 0 h 148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614" h="1480250">
                <a:moveTo>
                  <a:pt x="0" y="0"/>
                </a:moveTo>
                <a:lnTo>
                  <a:pt x="4013614" y="0"/>
                </a:lnTo>
                <a:lnTo>
                  <a:pt x="4013614" y="1480250"/>
                </a:lnTo>
                <a:lnTo>
                  <a:pt x="0" y="1480250"/>
                </a:lnTo>
                <a:lnTo>
                  <a:pt x="0" y="0"/>
                </a:lnTo>
                <a:close/>
              </a:path>
            </a:pathLst>
          </a:custGeom>
        </p:spPr>
        <p:style>
          <a:lnRef idx="1">
            <a:schemeClr val="accent1">
              <a:shade val="50000"/>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t>Les OPERATIONS DE CONNEXION ET DE DÉCONNEXION sont considérées comme des TRAVAUX  SOUS TENSION si l’une des conditions ci-dessous est respectée : </a:t>
            </a:r>
            <a:endParaRPr lang="fr-FR" sz="1600" kern="1200" dirty="0"/>
          </a:p>
        </p:txBody>
      </p:sp>
      <p:sp>
        <p:nvSpPr>
          <p:cNvPr id="7" name="Forme libre 6"/>
          <p:cNvSpPr/>
          <p:nvPr/>
        </p:nvSpPr>
        <p:spPr>
          <a:xfrm>
            <a:off x="358971" y="3257209"/>
            <a:ext cx="4013614" cy="3285764"/>
          </a:xfrm>
          <a:custGeom>
            <a:avLst/>
            <a:gdLst>
              <a:gd name="connsiteX0" fmla="*/ 0 w 4013614"/>
              <a:gd name="connsiteY0" fmla="*/ 0 h 3285764"/>
              <a:gd name="connsiteX1" fmla="*/ 4013614 w 4013614"/>
              <a:gd name="connsiteY1" fmla="*/ 0 h 3285764"/>
              <a:gd name="connsiteX2" fmla="*/ 4013614 w 4013614"/>
              <a:gd name="connsiteY2" fmla="*/ 3285764 h 3285764"/>
              <a:gd name="connsiteX3" fmla="*/ 0 w 4013614"/>
              <a:gd name="connsiteY3" fmla="*/ 3285764 h 3285764"/>
              <a:gd name="connsiteX4" fmla="*/ 0 w 4013614"/>
              <a:gd name="connsiteY4" fmla="*/ 0 h 328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614" h="3285764">
                <a:moveTo>
                  <a:pt x="0" y="0"/>
                </a:moveTo>
                <a:lnTo>
                  <a:pt x="4013614" y="0"/>
                </a:lnTo>
                <a:lnTo>
                  <a:pt x="4013614" y="3285764"/>
                </a:lnTo>
                <a:lnTo>
                  <a:pt x="0" y="3285764"/>
                </a:lnTo>
                <a:lnTo>
                  <a:pt x="0" y="0"/>
                </a:lnTo>
                <a:close/>
              </a:path>
            </a:pathLst>
          </a:custGeom>
          <a:noFill/>
          <a:ln>
            <a:noFill/>
          </a:ln>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La tension de l’accumulateur ou de la batterie est supérieure à 60v CC ou supérieure à 240 AH; </a:t>
            </a:r>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kern="1200" dirty="0" smtClean="0"/>
              <a:t>la procédure mise en œuvre ne garantie pas une CONNEXION ou une DÉCONNEXION hors charge.</a:t>
            </a:r>
          </a:p>
        </p:txBody>
      </p:sp>
      <p:sp>
        <p:nvSpPr>
          <p:cNvPr id="8" name="Forme libre 7"/>
          <p:cNvSpPr/>
          <p:nvPr/>
        </p:nvSpPr>
        <p:spPr>
          <a:xfrm>
            <a:off x="4934492" y="1776958"/>
            <a:ext cx="4013614" cy="1480250"/>
          </a:xfrm>
          <a:custGeom>
            <a:avLst/>
            <a:gdLst>
              <a:gd name="connsiteX0" fmla="*/ 0 w 4013614"/>
              <a:gd name="connsiteY0" fmla="*/ 0 h 1480250"/>
              <a:gd name="connsiteX1" fmla="*/ 4013614 w 4013614"/>
              <a:gd name="connsiteY1" fmla="*/ 0 h 1480250"/>
              <a:gd name="connsiteX2" fmla="*/ 4013614 w 4013614"/>
              <a:gd name="connsiteY2" fmla="*/ 1480250 h 1480250"/>
              <a:gd name="connsiteX3" fmla="*/ 0 w 4013614"/>
              <a:gd name="connsiteY3" fmla="*/ 1480250 h 1480250"/>
              <a:gd name="connsiteX4" fmla="*/ 0 w 4013614"/>
              <a:gd name="connsiteY4" fmla="*/ 0 h 148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614" h="1480250">
                <a:moveTo>
                  <a:pt x="0" y="0"/>
                </a:moveTo>
                <a:lnTo>
                  <a:pt x="4013614" y="0"/>
                </a:lnTo>
                <a:lnTo>
                  <a:pt x="4013614" y="1480250"/>
                </a:lnTo>
                <a:lnTo>
                  <a:pt x="0" y="1480250"/>
                </a:lnTo>
                <a:lnTo>
                  <a:pt x="0" y="0"/>
                </a:lnTo>
                <a:close/>
              </a:path>
            </a:pathLst>
          </a:custGeom>
        </p:spPr>
        <p:style>
          <a:lnRef idx="1">
            <a:schemeClr val="accent1">
              <a:shade val="50000"/>
              <a:hueOff val="498247"/>
              <a:satOff val="27330"/>
              <a:lumOff val="42458"/>
              <a:alphaOff val="0"/>
            </a:schemeClr>
          </a:lnRef>
          <a:fillRef idx="3">
            <a:schemeClr val="accent1">
              <a:shade val="50000"/>
              <a:hueOff val="498247"/>
              <a:satOff val="27330"/>
              <a:lumOff val="42458"/>
              <a:alphaOff val="0"/>
            </a:schemeClr>
          </a:fillRef>
          <a:effectRef idx="2">
            <a:schemeClr val="accent1">
              <a:shade val="50000"/>
              <a:hueOff val="498247"/>
              <a:satOff val="27330"/>
              <a:lumOff val="42458"/>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solidFill>
                  <a:srgbClr val="073E87"/>
                </a:solidFill>
              </a:rPr>
              <a:t>Si aucune de ces conditions n’est atteinte, </a:t>
            </a:r>
            <a:br>
              <a:rPr lang="fr-FR" sz="1600" kern="1200" dirty="0" smtClean="0">
                <a:solidFill>
                  <a:srgbClr val="073E87"/>
                </a:solidFill>
              </a:rPr>
            </a:br>
            <a:r>
              <a:rPr lang="fr-FR" sz="1600" kern="1200" dirty="0" smtClean="0">
                <a:solidFill>
                  <a:srgbClr val="073E87"/>
                </a:solidFill>
              </a:rPr>
              <a:t>la CONNEXION et la DÉCONNEXION </a:t>
            </a:r>
            <a:br>
              <a:rPr lang="fr-FR" sz="1600" kern="1200" dirty="0" smtClean="0">
                <a:solidFill>
                  <a:srgbClr val="073E87"/>
                </a:solidFill>
              </a:rPr>
            </a:br>
            <a:r>
              <a:rPr lang="fr-FR" sz="1600" kern="1200" dirty="0" smtClean="0">
                <a:solidFill>
                  <a:srgbClr val="073E87"/>
                </a:solidFill>
              </a:rPr>
              <a:t>en présence de tension du CIRCUIT DE SERVITUDE, est autorisée sous réserve </a:t>
            </a:r>
            <a:br>
              <a:rPr lang="fr-FR" sz="1600" kern="1200" dirty="0" smtClean="0">
                <a:solidFill>
                  <a:srgbClr val="073E87"/>
                </a:solidFill>
              </a:rPr>
            </a:br>
            <a:r>
              <a:rPr lang="fr-FR" sz="1600" kern="1200" dirty="0" smtClean="0">
                <a:solidFill>
                  <a:srgbClr val="073E87"/>
                </a:solidFill>
              </a:rPr>
              <a:t>de respecter les conditions </a:t>
            </a:r>
            <a:br>
              <a:rPr lang="fr-FR" sz="1600" kern="1200" dirty="0" smtClean="0">
                <a:solidFill>
                  <a:srgbClr val="073E87"/>
                </a:solidFill>
              </a:rPr>
            </a:br>
            <a:r>
              <a:rPr lang="fr-FR" sz="1600" kern="1200" dirty="0" smtClean="0">
                <a:solidFill>
                  <a:srgbClr val="073E87"/>
                </a:solidFill>
              </a:rPr>
              <a:t>et les limitations ci-après : </a:t>
            </a:r>
            <a:endParaRPr lang="fr-FR" sz="1600" kern="1200" dirty="0">
              <a:solidFill>
                <a:srgbClr val="073E87"/>
              </a:solidFill>
            </a:endParaRPr>
          </a:p>
        </p:txBody>
      </p:sp>
      <p:sp>
        <p:nvSpPr>
          <p:cNvPr id="9" name="Forme libre 8"/>
          <p:cNvSpPr/>
          <p:nvPr/>
        </p:nvSpPr>
        <p:spPr>
          <a:xfrm>
            <a:off x="4934492" y="3257209"/>
            <a:ext cx="4013614" cy="3285764"/>
          </a:xfrm>
          <a:custGeom>
            <a:avLst/>
            <a:gdLst>
              <a:gd name="connsiteX0" fmla="*/ 0 w 4013614"/>
              <a:gd name="connsiteY0" fmla="*/ 0 h 3285764"/>
              <a:gd name="connsiteX1" fmla="*/ 4013614 w 4013614"/>
              <a:gd name="connsiteY1" fmla="*/ 0 h 3285764"/>
              <a:gd name="connsiteX2" fmla="*/ 4013614 w 4013614"/>
              <a:gd name="connsiteY2" fmla="*/ 3285764 h 3285764"/>
              <a:gd name="connsiteX3" fmla="*/ 0 w 4013614"/>
              <a:gd name="connsiteY3" fmla="*/ 3285764 h 3285764"/>
              <a:gd name="connsiteX4" fmla="*/ 0 w 4013614"/>
              <a:gd name="connsiteY4" fmla="*/ 0 h 3285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614" h="3285764">
                <a:moveTo>
                  <a:pt x="0" y="0"/>
                </a:moveTo>
                <a:lnTo>
                  <a:pt x="4013614" y="0"/>
                </a:lnTo>
                <a:lnTo>
                  <a:pt x="4013614" y="3285764"/>
                </a:lnTo>
                <a:lnTo>
                  <a:pt x="0" y="3285764"/>
                </a:lnTo>
                <a:lnTo>
                  <a:pt x="0" y="0"/>
                </a:lnTo>
                <a:close/>
              </a:path>
            </a:pathLst>
          </a:custGeom>
          <a:noFill/>
          <a:ln>
            <a:noFill/>
          </a:ln>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Ne connecter ou déconnecter qu’un seul potentiel à la fois.</a:t>
            </a:r>
          </a:p>
          <a:p>
            <a:pPr marL="0" lvl="1" algn="l" defTabSz="711200">
              <a:lnSpc>
                <a:spcPct val="90000"/>
              </a:lnSpc>
              <a:spcBef>
                <a:spcPct val="0"/>
              </a:spcBef>
              <a:spcAft>
                <a:spcPct val="15000"/>
              </a:spcAft>
            </a:pPr>
            <a:endParaRPr lang="fr-FR" sz="600" kern="1200" dirty="0"/>
          </a:p>
          <a:p>
            <a:pPr marL="171450" lvl="1" indent="-171450" algn="l" defTabSz="711200">
              <a:lnSpc>
                <a:spcPct val="90000"/>
              </a:lnSpc>
              <a:spcBef>
                <a:spcPct val="0"/>
              </a:spcBef>
              <a:spcAft>
                <a:spcPct val="15000"/>
              </a:spcAft>
              <a:buChar char="••"/>
            </a:pPr>
            <a:r>
              <a:rPr lang="fr-FR" sz="1600" kern="1200" dirty="0" smtClean="0"/>
              <a:t>Déconnecter le potentiel relié à la masse en premier afin de s’affranchir des risques de court-circuit.</a:t>
            </a:r>
          </a:p>
          <a:p>
            <a:pPr marL="171450" lvl="1" indent="-171450" algn="l" defTabSz="711200">
              <a:lnSpc>
                <a:spcPct val="90000"/>
              </a:lnSpc>
              <a:spcBef>
                <a:spcPct val="0"/>
              </a:spcBef>
              <a:spcAft>
                <a:spcPct val="15000"/>
              </a:spcAft>
              <a:buChar char="••"/>
            </a:pPr>
            <a:endParaRPr lang="fr-FR" sz="600" kern="1200" dirty="0" smtClean="0"/>
          </a:p>
          <a:p>
            <a:pPr marL="171450" lvl="1" indent="-171450" algn="l" defTabSz="711200">
              <a:lnSpc>
                <a:spcPct val="90000"/>
              </a:lnSpc>
              <a:spcBef>
                <a:spcPct val="0"/>
              </a:spcBef>
              <a:spcAft>
                <a:spcPct val="15000"/>
              </a:spcAft>
              <a:buChar char="••"/>
            </a:pPr>
            <a:r>
              <a:rPr lang="fr-FR" sz="1600" kern="1200" dirty="0" smtClean="0"/>
              <a:t>Isoler les extrémités des conducteurs, laissées en attendre des reconnexions, au moyen d’un dispositif isolant approprié, tel qu’un capuchon isolant ou par éloignement. </a:t>
            </a:r>
          </a:p>
          <a:p>
            <a:pPr marL="444500" lvl="3" defTabSz="711200">
              <a:lnSpc>
                <a:spcPct val="90000"/>
              </a:lnSpc>
              <a:spcBef>
                <a:spcPct val="0"/>
              </a:spcBef>
              <a:spcAft>
                <a:spcPct val="15000"/>
              </a:spcAft>
            </a:pPr>
            <a:r>
              <a:rPr lang="fr-FR" sz="1600" kern="1200" dirty="0" smtClean="0">
                <a:sym typeface="Wingdings"/>
              </a:rPr>
              <a:t></a:t>
            </a:r>
            <a:r>
              <a:rPr lang="fr-FR" sz="1600" kern="1200" dirty="0" smtClean="0"/>
              <a:t>Cette opération doit être effectuée </a:t>
            </a:r>
            <a:br>
              <a:rPr lang="fr-FR" sz="1600" kern="1200" dirty="0" smtClean="0"/>
            </a:br>
            <a:r>
              <a:rPr lang="fr-FR" sz="1600" kern="1200" dirty="0" smtClean="0"/>
              <a:t>à l’aide du matériel et de l’outillage adapté. </a:t>
            </a:r>
          </a:p>
        </p:txBody>
      </p:sp>
    </p:spTree>
    <p:extLst>
      <p:ext uri="{BB962C8B-B14F-4D97-AF65-F5344CB8AC3E}">
        <p14:creationId xmlns:p14="http://schemas.microsoft.com/office/powerpoint/2010/main" val="15843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9144000" cy="646331"/>
          </a:xfrm>
          <a:prstGeom prst="rect">
            <a:avLst/>
          </a:prstGeom>
          <a:noFill/>
        </p:spPr>
        <p:txBody>
          <a:bodyPr wrap="square" rtlCol="0" anchor="t">
            <a:spAutoFit/>
          </a:bodyPr>
          <a:lstStyle/>
          <a:p>
            <a:pPr algn="ctr"/>
            <a:r>
              <a:rPr lang="fr-FR" sz="3600" b="1" dirty="0" smtClean="0">
                <a:solidFill>
                  <a:srgbClr val="073E87"/>
                </a:solidFill>
              </a:rPr>
              <a:t>AUTRES OPÉRATIONS PARTICULIÈRES </a:t>
            </a:r>
            <a:endParaRPr lang="fr-FR" sz="36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19</a:t>
            </a:fld>
            <a:endParaRPr lang="fr-FR" sz="1200" dirty="0">
              <a:solidFill>
                <a:prstClr val="black"/>
              </a:solidFill>
            </a:endParaRPr>
          </a:p>
        </p:txBody>
      </p:sp>
      <p:sp>
        <p:nvSpPr>
          <p:cNvPr id="2" name="ZoneTexte 1"/>
          <p:cNvSpPr txBox="1"/>
          <p:nvPr/>
        </p:nvSpPr>
        <p:spPr>
          <a:xfrm>
            <a:off x="251520" y="1141240"/>
            <a:ext cx="3600400" cy="307777"/>
          </a:xfrm>
          <a:prstGeom prst="rect">
            <a:avLst/>
          </a:prstGeom>
          <a:noFill/>
        </p:spPr>
        <p:txBody>
          <a:bodyPr wrap="square" rtlCol="0">
            <a:spAutoFit/>
          </a:bodyPr>
          <a:lstStyle/>
          <a:p>
            <a:r>
              <a:rPr lang="fr-FR" sz="1400" b="1" i="1" dirty="0" smtClean="0">
                <a:effectLst>
                  <a:outerShdw blurRad="38100" dist="38100" dir="2700000" algn="tl">
                    <a:srgbClr val="000000">
                      <a:alpha val="43137"/>
                    </a:srgbClr>
                  </a:outerShdw>
                </a:effectLst>
              </a:rPr>
              <a:t>10.1.3 Batteries de traction des véhicules</a:t>
            </a:r>
            <a:endParaRPr lang="fr-FR" sz="1400" b="1" i="1" dirty="0">
              <a:effectLst>
                <a:outerShdw blurRad="38100" dist="38100" dir="2700000" algn="tl">
                  <a:srgbClr val="000000">
                    <a:alpha val="43137"/>
                  </a:srgbClr>
                </a:outerShdw>
              </a:effectLst>
            </a:endParaRPr>
          </a:p>
        </p:txBody>
      </p:sp>
      <p:sp>
        <p:nvSpPr>
          <p:cNvPr id="7" name="Forme libre 6"/>
          <p:cNvSpPr/>
          <p:nvPr/>
        </p:nvSpPr>
        <p:spPr>
          <a:xfrm>
            <a:off x="623645" y="1494082"/>
            <a:ext cx="3259282" cy="792087"/>
          </a:xfrm>
          <a:custGeom>
            <a:avLst/>
            <a:gdLst>
              <a:gd name="connsiteX0" fmla="*/ 0 w 2003093"/>
              <a:gd name="connsiteY0" fmla="*/ 106024 h 1060241"/>
              <a:gd name="connsiteX1" fmla="*/ 106024 w 2003093"/>
              <a:gd name="connsiteY1" fmla="*/ 0 h 1060241"/>
              <a:gd name="connsiteX2" fmla="*/ 1897069 w 2003093"/>
              <a:gd name="connsiteY2" fmla="*/ 0 h 1060241"/>
              <a:gd name="connsiteX3" fmla="*/ 2003093 w 2003093"/>
              <a:gd name="connsiteY3" fmla="*/ 106024 h 1060241"/>
              <a:gd name="connsiteX4" fmla="*/ 2003093 w 2003093"/>
              <a:gd name="connsiteY4" fmla="*/ 954217 h 1060241"/>
              <a:gd name="connsiteX5" fmla="*/ 1897069 w 2003093"/>
              <a:gd name="connsiteY5" fmla="*/ 1060241 h 1060241"/>
              <a:gd name="connsiteX6" fmla="*/ 106024 w 2003093"/>
              <a:gd name="connsiteY6" fmla="*/ 1060241 h 1060241"/>
              <a:gd name="connsiteX7" fmla="*/ 0 w 2003093"/>
              <a:gd name="connsiteY7" fmla="*/ 954217 h 1060241"/>
              <a:gd name="connsiteX8" fmla="*/ 0 w 2003093"/>
              <a:gd name="connsiteY8" fmla="*/ 106024 h 106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093" h="1060241">
                <a:moveTo>
                  <a:pt x="0" y="106024"/>
                </a:moveTo>
                <a:cubicBezTo>
                  <a:pt x="0" y="47469"/>
                  <a:pt x="47469" y="0"/>
                  <a:pt x="106024" y="0"/>
                </a:cubicBezTo>
                <a:lnTo>
                  <a:pt x="1897069" y="0"/>
                </a:lnTo>
                <a:cubicBezTo>
                  <a:pt x="1955624" y="0"/>
                  <a:pt x="2003093" y="47469"/>
                  <a:pt x="2003093" y="106024"/>
                </a:cubicBezTo>
                <a:lnTo>
                  <a:pt x="2003093" y="954217"/>
                </a:lnTo>
                <a:cubicBezTo>
                  <a:pt x="2003093" y="1012772"/>
                  <a:pt x="1955624" y="1060241"/>
                  <a:pt x="1897069" y="1060241"/>
                </a:cubicBezTo>
                <a:lnTo>
                  <a:pt x="106024" y="1060241"/>
                </a:lnTo>
                <a:cubicBezTo>
                  <a:pt x="47469" y="1060241"/>
                  <a:pt x="0" y="1012772"/>
                  <a:pt x="0" y="954217"/>
                </a:cubicBezTo>
                <a:lnTo>
                  <a:pt x="0" y="106024"/>
                </a:ln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76773" tIns="76773" rIns="76773" bIns="76773" numCol="1" spcCol="1270" anchor="ctr" anchorCtr="0">
            <a:noAutofit/>
          </a:bodyPr>
          <a:lstStyle/>
          <a:p>
            <a:pPr lvl="0" algn="ctr" defTabSz="533400">
              <a:lnSpc>
                <a:spcPct val="90000"/>
              </a:lnSpc>
              <a:spcBef>
                <a:spcPct val="0"/>
              </a:spcBef>
              <a:spcAft>
                <a:spcPct val="35000"/>
              </a:spcAft>
            </a:pPr>
            <a:r>
              <a:rPr lang="fr-FR" sz="1400" b="1" kern="1200" dirty="0" smtClean="0">
                <a:solidFill>
                  <a:srgbClr val="073E87"/>
                </a:solidFill>
                <a:effectLst>
                  <a:outerShdw blurRad="38100" dist="38100" dir="2700000" algn="tl">
                    <a:srgbClr val="000000">
                      <a:alpha val="43137"/>
                    </a:srgbClr>
                  </a:outerShdw>
                </a:effectLst>
              </a:rPr>
              <a:t>Opérations sur les circuits associés </a:t>
            </a:r>
            <a:br>
              <a:rPr lang="fr-FR" sz="1400" b="1" kern="1200" dirty="0" smtClean="0">
                <a:solidFill>
                  <a:srgbClr val="073E87"/>
                </a:solidFill>
                <a:effectLst>
                  <a:outerShdw blurRad="38100" dist="38100" dir="2700000" algn="tl">
                    <a:srgbClr val="000000">
                      <a:alpha val="43137"/>
                    </a:srgbClr>
                  </a:outerShdw>
                </a:effectLst>
              </a:rPr>
            </a:br>
            <a:r>
              <a:rPr lang="fr-FR" sz="1400" b="1" kern="1200" dirty="0" smtClean="0">
                <a:solidFill>
                  <a:srgbClr val="073E87"/>
                </a:solidFill>
                <a:effectLst>
                  <a:outerShdw blurRad="38100" dist="38100" dir="2700000" algn="tl">
                    <a:srgbClr val="000000">
                      <a:alpha val="43137"/>
                    </a:srgbClr>
                  </a:outerShdw>
                </a:effectLst>
              </a:rPr>
              <a:t>aux batteries de traction </a:t>
            </a:r>
            <a:br>
              <a:rPr lang="fr-FR" sz="1400" b="1" kern="1200" dirty="0" smtClean="0">
                <a:solidFill>
                  <a:srgbClr val="073E87"/>
                </a:solidFill>
                <a:effectLst>
                  <a:outerShdw blurRad="38100" dist="38100" dir="2700000" algn="tl">
                    <a:srgbClr val="000000">
                      <a:alpha val="43137"/>
                    </a:srgbClr>
                  </a:outerShdw>
                </a:effectLst>
              </a:rPr>
            </a:br>
            <a:r>
              <a:rPr lang="fr-FR" sz="1400" b="1" kern="1200" dirty="0" smtClean="0">
                <a:solidFill>
                  <a:srgbClr val="073E87"/>
                </a:solidFill>
                <a:effectLst>
                  <a:outerShdw blurRad="38100" dist="38100" dir="2700000" algn="tl">
                    <a:srgbClr val="000000">
                      <a:alpha val="43137"/>
                    </a:srgbClr>
                  </a:outerShdw>
                </a:effectLst>
              </a:rPr>
              <a:t>(UTE C18-550 – point 10.1.4)</a:t>
            </a:r>
            <a:endParaRPr lang="fr-FR" sz="1400" b="1" kern="1200" dirty="0">
              <a:solidFill>
                <a:srgbClr val="073E87"/>
              </a:solidFill>
              <a:effectLst>
                <a:outerShdw blurRad="38100" dist="38100" dir="2700000" algn="tl">
                  <a:srgbClr val="000000">
                    <a:alpha val="43137"/>
                  </a:srgbClr>
                </a:outerShdw>
              </a:effectLst>
            </a:endParaRPr>
          </a:p>
        </p:txBody>
      </p:sp>
      <p:sp>
        <p:nvSpPr>
          <p:cNvPr id="8" name="Forme libre 7"/>
          <p:cNvSpPr/>
          <p:nvPr/>
        </p:nvSpPr>
        <p:spPr>
          <a:xfrm>
            <a:off x="5409118" y="1494082"/>
            <a:ext cx="3259282" cy="792087"/>
          </a:xfrm>
          <a:custGeom>
            <a:avLst/>
            <a:gdLst>
              <a:gd name="connsiteX0" fmla="*/ 0 w 2003093"/>
              <a:gd name="connsiteY0" fmla="*/ 106024 h 1060241"/>
              <a:gd name="connsiteX1" fmla="*/ 106024 w 2003093"/>
              <a:gd name="connsiteY1" fmla="*/ 0 h 1060241"/>
              <a:gd name="connsiteX2" fmla="*/ 1897069 w 2003093"/>
              <a:gd name="connsiteY2" fmla="*/ 0 h 1060241"/>
              <a:gd name="connsiteX3" fmla="*/ 2003093 w 2003093"/>
              <a:gd name="connsiteY3" fmla="*/ 106024 h 1060241"/>
              <a:gd name="connsiteX4" fmla="*/ 2003093 w 2003093"/>
              <a:gd name="connsiteY4" fmla="*/ 954217 h 1060241"/>
              <a:gd name="connsiteX5" fmla="*/ 1897069 w 2003093"/>
              <a:gd name="connsiteY5" fmla="*/ 1060241 h 1060241"/>
              <a:gd name="connsiteX6" fmla="*/ 106024 w 2003093"/>
              <a:gd name="connsiteY6" fmla="*/ 1060241 h 1060241"/>
              <a:gd name="connsiteX7" fmla="*/ 0 w 2003093"/>
              <a:gd name="connsiteY7" fmla="*/ 954217 h 1060241"/>
              <a:gd name="connsiteX8" fmla="*/ 0 w 2003093"/>
              <a:gd name="connsiteY8" fmla="*/ 106024 h 106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093" h="1060241">
                <a:moveTo>
                  <a:pt x="0" y="106024"/>
                </a:moveTo>
                <a:cubicBezTo>
                  <a:pt x="0" y="47469"/>
                  <a:pt x="47469" y="0"/>
                  <a:pt x="106024" y="0"/>
                </a:cubicBezTo>
                <a:lnTo>
                  <a:pt x="1897069" y="0"/>
                </a:lnTo>
                <a:cubicBezTo>
                  <a:pt x="1955624" y="0"/>
                  <a:pt x="2003093" y="47469"/>
                  <a:pt x="2003093" y="106024"/>
                </a:cubicBezTo>
                <a:lnTo>
                  <a:pt x="2003093" y="954217"/>
                </a:lnTo>
                <a:cubicBezTo>
                  <a:pt x="2003093" y="1012772"/>
                  <a:pt x="1955624" y="1060241"/>
                  <a:pt x="1897069" y="1060241"/>
                </a:cubicBezTo>
                <a:lnTo>
                  <a:pt x="106024" y="1060241"/>
                </a:lnTo>
                <a:cubicBezTo>
                  <a:pt x="47469" y="1060241"/>
                  <a:pt x="0" y="1012772"/>
                  <a:pt x="0" y="954217"/>
                </a:cubicBezTo>
                <a:lnTo>
                  <a:pt x="0" y="106024"/>
                </a:ln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76773" tIns="76773" rIns="76773" bIns="76773" numCol="1" spcCol="1270" anchor="ctr" anchorCtr="0">
            <a:noAutofit/>
          </a:bodyPr>
          <a:lstStyle/>
          <a:p>
            <a:pPr lvl="0" algn="ctr" defTabSz="533400">
              <a:lnSpc>
                <a:spcPct val="90000"/>
              </a:lnSpc>
              <a:spcBef>
                <a:spcPct val="0"/>
              </a:spcBef>
              <a:spcAft>
                <a:spcPct val="35000"/>
              </a:spcAft>
            </a:pPr>
            <a:r>
              <a:rPr lang="fr-FR" sz="1400" b="1" kern="1200" dirty="0" smtClean="0">
                <a:solidFill>
                  <a:srgbClr val="073E87"/>
                </a:solidFill>
                <a:effectLst>
                  <a:outerShdw blurRad="38100" dist="38100" dir="2700000" algn="tl">
                    <a:srgbClr val="000000">
                      <a:alpha val="43137"/>
                    </a:srgbClr>
                  </a:outerShdw>
                </a:effectLst>
              </a:rPr>
              <a:t>Opérations de manutention </a:t>
            </a:r>
            <a:br>
              <a:rPr lang="fr-FR" sz="1400" b="1" kern="1200" dirty="0" smtClean="0">
                <a:solidFill>
                  <a:srgbClr val="073E87"/>
                </a:solidFill>
                <a:effectLst>
                  <a:outerShdw blurRad="38100" dist="38100" dir="2700000" algn="tl">
                    <a:srgbClr val="000000">
                      <a:alpha val="43137"/>
                    </a:srgbClr>
                  </a:outerShdw>
                </a:effectLst>
              </a:rPr>
            </a:br>
            <a:r>
              <a:rPr lang="fr-FR" sz="1400" b="1" kern="1200" dirty="0" smtClean="0">
                <a:solidFill>
                  <a:srgbClr val="073E87"/>
                </a:solidFill>
                <a:effectLst>
                  <a:outerShdw blurRad="38100" dist="38100" dir="2700000" algn="tl">
                    <a:srgbClr val="000000">
                      <a:alpha val="43137"/>
                    </a:srgbClr>
                  </a:outerShdw>
                </a:effectLst>
              </a:rPr>
              <a:t>des batteries </a:t>
            </a:r>
            <a:br>
              <a:rPr lang="fr-FR" sz="1400" b="1" kern="1200" dirty="0" smtClean="0">
                <a:solidFill>
                  <a:srgbClr val="073E87"/>
                </a:solidFill>
                <a:effectLst>
                  <a:outerShdw blurRad="38100" dist="38100" dir="2700000" algn="tl">
                    <a:srgbClr val="000000">
                      <a:alpha val="43137"/>
                    </a:srgbClr>
                  </a:outerShdw>
                </a:effectLst>
              </a:rPr>
            </a:br>
            <a:r>
              <a:rPr lang="fr-FR" sz="1400" b="1" kern="1200" dirty="0" smtClean="0">
                <a:solidFill>
                  <a:srgbClr val="073E87"/>
                </a:solidFill>
                <a:effectLst>
                  <a:outerShdw blurRad="38100" dist="38100" dir="2700000" algn="tl">
                    <a:srgbClr val="000000">
                      <a:alpha val="43137"/>
                    </a:srgbClr>
                  </a:outerShdw>
                </a:effectLst>
              </a:rPr>
              <a:t>(UTE C18-550 – point 10.1.5)</a:t>
            </a:r>
            <a:endParaRPr lang="fr-FR" sz="1400" b="1" kern="1200" dirty="0">
              <a:solidFill>
                <a:srgbClr val="073E87"/>
              </a:solidFill>
              <a:effectLst>
                <a:outerShdw blurRad="38100" dist="38100" dir="2700000" algn="tl">
                  <a:srgbClr val="000000">
                    <a:alpha val="43137"/>
                  </a:srgbClr>
                </a:outerShdw>
              </a:effectLst>
            </a:endParaRPr>
          </a:p>
        </p:txBody>
      </p:sp>
      <p:sp>
        <p:nvSpPr>
          <p:cNvPr id="9" name="Triangle isocèle 8"/>
          <p:cNvSpPr/>
          <p:nvPr/>
        </p:nvSpPr>
        <p:spPr>
          <a:xfrm>
            <a:off x="3816957" y="6000107"/>
            <a:ext cx="1358034" cy="795181"/>
          </a:xfrm>
          <a:prstGeom prst="triangle">
            <a:avLst/>
          </a:pr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sp>
      <p:sp>
        <p:nvSpPr>
          <p:cNvPr id="11" name="Rectangle 10"/>
          <p:cNvSpPr/>
          <p:nvPr/>
        </p:nvSpPr>
        <p:spPr>
          <a:xfrm rot="240000">
            <a:off x="613212" y="5659363"/>
            <a:ext cx="7765524" cy="333728"/>
          </a:xfrm>
          <a:prstGeom prst="rect">
            <a:avLst/>
          </a:pr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sp>
      <p:sp>
        <p:nvSpPr>
          <p:cNvPr id="12" name="Forme libre 11"/>
          <p:cNvSpPr/>
          <p:nvPr/>
        </p:nvSpPr>
        <p:spPr>
          <a:xfrm rot="240000">
            <a:off x="4999135" y="4821511"/>
            <a:ext cx="3450826" cy="998233"/>
          </a:xfrm>
          <a:custGeom>
            <a:avLst/>
            <a:gdLst>
              <a:gd name="connsiteX0" fmla="*/ 0 w 2002204"/>
              <a:gd name="connsiteY0" fmla="*/ 146721 h 880309"/>
              <a:gd name="connsiteX1" fmla="*/ 146721 w 2002204"/>
              <a:gd name="connsiteY1" fmla="*/ 0 h 880309"/>
              <a:gd name="connsiteX2" fmla="*/ 1855483 w 2002204"/>
              <a:gd name="connsiteY2" fmla="*/ 0 h 880309"/>
              <a:gd name="connsiteX3" fmla="*/ 2002204 w 2002204"/>
              <a:gd name="connsiteY3" fmla="*/ 146721 h 880309"/>
              <a:gd name="connsiteX4" fmla="*/ 2002204 w 2002204"/>
              <a:gd name="connsiteY4" fmla="*/ 733588 h 880309"/>
              <a:gd name="connsiteX5" fmla="*/ 1855483 w 2002204"/>
              <a:gd name="connsiteY5" fmla="*/ 880309 h 880309"/>
              <a:gd name="connsiteX6" fmla="*/ 146721 w 2002204"/>
              <a:gd name="connsiteY6" fmla="*/ 880309 h 880309"/>
              <a:gd name="connsiteX7" fmla="*/ 0 w 2002204"/>
              <a:gd name="connsiteY7" fmla="*/ 733588 h 880309"/>
              <a:gd name="connsiteX8" fmla="*/ 0 w 2002204"/>
              <a:gd name="connsiteY8" fmla="*/ 146721 h 88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204" h="880309">
                <a:moveTo>
                  <a:pt x="0" y="146721"/>
                </a:moveTo>
                <a:cubicBezTo>
                  <a:pt x="0" y="65689"/>
                  <a:pt x="65689" y="0"/>
                  <a:pt x="146721" y="0"/>
                </a:cubicBezTo>
                <a:lnTo>
                  <a:pt x="1855483" y="0"/>
                </a:lnTo>
                <a:cubicBezTo>
                  <a:pt x="1936515" y="0"/>
                  <a:pt x="2002204" y="65689"/>
                  <a:pt x="2002204" y="146721"/>
                </a:cubicBezTo>
                <a:lnTo>
                  <a:pt x="2002204" y="733588"/>
                </a:lnTo>
                <a:cubicBezTo>
                  <a:pt x="2002204" y="814620"/>
                  <a:pt x="1936515" y="880309"/>
                  <a:pt x="1855483" y="880309"/>
                </a:cubicBezTo>
                <a:lnTo>
                  <a:pt x="146721" y="880309"/>
                </a:lnTo>
                <a:cubicBezTo>
                  <a:pt x="65689" y="880309"/>
                  <a:pt x="0" y="814620"/>
                  <a:pt x="0" y="733588"/>
                </a:cubicBezTo>
                <a:lnTo>
                  <a:pt x="0" y="146721"/>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77263" tIns="77262" rIns="77262" bIns="77263" numCol="1" spcCol="1270" anchor="ctr" anchorCtr="0">
            <a:noAutofit/>
          </a:bodyPr>
          <a:lstStyle/>
          <a:p>
            <a:pPr lvl="0" algn="ctr" defTabSz="400050">
              <a:lnSpc>
                <a:spcPct val="90000"/>
              </a:lnSpc>
              <a:spcBef>
                <a:spcPct val="0"/>
              </a:spcBef>
              <a:spcAft>
                <a:spcPct val="35000"/>
              </a:spcAft>
            </a:pPr>
            <a:r>
              <a:rPr lang="fr-FR" sz="1400" kern="1200" dirty="0" smtClean="0">
                <a:solidFill>
                  <a:schemeClr val="tx1"/>
                </a:solidFill>
              </a:rPr>
              <a:t>La pose de protections adaptées sur une BATTERIE de tension supérieure ou égale à 60V en courant continu, doit être réalisée par un </a:t>
            </a:r>
            <a:r>
              <a:rPr lang="fr-FR" sz="1400" b="1" kern="1200" dirty="0" smtClean="0">
                <a:solidFill>
                  <a:schemeClr val="tx1"/>
                </a:solidFill>
                <a:effectLst>
                  <a:outerShdw blurRad="38100" dist="38100" dir="2700000" algn="tl">
                    <a:srgbClr val="000000">
                      <a:alpha val="43137"/>
                    </a:srgbClr>
                  </a:outerShdw>
                </a:effectLst>
              </a:rPr>
              <a:t>OPERATEUR HABILITE </a:t>
            </a:r>
            <a:br>
              <a:rPr lang="fr-FR" sz="1400" b="1" kern="1200" dirty="0" smtClean="0">
                <a:solidFill>
                  <a:schemeClr val="tx1"/>
                </a:solidFill>
                <a:effectLst>
                  <a:outerShdw blurRad="38100" dist="38100" dir="2700000" algn="tl">
                    <a:srgbClr val="000000">
                      <a:alpha val="43137"/>
                    </a:srgbClr>
                  </a:outerShdw>
                </a:effectLst>
              </a:rPr>
            </a:br>
            <a:r>
              <a:rPr lang="fr-FR" sz="1400" b="1" kern="1200" dirty="0" smtClean="0">
                <a:solidFill>
                  <a:schemeClr val="tx1"/>
                </a:solidFill>
                <a:effectLst>
                  <a:outerShdw blurRad="38100" dist="38100" dir="2700000" algn="tl">
                    <a:srgbClr val="000000">
                      <a:alpha val="43137"/>
                    </a:srgbClr>
                  </a:outerShdw>
                </a:effectLst>
              </a:rPr>
              <a:t>A MINIMA SYMBOLE B1V</a:t>
            </a:r>
            <a:r>
              <a:rPr lang="fr-FR" sz="1400" kern="1200" dirty="0" smtClean="0">
                <a:solidFill>
                  <a:schemeClr val="tx1"/>
                </a:solidFill>
              </a:rPr>
              <a:t>.</a:t>
            </a:r>
            <a:endParaRPr lang="fr-FR" sz="1400" kern="1200" dirty="0">
              <a:solidFill>
                <a:schemeClr val="tx1"/>
              </a:solidFill>
            </a:endParaRPr>
          </a:p>
        </p:txBody>
      </p:sp>
      <p:sp>
        <p:nvSpPr>
          <p:cNvPr id="13" name="Forme libre 12"/>
          <p:cNvSpPr/>
          <p:nvPr/>
        </p:nvSpPr>
        <p:spPr>
          <a:xfrm rot="240000">
            <a:off x="5119789" y="3741243"/>
            <a:ext cx="3450826" cy="1006657"/>
          </a:xfrm>
          <a:custGeom>
            <a:avLst/>
            <a:gdLst>
              <a:gd name="connsiteX0" fmla="*/ 0 w 2002204"/>
              <a:gd name="connsiteY0" fmla="*/ 146721 h 880309"/>
              <a:gd name="connsiteX1" fmla="*/ 146721 w 2002204"/>
              <a:gd name="connsiteY1" fmla="*/ 0 h 880309"/>
              <a:gd name="connsiteX2" fmla="*/ 1855483 w 2002204"/>
              <a:gd name="connsiteY2" fmla="*/ 0 h 880309"/>
              <a:gd name="connsiteX3" fmla="*/ 2002204 w 2002204"/>
              <a:gd name="connsiteY3" fmla="*/ 146721 h 880309"/>
              <a:gd name="connsiteX4" fmla="*/ 2002204 w 2002204"/>
              <a:gd name="connsiteY4" fmla="*/ 733588 h 880309"/>
              <a:gd name="connsiteX5" fmla="*/ 1855483 w 2002204"/>
              <a:gd name="connsiteY5" fmla="*/ 880309 h 880309"/>
              <a:gd name="connsiteX6" fmla="*/ 146721 w 2002204"/>
              <a:gd name="connsiteY6" fmla="*/ 880309 h 880309"/>
              <a:gd name="connsiteX7" fmla="*/ 0 w 2002204"/>
              <a:gd name="connsiteY7" fmla="*/ 733588 h 880309"/>
              <a:gd name="connsiteX8" fmla="*/ 0 w 2002204"/>
              <a:gd name="connsiteY8" fmla="*/ 146721 h 88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204" h="880309">
                <a:moveTo>
                  <a:pt x="0" y="146721"/>
                </a:moveTo>
                <a:cubicBezTo>
                  <a:pt x="0" y="65689"/>
                  <a:pt x="65689" y="0"/>
                  <a:pt x="146721" y="0"/>
                </a:cubicBezTo>
                <a:lnTo>
                  <a:pt x="1855483" y="0"/>
                </a:lnTo>
                <a:cubicBezTo>
                  <a:pt x="1936515" y="0"/>
                  <a:pt x="2002204" y="65689"/>
                  <a:pt x="2002204" y="146721"/>
                </a:cubicBezTo>
                <a:lnTo>
                  <a:pt x="2002204" y="733588"/>
                </a:lnTo>
                <a:cubicBezTo>
                  <a:pt x="2002204" y="814620"/>
                  <a:pt x="1936515" y="880309"/>
                  <a:pt x="1855483" y="880309"/>
                </a:cubicBezTo>
                <a:lnTo>
                  <a:pt x="146721" y="880309"/>
                </a:lnTo>
                <a:cubicBezTo>
                  <a:pt x="65689" y="880309"/>
                  <a:pt x="0" y="814620"/>
                  <a:pt x="0" y="733588"/>
                </a:cubicBezTo>
                <a:lnTo>
                  <a:pt x="0" y="146721"/>
                </a:lnTo>
                <a:close/>
              </a:path>
            </a:pathLst>
          </a:custGeom>
        </p:spPr>
        <p:style>
          <a:lnRef idx="2">
            <a:schemeClr val="lt1">
              <a:hueOff val="0"/>
              <a:satOff val="0"/>
              <a:lumOff val="0"/>
              <a:alphaOff val="0"/>
            </a:schemeClr>
          </a:lnRef>
          <a:fillRef idx="1">
            <a:schemeClr val="accent1">
              <a:shade val="50000"/>
              <a:hueOff val="199299"/>
              <a:satOff val="10932"/>
              <a:lumOff val="16983"/>
              <a:alphaOff val="0"/>
            </a:schemeClr>
          </a:fillRef>
          <a:effectRef idx="0">
            <a:schemeClr val="accent1">
              <a:shade val="50000"/>
              <a:hueOff val="199299"/>
              <a:satOff val="10932"/>
              <a:lumOff val="16983"/>
              <a:alphaOff val="0"/>
            </a:schemeClr>
          </a:effectRef>
          <a:fontRef idx="minor">
            <a:schemeClr val="lt1"/>
          </a:fontRef>
        </p:style>
        <p:txBody>
          <a:bodyPr spcFirstLastPara="0" vert="horz" wrap="square" lIns="77263" tIns="77262" rIns="77262" bIns="77263" numCol="1" spcCol="1270" anchor="ctr" anchorCtr="0">
            <a:noAutofit/>
          </a:bodyPr>
          <a:lstStyle/>
          <a:p>
            <a:pPr lvl="0" algn="ctr" defTabSz="400050">
              <a:lnSpc>
                <a:spcPct val="90000"/>
              </a:lnSpc>
              <a:spcBef>
                <a:spcPct val="0"/>
              </a:spcBef>
              <a:spcAft>
                <a:spcPct val="35000"/>
              </a:spcAft>
            </a:pPr>
            <a:r>
              <a:rPr lang="fr-FR" sz="1400" kern="1200" dirty="0" smtClean="0">
                <a:solidFill>
                  <a:schemeClr val="tx1"/>
                </a:solidFill>
              </a:rPr>
              <a:t>La pose de protections adaptées sur une BATTERIE de tension inférieure ou égale à 60V en courant continu, doit être réalisé par un </a:t>
            </a:r>
            <a:r>
              <a:rPr lang="fr-FR" sz="1400" b="1" kern="1200" dirty="0" smtClean="0">
                <a:solidFill>
                  <a:schemeClr val="tx1"/>
                </a:solidFill>
                <a:effectLst>
                  <a:outerShdw blurRad="38100" dist="38100" dir="2700000" algn="tl">
                    <a:srgbClr val="000000">
                      <a:alpha val="43137"/>
                    </a:srgbClr>
                  </a:outerShdw>
                </a:effectLst>
              </a:rPr>
              <a:t>OPERATEUR AVERTI.</a:t>
            </a:r>
            <a:endParaRPr lang="fr-FR" sz="1400" b="1" kern="1200" dirty="0">
              <a:solidFill>
                <a:schemeClr val="tx1"/>
              </a:solidFill>
              <a:effectLst>
                <a:outerShdw blurRad="38100" dist="38100" dir="2700000" algn="tl">
                  <a:srgbClr val="000000">
                    <a:alpha val="43137"/>
                  </a:srgbClr>
                </a:outerShdw>
              </a:effectLst>
            </a:endParaRPr>
          </a:p>
        </p:txBody>
      </p:sp>
      <p:sp>
        <p:nvSpPr>
          <p:cNvPr id="14" name="Forme libre 13"/>
          <p:cNvSpPr/>
          <p:nvPr/>
        </p:nvSpPr>
        <p:spPr>
          <a:xfrm rot="240000">
            <a:off x="5236138" y="2479165"/>
            <a:ext cx="3450826" cy="1127528"/>
          </a:xfrm>
          <a:custGeom>
            <a:avLst/>
            <a:gdLst>
              <a:gd name="connsiteX0" fmla="*/ 0 w 2002204"/>
              <a:gd name="connsiteY0" fmla="*/ 146721 h 880309"/>
              <a:gd name="connsiteX1" fmla="*/ 146721 w 2002204"/>
              <a:gd name="connsiteY1" fmla="*/ 0 h 880309"/>
              <a:gd name="connsiteX2" fmla="*/ 1855483 w 2002204"/>
              <a:gd name="connsiteY2" fmla="*/ 0 h 880309"/>
              <a:gd name="connsiteX3" fmla="*/ 2002204 w 2002204"/>
              <a:gd name="connsiteY3" fmla="*/ 146721 h 880309"/>
              <a:gd name="connsiteX4" fmla="*/ 2002204 w 2002204"/>
              <a:gd name="connsiteY4" fmla="*/ 733588 h 880309"/>
              <a:gd name="connsiteX5" fmla="*/ 1855483 w 2002204"/>
              <a:gd name="connsiteY5" fmla="*/ 880309 h 880309"/>
              <a:gd name="connsiteX6" fmla="*/ 146721 w 2002204"/>
              <a:gd name="connsiteY6" fmla="*/ 880309 h 880309"/>
              <a:gd name="connsiteX7" fmla="*/ 0 w 2002204"/>
              <a:gd name="connsiteY7" fmla="*/ 733588 h 880309"/>
              <a:gd name="connsiteX8" fmla="*/ 0 w 2002204"/>
              <a:gd name="connsiteY8" fmla="*/ 146721 h 88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204" h="880309">
                <a:moveTo>
                  <a:pt x="0" y="146721"/>
                </a:moveTo>
                <a:cubicBezTo>
                  <a:pt x="0" y="65689"/>
                  <a:pt x="65689" y="0"/>
                  <a:pt x="146721" y="0"/>
                </a:cubicBezTo>
                <a:lnTo>
                  <a:pt x="1855483" y="0"/>
                </a:lnTo>
                <a:cubicBezTo>
                  <a:pt x="1936515" y="0"/>
                  <a:pt x="2002204" y="65689"/>
                  <a:pt x="2002204" y="146721"/>
                </a:cubicBezTo>
                <a:lnTo>
                  <a:pt x="2002204" y="733588"/>
                </a:lnTo>
                <a:cubicBezTo>
                  <a:pt x="2002204" y="814620"/>
                  <a:pt x="1936515" y="880309"/>
                  <a:pt x="1855483" y="880309"/>
                </a:cubicBezTo>
                <a:lnTo>
                  <a:pt x="146721" y="880309"/>
                </a:lnTo>
                <a:cubicBezTo>
                  <a:pt x="65689" y="880309"/>
                  <a:pt x="0" y="814620"/>
                  <a:pt x="0" y="733588"/>
                </a:cubicBezTo>
                <a:lnTo>
                  <a:pt x="0" y="146721"/>
                </a:lnTo>
                <a:close/>
              </a:path>
            </a:pathLst>
          </a:custGeom>
        </p:spPr>
        <p:style>
          <a:lnRef idx="2">
            <a:schemeClr val="lt1">
              <a:hueOff val="0"/>
              <a:satOff val="0"/>
              <a:lumOff val="0"/>
              <a:alphaOff val="0"/>
            </a:schemeClr>
          </a:lnRef>
          <a:fillRef idx="1">
            <a:schemeClr val="accent1">
              <a:shade val="50000"/>
              <a:hueOff val="398598"/>
              <a:satOff val="21864"/>
              <a:lumOff val="33966"/>
              <a:alphaOff val="0"/>
            </a:schemeClr>
          </a:fillRef>
          <a:effectRef idx="0">
            <a:schemeClr val="accent1">
              <a:shade val="50000"/>
              <a:hueOff val="398598"/>
              <a:satOff val="21864"/>
              <a:lumOff val="33966"/>
              <a:alphaOff val="0"/>
            </a:schemeClr>
          </a:effectRef>
          <a:fontRef idx="minor">
            <a:schemeClr val="lt1"/>
          </a:fontRef>
        </p:style>
        <p:txBody>
          <a:bodyPr spcFirstLastPara="0" vert="horz" wrap="square" lIns="77263" tIns="77262" rIns="77262" bIns="77263" numCol="1" spcCol="1270" anchor="ctr" anchorCtr="0">
            <a:noAutofit/>
          </a:bodyPr>
          <a:lstStyle/>
          <a:p>
            <a:pPr lvl="0" algn="ctr" defTabSz="400050">
              <a:lnSpc>
                <a:spcPct val="90000"/>
              </a:lnSpc>
              <a:spcBef>
                <a:spcPct val="0"/>
              </a:spcBef>
              <a:spcAft>
                <a:spcPct val="35000"/>
              </a:spcAft>
            </a:pPr>
            <a:r>
              <a:rPr lang="fr-FR" sz="1400" kern="1200" dirty="0" smtClean="0">
                <a:solidFill>
                  <a:schemeClr val="tx1"/>
                </a:solidFill>
              </a:rPr>
              <a:t>Pour la manutention des BATTERIES DE SERVITUDES, les bornes des batteries doivent être protégées, par un élément isolant adapté, afin de prévenir le risque électrique. </a:t>
            </a:r>
            <a:endParaRPr lang="fr-FR" sz="1400" kern="1200" dirty="0">
              <a:solidFill>
                <a:schemeClr val="tx1"/>
              </a:solidFill>
            </a:endParaRPr>
          </a:p>
        </p:txBody>
      </p:sp>
      <p:sp>
        <p:nvSpPr>
          <p:cNvPr id="15" name="Forme libre 14"/>
          <p:cNvSpPr/>
          <p:nvPr/>
        </p:nvSpPr>
        <p:spPr>
          <a:xfrm rot="240000">
            <a:off x="753753" y="4637542"/>
            <a:ext cx="3257836" cy="880309"/>
          </a:xfrm>
          <a:custGeom>
            <a:avLst/>
            <a:gdLst>
              <a:gd name="connsiteX0" fmla="*/ 0 w 2002204"/>
              <a:gd name="connsiteY0" fmla="*/ 146721 h 880309"/>
              <a:gd name="connsiteX1" fmla="*/ 146721 w 2002204"/>
              <a:gd name="connsiteY1" fmla="*/ 0 h 880309"/>
              <a:gd name="connsiteX2" fmla="*/ 1855483 w 2002204"/>
              <a:gd name="connsiteY2" fmla="*/ 0 h 880309"/>
              <a:gd name="connsiteX3" fmla="*/ 2002204 w 2002204"/>
              <a:gd name="connsiteY3" fmla="*/ 146721 h 880309"/>
              <a:gd name="connsiteX4" fmla="*/ 2002204 w 2002204"/>
              <a:gd name="connsiteY4" fmla="*/ 733588 h 880309"/>
              <a:gd name="connsiteX5" fmla="*/ 1855483 w 2002204"/>
              <a:gd name="connsiteY5" fmla="*/ 880309 h 880309"/>
              <a:gd name="connsiteX6" fmla="*/ 146721 w 2002204"/>
              <a:gd name="connsiteY6" fmla="*/ 880309 h 880309"/>
              <a:gd name="connsiteX7" fmla="*/ 0 w 2002204"/>
              <a:gd name="connsiteY7" fmla="*/ 733588 h 880309"/>
              <a:gd name="connsiteX8" fmla="*/ 0 w 2002204"/>
              <a:gd name="connsiteY8" fmla="*/ 146721 h 88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204" h="880309">
                <a:moveTo>
                  <a:pt x="0" y="146721"/>
                </a:moveTo>
                <a:cubicBezTo>
                  <a:pt x="0" y="65689"/>
                  <a:pt x="65689" y="0"/>
                  <a:pt x="146721" y="0"/>
                </a:cubicBezTo>
                <a:lnTo>
                  <a:pt x="1855483" y="0"/>
                </a:lnTo>
                <a:cubicBezTo>
                  <a:pt x="1936515" y="0"/>
                  <a:pt x="2002204" y="65689"/>
                  <a:pt x="2002204" y="146721"/>
                </a:cubicBezTo>
                <a:lnTo>
                  <a:pt x="2002204" y="733588"/>
                </a:lnTo>
                <a:cubicBezTo>
                  <a:pt x="2002204" y="814620"/>
                  <a:pt x="1936515" y="880309"/>
                  <a:pt x="1855483" y="880309"/>
                </a:cubicBezTo>
                <a:lnTo>
                  <a:pt x="146721" y="880309"/>
                </a:lnTo>
                <a:cubicBezTo>
                  <a:pt x="65689" y="880309"/>
                  <a:pt x="0" y="814620"/>
                  <a:pt x="0" y="733588"/>
                </a:cubicBezTo>
                <a:lnTo>
                  <a:pt x="0" y="146721"/>
                </a:lnTo>
                <a:close/>
              </a:path>
            </a:pathLst>
          </a:custGeom>
        </p:spPr>
        <p:style>
          <a:lnRef idx="2">
            <a:schemeClr val="lt1">
              <a:hueOff val="0"/>
              <a:satOff val="0"/>
              <a:lumOff val="0"/>
              <a:alphaOff val="0"/>
            </a:schemeClr>
          </a:lnRef>
          <a:fillRef idx="1">
            <a:schemeClr val="accent1">
              <a:shade val="50000"/>
              <a:hueOff val="398598"/>
              <a:satOff val="21864"/>
              <a:lumOff val="33966"/>
              <a:alphaOff val="0"/>
            </a:schemeClr>
          </a:fillRef>
          <a:effectRef idx="0">
            <a:schemeClr val="accent1">
              <a:shade val="50000"/>
              <a:hueOff val="398598"/>
              <a:satOff val="21864"/>
              <a:lumOff val="33966"/>
              <a:alphaOff val="0"/>
            </a:schemeClr>
          </a:effectRef>
          <a:fontRef idx="minor">
            <a:schemeClr val="lt1"/>
          </a:fontRef>
        </p:style>
        <p:txBody>
          <a:bodyPr spcFirstLastPara="0" vert="horz" wrap="square" lIns="77263" tIns="77262" rIns="77262" bIns="77263" numCol="1" spcCol="1270" anchor="ctr" anchorCtr="0">
            <a:noAutofit/>
          </a:bodyPr>
          <a:lstStyle/>
          <a:p>
            <a:pPr lvl="0" algn="ctr" defTabSz="400050">
              <a:lnSpc>
                <a:spcPct val="90000"/>
              </a:lnSpc>
              <a:spcBef>
                <a:spcPct val="0"/>
              </a:spcBef>
              <a:spcAft>
                <a:spcPct val="35000"/>
              </a:spcAft>
            </a:pPr>
            <a:r>
              <a:rPr lang="fr-FR" sz="1400" kern="1200" dirty="0" smtClean="0">
                <a:solidFill>
                  <a:schemeClr val="tx1"/>
                </a:solidFill>
              </a:rPr>
              <a:t>Le personnel doit être habilité en fonction du type d’OPERATION à réaliser.</a:t>
            </a:r>
            <a:endParaRPr lang="fr-FR" sz="1400" kern="1200" dirty="0">
              <a:solidFill>
                <a:schemeClr val="tx1"/>
              </a:solidFill>
            </a:endParaRPr>
          </a:p>
        </p:txBody>
      </p:sp>
      <p:sp>
        <p:nvSpPr>
          <p:cNvPr id="16" name="Forme libre 15"/>
          <p:cNvSpPr/>
          <p:nvPr/>
        </p:nvSpPr>
        <p:spPr>
          <a:xfrm rot="240000">
            <a:off x="865888" y="3683325"/>
            <a:ext cx="3257836" cy="880309"/>
          </a:xfrm>
          <a:custGeom>
            <a:avLst/>
            <a:gdLst>
              <a:gd name="connsiteX0" fmla="*/ 0 w 2002204"/>
              <a:gd name="connsiteY0" fmla="*/ 146721 h 880309"/>
              <a:gd name="connsiteX1" fmla="*/ 146721 w 2002204"/>
              <a:gd name="connsiteY1" fmla="*/ 0 h 880309"/>
              <a:gd name="connsiteX2" fmla="*/ 1855483 w 2002204"/>
              <a:gd name="connsiteY2" fmla="*/ 0 h 880309"/>
              <a:gd name="connsiteX3" fmla="*/ 2002204 w 2002204"/>
              <a:gd name="connsiteY3" fmla="*/ 146721 h 880309"/>
              <a:gd name="connsiteX4" fmla="*/ 2002204 w 2002204"/>
              <a:gd name="connsiteY4" fmla="*/ 733588 h 880309"/>
              <a:gd name="connsiteX5" fmla="*/ 1855483 w 2002204"/>
              <a:gd name="connsiteY5" fmla="*/ 880309 h 880309"/>
              <a:gd name="connsiteX6" fmla="*/ 146721 w 2002204"/>
              <a:gd name="connsiteY6" fmla="*/ 880309 h 880309"/>
              <a:gd name="connsiteX7" fmla="*/ 0 w 2002204"/>
              <a:gd name="connsiteY7" fmla="*/ 733588 h 880309"/>
              <a:gd name="connsiteX8" fmla="*/ 0 w 2002204"/>
              <a:gd name="connsiteY8" fmla="*/ 146721 h 88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204" h="880309">
                <a:moveTo>
                  <a:pt x="0" y="146721"/>
                </a:moveTo>
                <a:cubicBezTo>
                  <a:pt x="0" y="65689"/>
                  <a:pt x="65689" y="0"/>
                  <a:pt x="146721" y="0"/>
                </a:cubicBezTo>
                <a:lnTo>
                  <a:pt x="1855483" y="0"/>
                </a:lnTo>
                <a:cubicBezTo>
                  <a:pt x="1936515" y="0"/>
                  <a:pt x="2002204" y="65689"/>
                  <a:pt x="2002204" y="146721"/>
                </a:cubicBezTo>
                <a:lnTo>
                  <a:pt x="2002204" y="733588"/>
                </a:lnTo>
                <a:cubicBezTo>
                  <a:pt x="2002204" y="814620"/>
                  <a:pt x="1936515" y="880309"/>
                  <a:pt x="1855483" y="880309"/>
                </a:cubicBezTo>
                <a:lnTo>
                  <a:pt x="146721" y="880309"/>
                </a:lnTo>
                <a:cubicBezTo>
                  <a:pt x="65689" y="880309"/>
                  <a:pt x="0" y="814620"/>
                  <a:pt x="0" y="733588"/>
                </a:cubicBezTo>
                <a:lnTo>
                  <a:pt x="0" y="146721"/>
                </a:lnTo>
                <a:close/>
              </a:path>
            </a:pathLst>
          </a:custGeom>
        </p:spPr>
        <p:style>
          <a:lnRef idx="2">
            <a:schemeClr val="lt1">
              <a:hueOff val="0"/>
              <a:satOff val="0"/>
              <a:lumOff val="0"/>
              <a:alphaOff val="0"/>
            </a:schemeClr>
          </a:lnRef>
          <a:fillRef idx="1">
            <a:schemeClr val="accent1">
              <a:shade val="50000"/>
              <a:hueOff val="199299"/>
              <a:satOff val="10932"/>
              <a:lumOff val="16983"/>
              <a:alphaOff val="0"/>
            </a:schemeClr>
          </a:fillRef>
          <a:effectRef idx="0">
            <a:schemeClr val="accent1">
              <a:shade val="50000"/>
              <a:hueOff val="199299"/>
              <a:satOff val="10932"/>
              <a:lumOff val="16983"/>
              <a:alphaOff val="0"/>
            </a:schemeClr>
          </a:effectRef>
          <a:fontRef idx="minor">
            <a:schemeClr val="lt1"/>
          </a:fontRef>
        </p:style>
        <p:txBody>
          <a:bodyPr spcFirstLastPara="0" vert="horz" wrap="square" lIns="77263" tIns="77262" rIns="77262" bIns="77263" numCol="1" spcCol="1270" anchor="ctr" anchorCtr="0">
            <a:noAutofit/>
          </a:bodyPr>
          <a:lstStyle/>
          <a:p>
            <a:pPr lvl="0" algn="ctr" defTabSz="400050">
              <a:lnSpc>
                <a:spcPct val="90000"/>
              </a:lnSpc>
              <a:spcBef>
                <a:spcPct val="0"/>
              </a:spcBef>
              <a:spcAft>
                <a:spcPct val="35000"/>
              </a:spcAft>
            </a:pPr>
            <a:r>
              <a:rPr lang="fr-FR" sz="1400" kern="1200" dirty="0" smtClean="0">
                <a:solidFill>
                  <a:schemeClr val="tx1"/>
                </a:solidFill>
              </a:rPr>
              <a:t>Les OPERATIONS doivent se dérouler hors charge et dans certain cas hors tension.</a:t>
            </a:r>
            <a:endParaRPr lang="fr-FR" sz="1400" kern="1200" dirty="0">
              <a:solidFill>
                <a:schemeClr val="tx1"/>
              </a:solidFill>
            </a:endParaRPr>
          </a:p>
        </p:txBody>
      </p:sp>
    </p:spTree>
    <p:extLst>
      <p:ext uri="{BB962C8B-B14F-4D97-AF65-F5344CB8AC3E}">
        <p14:creationId xmlns:p14="http://schemas.microsoft.com/office/powerpoint/2010/main" val="78123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147410"/>
            <a:ext cx="9144000" cy="584775"/>
          </a:xfrm>
          <a:prstGeom prst="rect">
            <a:avLst/>
          </a:prstGeom>
          <a:noFill/>
        </p:spPr>
        <p:txBody>
          <a:bodyPr wrap="square" rtlCol="0" anchor="ctr">
            <a:spAutoFit/>
          </a:bodyPr>
          <a:lstStyle/>
          <a:p>
            <a:pPr algn="ctr"/>
            <a:r>
              <a:rPr lang="fr-FR" sz="3200" b="1" dirty="0" smtClean="0">
                <a:solidFill>
                  <a:srgbClr val="073E87"/>
                </a:solidFill>
              </a:rPr>
              <a:t>SOMMAIRE</a:t>
            </a:r>
            <a:endParaRPr lang="fr-FR" sz="3200" b="1" dirty="0">
              <a:solidFill>
                <a:srgbClr val="073E87"/>
              </a:solidFill>
            </a:endParaRPr>
          </a:p>
        </p:txBody>
      </p:sp>
      <p:sp>
        <p:nvSpPr>
          <p:cNvPr id="6" name="Slide Number Placeholder 6"/>
          <p:cNvSpPr txBox="1">
            <a:spLocks/>
          </p:cNvSpPr>
          <p:nvPr/>
        </p:nvSpPr>
        <p:spPr>
          <a:xfrm>
            <a:off x="8604448" y="6521145"/>
            <a:ext cx="54459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82AD922-6A1E-4B74-8F55-E108F687B5F6}" type="slidenum">
              <a:rPr lang="fr-FR" sz="1200" smtClean="0">
                <a:solidFill>
                  <a:prstClr val="black"/>
                </a:solidFill>
              </a:rPr>
              <a:pPr algn="ctr"/>
              <a:t>2</a:t>
            </a:fld>
            <a:endParaRPr lang="fr-FR" sz="1200" dirty="0">
              <a:solidFill>
                <a:prstClr val="black"/>
              </a:solidFill>
            </a:endParaRPr>
          </a:p>
        </p:txBody>
      </p:sp>
      <p:graphicFrame>
        <p:nvGraphicFramePr>
          <p:cNvPr id="5" name="Diagramme 4"/>
          <p:cNvGraphicFramePr/>
          <p:nvPr>
            <p:extLst>
              <p:ext uri="{D42A27DB-BD31-4B8C-83A1-F6EECF244321}">
                <p14:modId xmlns:p14="http://schemas.microsoft.com/office/powerpoint/2010/main" val="3644765902"/>
              </p:ext>
            </p:extLst>
          </p:nvPr>
        </p:nvGraphicFramePr>
        <p:xfrm>
          <a:off x="107504" y="1052736"/>
          <a:ext cx="8928992" cy="5059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551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8F922DE-4D07-4397-AD19-BBF5A9C17436}"/>
                                            </p:graphicEl>
                                          </p:spTgt>
                                        </p:tgtEl>
                                        <p:attrNameLst>
                                          <p:attrName>style.visibility</p:attrName>
                                        </p:attrNameLst>
                                      </p:cBhvr>
                                      <p:to>
                                        <p:strVal val="visible"/>
                                      </p:to>
                                    </p:set>
                                    <p:animEffect transition="in" filter="fade">
                                      <p:cBhvr>
                                        <p:cTn id="7" dur="500"/>
                                        <p:tgtEl>
                                          <p:spTgt spid="5">
                                            <p:graphicEl>
                                              <a:dgm id="{98F922DE-4D07-4397-AD19-BBF5A9C174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1B4EBA3-31B3-4974-B7B4-B001170E0E10}"/>
                                            </p:graphicEl>
                                          </p:spTgt>
                                        </p:tgtEl>
                                        <p:attrNameLst>
                                          <p:attrName>style.visibility</p:attrName>
                                        </p:attrNameLst>
                                      </p:cBhvr>
                                      <p:to>
                                        <p:strVal val="visible"/>
                                      </p:to>
                                    </p:set>
                                    <p:animEffect transition="in" filter="fade">
                                      <p:cBhvr>
                                        <p:cTn id="12" dur="500"/>
                                        <p:tgtEl>
                                          <p:spTgt spid="5">
                                            <p:graphicEl>
                                              <a:dgm id="{71B4EBA3-31B3-4974-B7B4-B001170E0E1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A5D1C16-5EC4-45B9-B712-E7B95FC75E7E}"/>
                                            </p:graphicEl>
                                          </p:spTgt>
                                        </p:tgtEl>
                                        <p:attrNameLst>
                                          <p:attrName>style.visibility</p:attrName>
                                        </p:attrNameLst>
                                      </p:cBhvr>
                                      <p:to>
                                        <p:strVal val="visible"/>
                                      </p:to>
                                    </p:set>
                                    <p:animEffect transition="in" filter="fade">
                                      <p:cBhvr>
                                        <p:cTn id="17" dur="500"/>
                                        <p:tgtEl>
                                          <p:spTgt spid="5">
                                            <p:graphicEl>
                                              <a:dgm id="{6A5D1C16-5EC4-45B9-B712-E7B95FC75E7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E567398-78CA-4171-8EB2-A001276922DA}"/>
                                            </p:graphicEl>
                                          </p:spTgt>
                                        </p:tgtEl>
                                        <p:attrNameLst>
                                          <p:attrName>style.visibility</p:attrName>
                                        </p:attrNameLst>
                                      </p:cBhvr>
                                      <p:to>
                                        <p:strVal val="visible"/>
                                      </p:to>
                                    </p:set>
                                    <p:animEffect transition="in" filter="fade">
                                      <p:cBhvr>
                                        <p:cTn id="22" dur="500"/>
                                        <p:tgtEl>
                                          <p:spTgt spid="5">
                                            <p:graphicEl>
                                              <a:dgm id="{1E567398-78CA-4171-8EB2-A001276922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ECDE51B-C214-4624-8C65-99CB0638E2A1}"/>
                                            </p:graphicEl>
                                          </p:spTgt>
                                        </p:tgtEl>
                                        <p:attrNameLst>
                                          <p:attrName>style.visibility</p:attrName>
                                        </p:attrNameLst>
                                      </p:cBhvr>
                                      <p:to>
                                        <p:strVal val="visible"/>
                                      </p:to>
                                    </p:set>
                                    <p:animEffect transition="in" filter="fade">
                                      <p:cBhvr>
                                        <p:cTn id="27" dur="500"/>
                                        <p:tgtEl>
                                          <p:spTgt spid="5">
                                            <p:graphicEl>
                                              <a:dgm id="{FECDE51B-C214-4624-8C65-99CB0638E2A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5A7553A3-1227-4246-919F-5EFBA989F0BB}"/>
                                            </p:graphicEl>
                                          </p:spTgt>
                                        </p:tgtEl>
                                        <p:attrNameLst>
                                          <p:attrName>style.visibility</p:attrName>
                                        </p:attrNameLst>
                                      </p:cBhvr>
                                      <p:to>
                                        <p:strVal val="visible"/>
                                      </p:to>
                                    </p:set>
                                    <p:animEffect transition="in" filter="fade">
                                      <p:cBhvr>
                                        <p:cTn id="32" dur="500"/>
                                        <p:tgtEl>
                                          <p:spTgt spid="5">
                                            <p:graphicEl>
                                              <a:dgm id="{5A7553A3-1227-4246-919F-5EFBA989F0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02808"/>
            <a:ext cx="8900703" cy="646331"/>
          </a:xfrm>
          <a:prstGeom prst="rect">
            <a:avLst/>
          </a:prstGeom>
          <a:noFill/>
        </p:spPr>
        <p:txBody>
          <a:bodyPr wrap="square" rtlCol="0" anchor="t">
            <a:spAutoFit/>
          </a:bodyPr>
          <a:lstStyle/>
          <a:p>
            <a:pPr algn="ctr"/>
            <a:r>
              <a:rPr lang="fr-FR" sz="3600" b="1" dirty="0" smtClean="0">
                <a:solidFill>
                  <a:srgbClr val="073E87"/>
                </a:solidFill>
              </a:rPr>
              <a:t>QU’EST-CE QU’UN PRODUIT DANGEREUX</a:t>
            </a:r>
            <a:endParaRPr lang="fr-FR" sz="36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20</a:t>
            </a:fld>
            <a:endParaRPr lang="fr-FR" sz="1200" dirty="0">
              <a:solidFill>
                <a:prstClr val="black"/>
              </a:solidFill>
            </a:endParaRPr>
          </a:p>
        </p:txBody>
      </p:sp>
      <p:sp>
        <p:nvSpPr>
          <p:cNvPr id="7" name="Espace réservé du contenu 1"/>
          <p:cNvSpPr>
            <a:spLocks noGrp="1"/>
          </p:cNvSpPr>
          <p:nvPr>
            <p:ph idx="4294967295"/>
          </p:nvPr>
        </p:nvSpPr>
        <p:spPr>
          <a:xfrm>
            <a:off x="4067944" y="1484784"/>
            <a:ext cx="4832759" cy="2808312"/>
          </a:xfrm>
        </p:spPr>
        <p:txBody>
          <a:bodyPr anchor="t">
            <a:noAutofit/>
          </a:bodyPr>
          <a:lstStyle/>
          <a:p>
            <a:pPr marL="0" indent="0" algn="just">
              <a:buClr>
                <a:schemeClr val="bg2">
                  <a:lumMod val="50000"/>
                </a:schemeClr>
              </a:buClr>
              <a:buNone/>
            </a:pPr>
            <a:r>
              <a:rPr lang="fr-FR" sz="2800" b="1" dirty="0" smtClean="0">
                <a:solidFill>
                  <a:srgbClr val="FF0000"/>
                </a:solidFill>
                <a:ea typeface="Tahoma" pitchFamily="34" charset="0"/>
                <a:cs typeface="Tahoma" pitchFamily="34" charset="0"/>
              </a:rPr>
              <a:t>C’</a:t>
            </a:r>
            <a:r>
              <a:rPr lang="fr-FR" sz="1800" dirty="0" smtClean="0">
                <a:ea typeface="Tahoma" pitchFamily="34" charset="0"/>
                <a:cs typeface="Tahoma" pitchFamily="34" charset="0"/>
              </a:rPr>
              <a:t>est un produit capable de provoquer un ou plusieurs des effets suivants : intoxication, irritation, lésion, brûlure, incendie, explosion. </a:t>
            </a:r>
          </a:p>
          <a:p>
            <a:pPr marL="0" indent="0" algn="just">
              <a:buClr>
                <a:schemeClr val="bg2">
                  <a:lumMod val="50000"/>
                </a:schemeClr>
              </a:buClr>
              <a:buNone/>
            </a:pPr>
            <a:endParaRPr lang="fr-FR" sz="1800" dirty="0">
              <a:ea typeface="Tahoma" pitchFamily="34" charset="0"/>
              <a:cs typeface="Tahoma" pitchFamily="34" charset="0"/>
            </a:endParaRPr>
          </a:p>
          <a:p>
            <a:pPr marL="0" indent="0" algn="just">
              <a:buClr>
                <a:schemeClr val="bg2">
                  <a:lumMod val="50000"/>
                </a:schemeClr>
              </a:buClr>
              <a:buNone/>
            </a:pPr>
            <a:r>
              <a:rPr lang="fr-FR" sz="1800" dirty="0" smtClean="0">
                <a:ea typeface="Tahoma" pitchFamily="34" charset="0"/>
                <a:cs typeface="Tahoma" pitchFamily="34" charset="0"/>
              </a:rPr>
              <a:t>Pour avoir des informations sur les risques chimiques et moyens de prévention, on peut consulter :</a:t>
            </a:r>
          </a:p>
          <a:p>
            <a:pPr marL="0" indent="0" algn="just">
              <a:buClr>
                <a:schemeClr val="bg2">
                  <a:lumMod val="50000"/>
                </a:schemeClr>
              </a:buClr>
              <a:buNone/>
            </a:pPr>
            <a:endParaRPr lang="fr-FR" sz="200" dirty="0" smtClean="0">
              <a:ea typeface="Tahoma" pitchFamily="34" charset="0"/>
              <a:cs typeface="Tahoma" pitchFamily="34" charset="0"/>
            </a:endParaRPr>
          </a:p>
          <a:p>
            <a:pPr algn="just">
              <a:spcBef>
                <a:spcPts val="400"/>
              </a:spcBef>
              <a:spcAft>
                <a:spcPts val="300"/>
              </a:spcAft>
              <a:buClr>
                <a:schemeClr val="bg2">
                  <a:lumMod val="50000"/>
                </a:schemeClr>
              </a:buClr>
              <a:buFont typeface="Candara" pitchFamily="34" charset="0"/>
              <a:buChar char="−"/>
            </a:pPr>
            <a:endParaRPr lang="fr-FR" sz="100" dirty="0" smtClean="0">
              <a:ea typeface="Tahoma" pitchFamily="34" charset="0"/>
              <a:cs typeface="Tahoma" pitchFamily="34" charset="0"/>
            </a:endParaRPr>
          </a:p>
          <a:p>
            <a:pPr algn="just">
              <a:spcBef>
                <a:spcPts val="600"/>
              </a:spcBef>
              <a:spcAft>
                <a:spcPts val="600"/>
              </a:spcAft>
              <a:buClr>
                <a:schemeClr val="bg2">
                  <a:lumMod val="50000"/>
                </a:schemeClr>
              </a:buClr>
              <a:buFont typeface="Candara" pitchFamily="34" charset="0"/>
              <a:buChar char="−"/>
            </a:pPr>
            <a:r>
              <a:rPr lang="fr-FR" sz="1600" dirty="0" smtClean="0">
                <a:ea typeface="Tahoma" pitchFamily="34" charset="0"/>
                <a:cs typeface="Tahoma" pitchFamily="34" charset="0"/>
              </a:rPr>
              <a:t>L’étiquetage,</a:t>
            </a:r>
          </a:p>
          <a:p>
            <a:pPr algn="just">
              <a:spcBef>
                <a:spcPts val="600"/>
              </a:spcBef>
              <a:spcAft>
                <a:spcPts val="600"/>
              </a:spcAft>
              <a:buClr>
                <a:schemeClr val="bg2">
                  <a:lumMod val="50000"/>
                </a:schemeClr>
              </a:buClr>
              <a:buFont typeface="Candara" pitchFamily="34" charset="0"/>
              <a:buChar char="−"/>
            </a:pPr>
            <a:r>
              <a:rPr lang="fr-FR" sz="1600" dirty="0" smtClean="0">
                <a:ea typeface="Tahoma" pitchFamily="34" charset="0"/>
                <a:cs typeface="Tahoma" pitchFamily="34" charset="0"/>
              </a:rPr>
              <a:t>Les fiches de données de sécurité (FDS), </a:t>
            </a:r>
          </a:p>
          <a:p>
            <a:pPr algn="just">
              <a:spcBef>
                <a:spcPts val="600"/>
              </a:spcBef>
              <a:spcAft>
                <a:spcPts val="600"/>
              </a:spcAft>
              <a:buClr>
                <a:schemeClr val="bg2">
                  <a:lumMod val="50000"/>
                </a:schemeClr>
              </a:buClr>
              <a:buFont typeface="Candara" pitchFamily="34" charset="0"/>
              <a:buChar char="−"/>
            </a:pPr>
            <a:r>
              <a:rPr lang="fr-FR" sz="1600" dirty="0" smtClean="0">
                <a:ea typeface="Tahoma" pitchFamily="34" charset="0"/>
                <a:cs typeface="Tahoma" pitchFamily="34" charset="0"/>
              </a:rPr>
              <a:t>Les fiches toxicologiques de l’INRS, </a:t>
            </a:r>
          </a:p>
          <a:p>
            <a:pPr algn="just">
              <a:spcBef>
                <a:spcPts val="600"/>
              </a:spcBef>
              <a:spcAft>
                <a:spcPts val="600"/>
              </a:spcAft>
              <a:buClr>
                <a:schemeClr val="bg2">
                  <a:lumMod val="50000"/>
                </a:schemeClr>
              </a:buClr>
              <a:buFont typeface="Candara" pitchFamily="34" charset="0"/>
              <a:buChar char="−"/>
            </a:pPr>
            <a:r>
              <a:rPr lang="fr-FR" sz="1600" dirty="0" smtClean="0">
                <a:ea typeface="Tahoma" pitchFamily="34" charset="0"/>
                <a:cs typeface="Tahoma" pitchFamily="34" charset="0"/>
              </a:rPr>
              <a:t>Le médecin du travail, </a:t>
            </a:r>
          </a:p>
          <a:p>
            <a:pPr algn="just">
              <a:spcBef>
                <a:spcPts val="600"/>
              </a:spcBef>
              <a:spcAft>
                <a:spcPts val="600"/>
              </a:spcAft>
              <a:buClr>
                <a:schemeClr val="bg2">
                  <a:lumMod val="50000"/>
                </a:schemeClr>
              </a:buClr>
              <a:buFont typeface="Candara" pitchFamily="34" charset="0"/>
              <a:buChar char="−"/>
            </a:pPr>
            <a:r>
              <a:rPr lang="fr-FR" sz="1600" dirty="0" smtClean="0"/>
              <a:t>Caisse </a:t>
            </a:r>
            <a:r>
              <a:rPr lang="fr-FR" sz="1600" dirty="0"/>
              <a:t>d' Assurance Retraite et de  la Santé au </a:t>
            </a:r>
            <a:r>
              <a:rPr lang="fr-FR" sz="1600" dirty="0" smtClean="0"/>
              <a:t>Travail</a:t>
            </a:r>
            <a:r>
              <a:rPr lang="fr-FR" sz="1600" dirty="0" smtClean="0">
                <a:ea typeface="Tahoma" pitchFamily="34" charset="0"/>
                <a:cs typeface="Tahoma" pitchFamily="34" charset="0"/>
              </a:rPr>
              <a:t>. (CARSAT - ex: CRAM)</a:t>
            </a:r>
          </a:p>
          <a:p>
            <a:pPr algn="just">
              <a:spcBef>
                <a:spcPts val="400"/>
              </a:spcBef>
              <a:spcAft>
                <a:spcPts val="300"/>
              </a:spcAft>
              <a:buClr>
                <a:schemeClr val="bg2">
                  <a:lumMod val="50000"/>
                </a:schemeClr>
              </a:buClr>
              <a:buFont typeface="Wingdings 2"/>
              <a:buChar char="?"/>
            </a:pPr>
            <a:endParaRPr lang="fr-FR" sz="100" dirty="0">
              <a:ea typeface="Tahoma" pitchFamily="34" charset="0"/>
              <a:cs typeface="Tahoma" pitchFamily="34" charset="0"/>
            </a:endParaRPr>
          </a:p>
          <a:p>
            <a:pPr marL="0" indent="0" algn="just">
              <a:buClr>
                <a:schemeClr val="bg2">
                  <a:lumMod val="50000"/>
                </a:schemeClr>
              </a:buClr>
              <a:buNone/>
            </a:pPr>
            <a:endParaRPr lang="fr-FR" sz="600" dirty="0">
              <a:ea typeface="Tahoma" pitchFamily="34" charset="0"/>
              <a:cs typeface="Tahoma" pitchFamily="34" charset="0"/>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3636" t="2221" r="2665" b="12541"/>
          <a:stretch/>
        </p:blipFill>
        <p:spPr>
          <a:xfrm>
            <a:off x="107504" y="1052736"/>
            <a:ext cx="3888432" cy="5256584"/>
          </a:xfrm>
          <a:prstGeom prst="rect">
            <a:avLst/>
          </a:prstGeom>
          <a:ln>
            <a:noFill/>
          </a:ln>
          <a:effectLst/>
        </p:spPr>
      </p:pic>
      <p:sp>
        <p:nvSpPr>
          <p:cNvPr id="3" name="ZoneTexte 2"/>
          <p:cNvSpPr txBox="1"/>
          <p:nvPr/>
        </p:nvSpPr>
        <p:spPr>
          <a:xfrm>
            <a:off x="683568" y="6309320"/>
            <a:ext cx="2016224" cy="261610"/>
          </a:xfrm>
          <a:prstGeom prst="rect">
            <a:avLst/>
          </a:prstGeom>
          <a:noFill/>
        </p:spPr>
        <p:txBody>
          <a:bodyPr wrap="square" rtlCol="0">
            <a:spAutoFit/>
          </a:bodyPr>
          <a:lstStyle/>
          <a:p>
            <a:r>
              <a:rPr lang="fr-FR" sz="1100" i="1" dirty="0" smtClean="0"/>
              <a:t>Source : INRS</a:t>
            </a:r>
            <a:endParaRPr lang="fr-FR" sz="1100" i="1" dirty="0"/>
          </a:p>
        </p:txBody>
      </p:sp>
    </p:spTree>
    <p:extLst>
      <p:ext uri="{BB962C8B-B14F-4D97-AF65-F5344CB8AC3E}">
        <p14:creationId xmlns:p14="http://schemas.microsoft.com/office/powerpoint/2010/main" val="37853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216"/>
          <a:stretch/>
        </p:blipFill>
        <p:spPr>
          <a:xfrm>
            <a:off x="1691680" y="1666605"/>
            <a:ext cx="6408712" cy="5160564"/>
          </a:xfrm>
          <a:prstGeom prst="rect">
            <a:avLst/>
          </a:prstGeom>
        </p:spPr>
      </p:pic>
      <p:sp>
        <p:nvSpPr>
          <p:cNvPr id="10" name="ZoneTexte 9"/>
          <p:cNvSpPr txBox="1"/>
          <p:nvPr/>
        </p:nvSpPr>
        <p:spPr>
          <a:xfrm>
            <a:off x="16360" y="37708"/>
            <a:ext cx="9132679" cy="1508105"/>
          </a:xfrm>
          <a:prstGeom prst="rect">
            <a:avLst/>
          </a:prstGeom>
          <a:noFill/>
        </p:spPr>
        <p:txBody>
          <a:bodyPr wrap="square" rtlCol="0" anchor="t">
            <a:spAutoFit/>
          </a:bodyPr>
          <a:lstStyle/>
          <a:p>
            <a:pPr algn="ctr"/>
            <a:r>
              <a:rPr lang="fr-FR" sz="3600" b="1" dirty="0" smtClean="0">
                <a:solidFill>
                  <a:srgbClr val="073E87"/>
                </a:solidFill>
              </a:rPr>
              <a:t>HYGIÈNE &amp; SÉCURITÉ</a:t>
            </a:r>
            <a:br>
              <a:rPr lang="fr-FR" sz="3600" b="1" dirty="0" smtClean="0">
                <a:solidFill>
                  <a:srgbClr val="073E87"/>
                </a:solidFill>
              </a:rPr>
            </a:br>
            <a:r>
              <a:rPr lang="fr-FR" sz="2800" b="1" dirty="0" smtClean="0">
                <a:solidFill>
                  <a:srgbClr val="FF0000"/>
                </a:solidFill>
              </a:rPr>
              <a:t>Pictogrammes anciens et nouveaux</a:t>
            </a:r>
          </a:p>
          <a:p>
            <a:pPr algn="ctr"/>
            <a:r>
              <a:rPr lang="fr-FR" sz="2800" b="1" dirty="0" smtClean="0"/>
              <a:t>Application au 1</a:t>
            </a:r>
            <a:r>
              <a:rPr lang="fr-FR" sz="2800" b="1" baseline="30000" dirty="0" smtClean="0"/>
              <a:t>er</a:t>
            </a:r>
            <a:r>
              <a:rPr lang="fr-FR" sz="2800" b="1" dirty="0" smtClean="0"/>
              <a:t> juillet 2015 sur les nouveaux produits</a:t>
            </a:r>
            <a:endParaRPr lang="fr-FR" sz="2800" b="1" dirty="0"/>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21</a:t>
            </a:fld>
            <a:endParaRPr lang="fr-FR" sz="1200" dirty="0">
              <a:solidFill>
                <a:prstClr val="black"/>
              </a:solidFill>
            </a:endParaRPr>
          </a:p>
        </p:txBody>
      </p:sp>
    </p:spTree>
    <p:extLst>
      <p:ext uri="{BB962C8B-B14F-4D97-AF65-F5344CB8AC3E}">
        <p14:creationId xmlns:p14="http://schemas.microsoft.com/office/powerpoint/2010/main" val="31596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88640"/>
            <a:ext cx="9137650" cy="358775"/>
          </a:xfrm>
        </p:spPr>
        <p:txBody>
          <a:bodyPr anchor="ctr">
            <a:noAutofit/>
          </a:bodyPr>
          <a:lstStyle/>
          <a:p>
            <a:r>
              <a:rPr lang="fr-FR" sz="3600" b="1" dirty="0" smtClean="0">
                <a:solidFill>
                  <a:srgbClr val="073E87"/>
                </a:solidFill>
              </a:rPr>
              <a:t>RISQUES CHIMIQUES</a:t>
            </a:r>
            <a:endParaRPr lang="fr-FR" sz="36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22</a:t>
            </a:fld>
            <a:endParaRPr lang="fr-FR" dirty="0"/>
          </a:p>
        </p:txBody>
      </p:sp>
      <p:sp>
        <p:nvSpPr>
          <p:cNvPr id="6" name="Rectangle 4"/>
          <p:cNvSpPr>
            <a:spLocks noChangeArrowheads="1"/>
          </p:cNvSpPr>
          <p:nvPr/>
        </p:nvSpPr>
        <p:spPr bwMode="auto">
          <a:xfrm>
            <a:off x="610419" y="4369217"/>
            <a:ext cx="81375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 </a:t>
            </a:r>
            <a:r>
              <a:rPr kumimoji="0" lang="fr-FR" sz="1200" b="0" i="0" u="none" strike="noStrike" kern="0" cap="none" spc="0" normalizeH="0" baseline="30000" noProof="0" dirty="0" smtClean="0">
                <a:ln>
                  <a:noFill/>
                </a:ln>
                <a:solidFill>
                  <a:srgbClr val="333399"/>
                </a:solidFill>
                <a:effectLst/>
                <a:uLnTx/>
                <a:uFillTx/>
                <a:latin typeface="Candara" pitchFamily="34" charset="0"/>
              </a:rPr>
              <a:t>(1)</a:t>
            </a:r>
            <a:r>
              <a:rPr kumimoji="0" lang="fr-FR" sz="1200" b="0" i="0" u="none" strike="noStrike" kern="0" cap="none" spc="0" normalizeH="0" baseline="0" noProof="0" dirty="0" smtClean="0">
                <a:ln>
                  <a:noFill/>
                </a:ln>
                <a:solidFill>
                  <a:srgbClr val="333399"/>
                </a:solidFill>
                <a:effectLst/>
                <a:uLnTx/>
                <a:uFillTx/>
                <a:latin typeface="Candara" pitchFamily="34" charset="0"/>
              </a:rPr>
              <a:t> Préparation autres que gazeuses                                                                                     </a:t>
            </a:r>
            <a:r>
              <a:rPr kumimoji="0" lang="fr-FR" sz="1200" b="0" i="0" u="none" strike="noStrike" kern="0" cap="none" spc="0" normalizeH="0" baseline="36000" noProof="0" dirty="0" smtClean="0">
                <a:ln>
                  <a:noFill/>
                </a:ln>
                <a:solidFill>
                  <a:srgbClr val="333399"/>
                </a:solidFill>
                <a:effectLst/>
                <a:uLnTx/>
                <a:uFillTx/>
                <a:latin typeface="Candara" pitchFamily="34" charset="0"/>
              </a:rPr>
              <a:t>(2)</a:t>
            </a:r>
            <a:r>
              <a:rPr kumimoji="0" lang="fr-FR" sz="1200" b="0" i="0" u="none" strike="noStrike" kern="0" cap="none" spc="0" normalizeH="0" baseline="0" noProof="0" dirty="0" smtClean="0">
                <a:ln>
                  <a:noFill/>
                </a:ln>
                <a:solidFill>
                  <a:srgbClr val="333399"/>
                </a:solidFill>
                <a:effectLst/>
                <a:uLnTx/>
                <a:uFillTx/>
                <a:latin typeface="Candara" pitchFamily="34" charset="0"/>
              </a:rPr>
              <a:t> Préparations gazeuses</a:t>
            </a:r>
          </a:p>
          <a:p>
            <a:pPr marL="342900" marR="0" lvl="0" indent="-34290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333399"/>
              </a:solidFill>
              <a:effectLst/>
              <a:uLnTx/>
              <a:uFillTx/>
              <a:latin typeface="Candara" pitchFamily="34" charset="0"/>
            </a:endParaRP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333399"/>
                </a:solidFill>
                <a:effectLst/>
                <a:uLnTx/>
                <a:uFillTx/>
                <a:latin typeface="Candara" pitchFamily="34" charset="0"/>
              </a:rPr>
              <a:t>R40 : Effet cancérogène suspecté – preuves insuffisantes</a:t>
            </a:r>
            <a:r>
              <a:rPr kumimoji="0" lang="fr-FR" sz="1200" b="0" i="0" u="none" strike="noStrike" kern="0" cap="none" spc="0" normalizeH="0" baseline="0" noProof="0" dirty="0" smtClean="0">
                <a:ln>
                  <a:noFill/>
                </a:ln>
                <a:solidFill>
                  <a:srgbClr val="333399"/>
                </a:solidFill>
                <a:effectLst/>
                <a:uLnTx/>
                <a:uFillTx/>
                <a:latin typeface="Candara" pitchFamily="34" charset="0"/>
              </a:rPr>
              <a:t>.</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R45 : Peut causer le cancer.</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R46 : Peut causer des altérations génétiques héréditaires.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R49 : Peut causer le cancer par inhalation.</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R60 : Peut altérer la fertilité.</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333399"/>
                </a:solidFill>
                <a:effectLst/>
                <a:uLnTx/>
                <a:uFillTx/>
                <a:latin typeface="Candara" pitchFamily="34" charset="0"/>
              </a:rPr>
              <a:t>R61 : Risque pendant la grossesse d’effets néfastes pour l’enfant.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333399"/>
                </a:solidFill>
                <a:effectLst/>
                <a:uLnTx/>
                <a:uFillTx/>
                <a:latin typeface="Candara" pitchFamily="34" charset="0"/>
              </a:rPr>
              <a:t>R62 : Risque possible d’altération de la fertilité.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333399"/>
                </a:solidFill>
                <a:effectLst/>
                <a:uLnTx/>
                <a:uFillTx/>
                <a:latin typeface="Candara" pitchFamily="34" charset="0"/>
              </a:rPr>
              <a:t>R63 : Risque possible pendant la grossesse d’effets néfastes pour l’enfant</a:t>
            </a:r>
            <a:r>
              <a:rPr kumimoji="0" lang="fr-FR" sz="1200" b="0" i="0" u="none" strike="noStrike" kern="0" cap="none" spc="0" normalizeH="0" baseline="0" noProof="0" dirty="0" smtClean="0">
                <a:ln>
                  <a:noFill/>
                </a:ln>
                <a:solidFill>
                  <a:srgbClr val="333399"/>
                </a:solidFill>
                <a:effectLst/>
                <a:uLnTx/>
                <a:uFillTx/>
                <a:latin typeface="Candara" pitchFamily="34" charset="0"/>
              </a:rPr>
              <a:t>. </a:t>
            </a:r>
          </a:p>
          <a:p>
            <a:pPr marL="342900" marR="0" lvl="0" indent="-34290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333399"/>
                </a:solidFill>
                <a:effectLst/>
                <a:uLnTx/>
                <a:uFillTx/>
                <a:latin typeface="Candara" pitchFamily="34" charset="0"/>
              </a:rPr>
              <a:t>R68 : Possibilité d’effets irréversibles.</a:t>
            </a:r>
            <a:r>
              <a:rPr kumimoji="0" lang="fr-FR" sz="1200" b="0" i="0" u="none" strike="noStrike" kern="0" cap="none" spc="0" normalizeH="0" baseline="0" noProof="0" dirty="0" smtClean="0">
                <a:ln>
                  <a:noFill/>
                </a:ln>
                <a:solidFill>
                  <a:srgbClr val="333399"/>
                </a:solidFill>
                <a:effectLst/>
                <a:uLnTx/>
                <a:uFillTx/>
                <a:latin typeface="Candara" pitchFamily="34" charset="0"/>
              </a:rPr>
              <a:t> </a:t>
            </a:r>
          </a:p>
        </p:txBody>
      </p:sp>
      <p:graphicFrame>
        <p:nvGraphicFramePr>
          <p:cNvPr id="7" name="Group 39"/>
          <p:cNvGraphicFramePr>
            <a:graphicFrameLocks noGrp="1"/>
          </p:cNvGraphicFramePr>
          <p:nvPr>
            <p:extLst>
              <p:ext uri="{D42A27DB-BD31-4B8C-83A1-F6EECF244321}">
                <p14:modId xmlns:p14="http://schemas.microsoft.com/office/powerpoint/2010/main" val="1713386077"/>
              </p:ext>
            </p:extLst>
          </p:nvPr>
        </p:nvGraphicFramePr>
        <p:xfrm>
          <a:off x="610419" y="1628800"/>
          <a:ext cx="7922021" cy="2647047"/>
        </p:xfrm>
        <a:graphic>
          <a:graphicData uri="http://schemas.openxmlformats.org/drawingml/2006/table">
            <a:tbl>
              <a:tblPr/>
              <a:tblGrid>
                <a:gridCol w="3384550"/>
                <a:gridCol w="1223962"/>
                <a:gridCol w="1225277"/>
                <a:gridCol w="1179786"/>
                <a:gridCol w="908446"/>
              </a:tblGrid>
              <a:tr h="452886">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300" b="1" i="0" u="none" strike="noStrike" cap="none" normalizeH="0" baseline="0" dirty="0" smtClean="0">
                          <a:ln>
                            <a:noFill/>
                          </a:ln>
                          <a:solidFill>
                            <a:srgbClr val="000099"/>
                          </a:solidFill>
                          <a:effectLst/>
                          <a:latin typeface="Candara" pitchFamily="34" charset="0"/>
                        </a:rPr>
                        <a:t>Classement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300" b="1" i="0" u="none" strike="noStrike" cap="none" normalizeH="0" baseline="0" smtClean="0">
                          <a:ln>
                            <a:noFill/>
                          </a:ln>
                          <a:solidFill>
                            <a:srgbClr val="000099"/>
                          </a:solidFill>
                          <a:effectLst/>
                          <a:latin typeface="Candara" pitchFamily="34" charset="0"/>
                        </a:rPr>
                        <a:t>Symbole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300" b="1" i="0" u="none" strike="noStrike" cap="none" normalizeH="0" baseline="0" smtClean="0">
                          <a:ln>
                            <a:noFill/>
                          </a:ln>
                          <a:solidFill>
                            <a:srgbClr val="000099"/>
                          </a:solidFill>
                          <a:effectLst/>
                          <a:latin typeface="Candara" pitchFamily="34" charset="0"/>
                        </a:rPr>
                        <a:t>Phrases</a:t>
                      </a:r>
                      <a:br>
                        <a:rPr kumimoji="0" lang="fr-FR" sz="1300" b="1" i="0" u="none" strike="noStrike" cap="none" normalizeH="0" baseline="0" smtClean="0">
                          <a:ln>
                            <a:noFill/>
                          </a:ln>
                          <a:solidFill>
                            <a:srgbClr val="000099"/>
                          </a:solidFill>
                          <a:effectLst/>
                          <a:latin typeface="Candara" pitchFamily="34" charset="0"/>
                        </a:rPr>
                      </a:br>
                      <a:r>
                        <a:rPr kumimoji="0" lang="fr-FR" sz="1300" b="1" i="0" u="none" strike="noStrike" cap="none" normalizeH="0" baseline="0" smtClean="0">
                          <a:ln>
                            <a:noFill/>
                          </a:ln>
                          <a:solidFill>
                            <a:srgbClr val="000099"/>
                          </a:solidFill>
                          <a:effectLst/>
                          <a:latin typeface="Candara" pitchFamily="34" charset="0"/>
                        </a:rPr>
                        <a:t>de risque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300" b="1" i="0" u="none" strike="noStrike" cap="none" normalizeH="0" baseline="0" smtClean="0">
                          <a:ln>
                            <a:noFill/>
                          </a:ln>
                          <a:solidFill>
                            <a:srgbClr val="000099"/>
                          </a:solidFill>
                          <a:effectLst/>
                          <a:latin typeface="Candara" pitchFamily="34" charset="0"/>
                        </a:rPr>
                        <a:t>Seuil </a:t>
                      </a:r>
                      <a:r>
                        <a:rPr kumimoji="0" lang="fr-FR" sz="1300" b="1" i="0" u="none" strike="noStrike" cap="none" normalizeH="0" baseline="16000" smtClean="0">
                          <a:ln>
                            <a:noFill/>
                          </a:ln>
                          <a:solidFill>
                            <a:srgbClr val="000099"/>
                          </a:solidFill>
                          <a:effectLst/>
                          <a:latin typeface="Candar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300" b="1" i="0" u="none" strike="noStrike" cap="none" normalizeH="0" baseline="0" smtClean="0">
                          <a:ln>
                            <a:noFill/>
                          </a:ln>
                          <a:solidFill>
                            <a:srgbClr val="000099"/>
                          </a:solidFill>
                          <a:effectLst/>
                          <a:latin typeface="Candara" pitchFamily="34" charset="0"/>
                        </a:rPr>
                        <a:t>Seuil </a:t>
                      </a:r>
                      <a:r>
                        <a:rPr kumimoji="0" lang="fr-FR" sz="1300" b="1" i="0" u="none" strike="noStrike" cap="none" normalizeH="0" baseline="16000" smtClean="0">
                          <a:ln>
                            <a:noFill/>
                          </a:ln>
                          <a:solidFill>
                            <a:srgbClr val="000099"/>
                          </a:solidFill>
                          <a:effectLst/>
                          <a:latin typeface="Candar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238">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Cancérogène catégorie 1</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Cancérogène catégorie 2</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CC3300"/>
                          </a:solidFill>
                          <a:effectLst/>
                          <a:latin typeface="Candara" pitchFamily="34" charset="0"/>
                        </a:rPr>
                        <a:t>Cancérogène catégorie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dirty="0" err="1" smtClean="0">
                          <a:ln>
                            <a:noFill/>
                          </a:ln>
                          <a:solidFill>
                            <a:schemeClr val="tx1"/>
                          </a:solidFill>
                          <a:effectLst/>
                          <a:latin typeface="Candara" pitchFamily="34" charset="0"/>
                        </a:rPr>
                        <a:t>Xn</a:t>
                      </a:r>
                      <a:r>
                        <a:rPr kumimoji="0" lang="fr-FR" sz="1200" b="1" i="0" u="none" strike="noStrike" cap="none" normalizeH="0" baseline="0" dirty="0" smtClean="0">
                          <a:ln>
                            <a:noFill/>
                          </a:ln>
                          <a:solidFill>
                            <a:schemeClr val="tx1"/>
                          </a:solidFill>
                          <a:effectLst/>
                          <a:latin typeface="Candara" pitchFamily="34" charset="0"/>
                        </a:rPr>
                        <a:t> (nocif)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rPr>
                        <a:t>R45 ou R49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rPr>
                        <a:t>R45 ou R49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smtClean="0">
                          <a:ln>
                            <a:noFill/>
                          </a:ln>
                          <a:solidFill>
                            <a:srgbClr val="000099"/>
                          </a:solidFill>
                          <a:effectLst/>
                          <a:latin typeface="Candara" pitchFamily="34" charset="0"/>
                        </a:rPr>
                        <a:t>R40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238">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rPr>
                        <a:t>Mutagène catégorie 1</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rPr>
                        <a:t>Mutagène catégorie 2</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CC3300"/>
                          </a:solidFill>
                          <a:effectLst/>
                          <a:latin typeface="Candara" pitchFamily="34" charset="0"/>
                        </a:rPr>
                        <a:t>Mutagène catégorie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dirty="0" err="1" smtClean="0">
                          <a:ln>
                            <a:noFill/>
                          </a:ln>
                          <a:solidFill>
                            <a:schemeClr val="tx1"/>
                          </a:solidFill>
                          <a:effectLst/>
                          <a:latin typeface="Candara" pitchFamily="34" charset="0"/>
                        </a:rPr>
                        <a:t>Xn</a:t>
                      </a:r>
                      <a:r>
                        <a:rPr kumimoji="0" lang="fr-FR" sz="1200" b="1" i="0" u="none" strike="noStrike" cap="none" normalizeH="0" baseline="0" dirty="0" smtClean="0">
                          <a:ln>
                            <a:noFill/>
                          </a:ln>
                          <a:solidFill>
                            <a:schemeClr val="tx1"/>
                          </a:solidFill>
                          <a:effectLst/>
                          <a:latin typeface="Candara" pitchFamily="34" charset="0"/>
                        </a:rPr>
                        <a:t> (nocif)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R46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R46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dirty="0" smtClean="0">
                          <a:ln>
                            <a:noFill/>
                          </a:ln>
                          <a:solidFill>
                            <a:srgbClr val="000099"/>
                          </a:solidFill>
                          <a:effectLst/>
                          <a:latin typeface="Candara" pitchFamily="34" charset="0"/>
                        </a:rPr>
                        <a:t>R68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≥0,1%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smtClean="0">
                          <a:ln>
                            <a:noFill/>
                          </a:ln>
                          <a:solidFill>
                            <a:srgbClr val="000099"/>
                          </a:solidFill>
                          <a:effectLst/>
                          <a:latin typeface="Candara" pitchFamily="34"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2903">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Toxique pour la reproduction catégorie 1</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Toxique pour la reproduction catégorie 2</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CC3300"/>
                          </a:solidFill>
                          <a:effectLst/>
                          <a:latin typeface="Candara" pitchFamily="34" charset="0"/>
                        </a:rPr>
                        <a:t>Toxique pour la reproduction catégorie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T (toxique)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dirty="0" err="1" smtClean="0">
                          <a:ln>
                            <a:noFill/>
                          </a:ln>
                          <a:solidFill>
                            <a:schemeClr val="tx1"/>
                          </a:solidFill>
                          <a:effectLst/>
                          <a:latin typeface="Candara" pitchFamily="34" charset="0"/>
                        </a:rPr>
                        <a:t>Xn</a:t>
                      </a:r>
                      <a:r>
                        <a:rPr kumimoji="0" lang="fr-FR" sz="1200" b="1" i="0" u="none" strike="noStrike" cap="none" normalizeH="0" baseline="0" dirty="0" smtClean="0">
                          <a:ln>
                            <a:noFill/>
                          </a:ln>
                          <a:solidFill>
                            <a:schemeClr val="tx1"/>
                          </a:solidFill>
                          <a:effectLst/>
                          <a:latin typeface="Candara" pitchFamily="34" charset="0"/>
                        </a:rPr>
                        <a:t> (nocif)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R60 et/ou R61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rPr>
                        <a:t>R60 et/ou R61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1" i="0" u="none" strike="noStrike" cap="none" normalizeH="0" baseline="0" dirty="0" smtClean="0">
                          <a:ln>
                            <a:noFill/>
                          </a:ln>
                          <a:solidFill>
                            <a:schemeClr val="tx1"/>
                          </a:solidFill>
                          <a:effectLst/>
                          <a:latin typeface="Candara" pitchFamily="34" charset="0"/>
                        </a:rPr>
                        <a:t>R62 et/ou R63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≥0,2%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200" b="0" i="0" u="none" strike="noStrike" cap="none" normalizeH="0" baseline="0" dirty="0" smtClean="0">
                          <a:ln>
                            <a:noFill/>
                          </a:ln>
                          <a:solidFill>
                            <a:srgbClr val="000099"/>
                          </a:solidFill>
                          <a:effectLst/>
                          <a:latin typeface="Candara" pitchFamily="34"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414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800" decel="100000"/>
                                        <p:tgtEl>
                                          <p:spTgt spid="7"/>
                                        </p:tgtEl>
                                      </p:cBhvr>
                                    </p:animEffect>
                                    <p:anim calcmode="lin" valueType="num">
                                      <p:cBhvr>
                                        <p:cTn id="12" dur="800" decel="100000" fill="hold"/>
                                        <p:tgtEl>
                                          <p:spTgt spid="7"/>
                                        </p:tgtEl>
                                        <p:attrNameLst>
                                          <p:attrName>style.rotation</p:attrName>
                                        </p:attrNameLst>
                                      </p:cBhvr>
                                      <p:tavLst>
                                        <p:tav tm="0">
                                          <p:val>
                                            <p:fltVal val="-90"/>
                                          </p:val>
                                        </p:tav>
                                        <p:tav tm="100000">
                                          <p:val>
                                            <p:fltVal val="0"/>
                                          </p:val>
                                        </p:tav>
                                      </p:tavLst>
                                    </p:anim>
                                    <p:anim calcmode="lin" valueType="num">
                                      <p:cBhvr>
                                        <p:cTn id="13" dur="800" decel="100000" fill="hold"/>
                                        <p:tgtEl>
                                          <p:spTgt spid="7"/>
                                        </p:tgtEl>
                                        <p:attrNameLst>
                                          <p:attrName>ppt_x</p:attrName>
                                        </p:attrNameLst>
                                      </p:cBhvr>
                                      <p:tavLst>
                                        <p:tav tm="0">
                                          <p:val>
                                            <p:strVal val="#ppt_x+0.4"/>
                                          </p:val>
                                        </p:tav>
                                        <p:tav tm="100000">
                                          <p:val>
                                            <p:strVal val="#ppt_x-0.05"/>
                                          </p:val>
                                        </p:tav>
                                      </p:tavLst>
                                    </p:anim>
                                    <p:anim calcmode="lin" valueType="num">
                                      <p:cBhvr>
                                        <p:cTn id="14" dur="800" decel="100000" fill="hold"/>
                                        <p:tgtEl>
                                          <p:spTgt spid="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linds(horizont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linds(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linds(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blinds(horizontal)">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blinds(horizontal)">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blinds(horizontal)">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blinds(horizontal)">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blinds(horizontal)">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linds(horizontal)">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blinds(horizontal)">
                                      <p:cBhvr>
                                        <p:cTn id="6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52400"/>
            <a:ext cx="9144000" cy="612304"/>
          </a:xfrm>
        </p:spPr>
        <p:txBody>
          <a:bodyPr>
            <a:noAutofit/>
          </a:bodyPr>
          <a:lstStyle/>
          <a:p>
            <a:r>
              <a:rPr lang="fr-FR" sz="3600" b="1" dirty="0" smtClean="0">
                <a:solidFill>
                  <a:srgbClr val="073E87"/>
                </a:solidFill>
              </a:rPr>
              <a:t>L ’HABILITATION CHIMIQUE</a:t>
            </a:r>
            <a:endParaRPr lang="fr-FR" sz="3600" b="1" dirty="0">
              <a:solidFill>
                <a:srgbClr val="073E87"/>
              </a:solidFill>
            </a:endParaRPr>
          </a:p>
        </p:txBody>
      </p:sp>
      <p:sp>
        <p:nvSpPr>
          <p:cNvPr id="6" name="Slide Number Placeholder 5"/>
          <p:cNvSpPr>
            <a:spLocks noGrp="1"/>
          </p:cNvSpPr>
          <p:nvPr>
            <p:ph type="sldNum" sz="quarter" idx="4294967295"/>
          </p:nvPr>
        </p:nvSpPr>
        <p:spPr>
          <a:xfrm>
            <a:off x="7010400" y="6492875"/>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7CFA142A-B2A6-47DD-902B-A121C5B4B7C1}" type="slidenum">
              <a:rPr lang="fr-FR" smtClean="0"/>
              <a:pPr/>
              <a:t>23</a:t>
            </a:fld>
            <a:endParaRPr lang="fr-FR" dirty="0"/>
          </a:p>
        </p:txBody>
      </p:sp>
      <p:graphicFrame>
        <p:nvGraphicFramePr>
          <p:cNvPr id="3" name="Diagramme 2"/>
          <p:cNvGraphicFramePr/>
          <p:nvPr>
            <p:extLst>
              <p:ext uri="{D42A27DB-BD31-4B8C-83A1-F6EECF244321}">
                <p14:modId xmlns:p14="http://schemas.microsoft.com/office/powerpoint/2010/main" val="248207293"/>
              </p:ext>
            </p:extLst>
          </p:nvPr>
        </p:nvGraphicFramePr>
        <p:xfrm>
          <a:off x="179512" y="1844824"/>
          <a:ext cx="8712968" cy="429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5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graphicEl>
                                              <a:dgm id="{5F5FE1C6-D296-46E0-82FF-9675381559E7}"/>
                                            </p:graphicEl>
                                          </p:spTgt>
                                        </p:tgtEl>
                                        <p:attrNameLst>
                                          <p:attrName>style.visibility</p:attrName>
                                        </p:attrNameLst>
                                      </p:cBhvr>
                                      <p:to>
                                        <p:strVal val="visible"/>
                                      </p:to>
                                    </p:set>
                                    <p:animEffect transition="in" filter="wipe(left)">
                                      <p:cBhvr>
                                        <p:cTn id="11" dur="500"/>
                                        <p:tgtEl>
                                          <p:spTgt spid="3">
                                            <p:graphicEl>
                                              <a:dgm id="{5F5FE1C6-D296-46E0-82FF-9675381559E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graphicEl>
                                              <a:dgm id="{60A2AA41-EA5A-4E9C-A9D9-162D8057E604}"/>
                                            </p:graphicEl>
                                          </p:spTgt>
                                        </p:tgtEl>
                                        <p:attrNameLst>
                                          <p:attrName>style.visibility</p:attrName>
                                        </p:attrNameLst>
                                      </p:cBhvr>
                                      <p:to>
                                        <p:strVal val="visible"/>
                                      </p:to>
                                    </p:set>
                                    <p:animEffect transition="in" filter="wipe(left)">
                                      <p:cBhvr>
                                        <p:cTn id="16" dur="500"/>
                                        <p:tgtEl>
                                          <p:spTgt spid="3">
                                            <p:graphicEl>
                                              <a:dgm id="{60A2AA41-EA5A-4E9C-A9D9-162D8057E6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52400"/>
            <a:ext cx="8934636" cy="756320"/>
          </a:xfrm>
        </p:spPr>
        <p:txBody>
          <a:bodyPr>
            <a:noAutofit/>
          </a:bodyPr>
          <a:lstStyle/>
          <a:p>
            <a:r>
              <a:rPr lang="fr-FR" sz="3600" b="1" dirty="0" smtClean="0">
                <a:solidFill>
                  <a:srgbClr val="073E87"/>
                </a:solidFill>
              </a:rPr>
              <a:t>LE TRAVAIL EN HAUTEUR</a:t>
            </a:r>
            <a:endParaRPr lang="fr-FR" sz="3600" b="1" dirty="0">
              <a:solidFill>
                <a:srgbClr val="073E87"/>
              </a:solidFill>
            </a:endParaRPr>
          </a:p>
        </p:txBody>
      </p:sp>
      <p:sp>
        <p:nvSpPr>
          <p:cNvPr id="6" name="Slide Number Placeholder 5"/>
          <p:cNvSpPr>
            <a:spLocks noGrp="1"/>
          </p:cNvSpPr>
          <p:nvPr>
            <p:ph type="sldNum" sz="quarter" idx="4294967295"/>
          </p:nvPr>
        </p:nvSpPr>
        <p:spPr>
          <a:xfrm>
            <a:off x="7010400" y="6492875"/>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7CFA142A-B2A6-47DD-902B-A121C5B4B7C1}" type="slidenum">
              <a:rPr lang="fr-FR" smtClean="0"/>
              <a:pPr/>
              <a:t>24</a:t>
            </a:fld>
            <a:endParaRPr lang="fr-FR" dirty="0"/>
          </a:p>
        </p:txBody>
      </p:sp>
      <p:sp>
        <p:nvSpPr>
          <p:cNvPr id="5" name="ZoneTexte 4"/>
          <p:cNvSpPr txBox="1"/>
          <p:nvPr/>
        </p:nvSpPr>
        <p:spPr>
          <a:xfrm>
            <a:off x="357461" y="1556792"/>
            <a:ext cx="8577175" cy="400110"/>
          </a:xfrm>
          <a:prstGeom prst="rect">
            <a:avLst/>
          </a:prstGeom>
          <a:noFill/>
        </p:spPr>
        <p:txBody>
          <a:bodyPr wrap="square" rtlCol="0">
            <a:spAutoFit/>
          </a:bodyPr>
          <a:lstStyle/>
          <a:p>
            <a:pPr algn="ctr"/>
            <a:r>
              <a:rPr lang="fr-FR" sz="2000" b="1" u="sng" dirty="0" smtClean="0">
                <a:solidFill>
                  <a:srgbClr val="0070C0"/>
                </a:solidFill>
                <a:effectLst>
                  <a:outerShdw blurRad="38100" dist="38100" dir="2700000" algn="tl">
                    <a:srgbClr val="000000">
                      <a:alpha val="43137"/>
                    </a:srgbClr>
                  </a:outerShdw>
                </a:effectLst>
                <a:latin typeface="Candara" pitchFamily="34" charset="0"/>
              </a:rPr>
              <a:t>Article R4423-58</a:t>
            </a:r>
            <a:endParaRPr lang="fr-FR" sz="2000" b="1" u="sng" dirty="0">
              <a:solidFill>
                <a:srgbClr val="0070C0"/>
              </a:solidFill>
              <a:effectLst>
                <a:outerShdw blurRad="38100" dist="38100" dir="2700000" algn="tl">
                  <a:srgbClr val="000000">
                    <a:alpha val="43137"/>
                  </a:srgbClr>
                </a:outerShdw>
              </a:effectLst>
              <a:latin typeface="Candara" pitchFamily="34" charset="0"/>
            </a:endParaRPr>
          </a:p>
        </p:txBody>
      </p:sp>
      <p:graphicFrame>
        <p:nvGraphicFramePr>
          <p:cNvPr id="4" name="Diagramme 3"/>
          <p:cNvGraphicFramePr/>
          <p:nvPr>
            <p:extLst>
              <p:ext uri="{D42A27DB-BD31-4B8C-83A1-F6EECF244321}">
                <p14:modId xmlns:p14="http://schemas.microsoft.com/office/powerpoint/2010/main" val="3757114798"/>
              </p:ext>
            </p:extLst>
          </p:nvPr>
        </p:nvGraphicFramePr>
        <p:xfrm>
          <a:off x="13184" y="1965260"/>
          <a:ext cx="9130815" cy="477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6632"/>
            <a:ext cx="8683116" cy="358775"/>
          </a:xfrm>
        </p:spPr>
        <p:txBody>
          <a:bodyPr anchor="ctr">
            <a:noAutofit/>
          </a:bodyPr>
          <a:lstStyle/>
          <a:p>
            <a:r>
              <a:rPr lang="fr-FR" sz="3600" b="1" dirty="0" smtClean="0">
                <a:solidFill>
                  <a:srgbClr val="073E87"/>
                </a:solidFill>
              </a:rPr>
              <a:t>LE TRAVAIL EN HAUTEUR</a:t>
            </a:r>
            <a:endParaRPr lang="fr-FR" sz="3600" b="1" dirty="0">
              <a:solidFill>
                <a:srgbClr val="073E87"/>
              </a:solidFill>
            </a:endParaRPr>
          </a:p>
        </p:txBody>
      </p:sp>
      <p:sp>
        <p:nvSpPr>
          <p:cNvPr id="11" name="Espace réservé du contenu 2"/>
          <p:cNvSpPr>
            <a:spLocks noGrp="1"/>
          </p:cNvSpPr>
          <p:nvPr>
            <p:ph idx="4294967295"/>
          </p:nvPr>
        </p:nvSpPr>
        <p:spPr>
          <a:xfrm>
            <a:off x="863600" y="2276475"/>
            <a:ext cx="8280400" cy="4043363"/>
          </a:xfrm>
        </p:spPr>
        <p:txBody>
          <a:bodyPr anchor="ctr">
            <a:noAutofit/>
          </a:bodyPr>
          <a:lstStyle/>
          <a:p>
            <a:pPr algn="just">
              <a:lnSpc>
                <a:spcPct val="150000"/>
              </a:lnSpc>
              <a:spcBef>
                <a:spcPts val="100"/>
              </a:spcBef>
              <a:buSzPct val="75000"/>
              <a:buFont typeface="+mj-lt"/>
              <a:buAutoNum type="arabicParenR"/>
            </a:pPr>
            <a:r>
              <a:rPr lang="fr-FR" sz="1800" dirty="0" smtClean="0"/>
              <a:t>Soit par des garde-corps intégrés ou fixés de manière sûre, rigides et d’une résistance appropriée, placés à une hauteur comprise entre un mètre et 1,10m et comportant au moins : </a:t>
            </a:r>
          </a:p>
          <a:p>
            <a:pPr marL="800100" lvl="1" indent="-342900" algn="just">
              <a:lnSpc>
                <a:spcPct val="150000"/>
              </a:lnSpc>
              <a:spcBef>
                <a:spcPts val="100"/>
              </a:spcBef>
              <a:buSzPct val="75000"/>
              <a:buFont typeface="+mj-lt"/>
              <a:buAutoNum type="alphaLcParenR"/>
            </a:pPr>
            <a:r>
              <a:rPr lang="fr-FR" sz="1800" dirty="0" smtClean="0"/>
              <a:t>Une plinthe de butée de 10 à 15 cm, en fonction de la hauteur retenue pour les garde-corps ; </a:t>
            </a:r>
          </a:p>
          <a:p>
            <a:pPr marL="800100" lvl="1" indent="-342900" algn="just">
              <a:lnSpc>
                <a:spcPct val="150000"/>
              </a:lnSpc>
              <a:spcBef>
                <a:spcPts val="100"/>
              </a:spcBef>
              <a:buSzPct val="75000"/>
              <a:buFont typeface="+mj-lt"/>
              <a:buAutoNum type="alphaLcParenR"/>
            </a:pPr>
            <a:r>
              <a:rPr lang="fr-FR" sz="1800" dirty="0" smtClean="0"/>
              <a:t>Une main courante ;</a:t>
            </a:r>
          </a:p>
          <a:p>
            <a:pPr marL="800100" lvl="1" indent="-342900" algn="just">
              <a:lnSpc>
                <a:spcPct val="150000"/>
              </a:lnSpc>
              <a:spcBef>
                <a:spcPts val="100"/>
              </a:spcBef>
              <a:buSzPct val="75000"/>
              <a:buFont typeface="+mj-lt"/>
              <a:buAutoNum type="alphaLcParenR"/>
            </a:pPr>
            <a:r>
              <a:rPr lang="fr-FR" sz="1800" dirty="0" smtClean="0"/>
              <a:t>Une lisse intermédiaire à mi-hauteur.</a:t>
            </a:r>
          </a:p>
          <a:p>
            <a:pPr marL="457200" lvl="1" indent="0" algn="just">
              <a:lnSpc>
                <a:spcPct val="150000"/>
              </a:lnSpc>
              <a:spcBef>
                <a:spcPts val="100"/>
              </a:spcBef>
              <a:buSzPct val="75000"/>
              <a:buNone/>
            </a:pPr>
            <a:endParaRPr lang="fr-FR" sz="1800" dirty="0" smtClean="0"/>
          </a:p>
          <a:p>
            <a:pPr algn="just">
              <a:lnSpc>
                <a:spcPct val="150000"/>
              </a:lnSpc>
              <a:spcBef>
                <a:spcPts val="100"/>
              </a:spcBef>
              <a:buSzPct val="75000"/>
              <a:buFont typeface="+mj-lt"/>
              <a:buAutoNum type="arabicParenR"/>
            </a:pPr>
            <a:r>
              <a:rPr lang="fr-FR" sz="1800" dirty="0" smtClean="0"/>
              <a:t>Soit par tout autre moyen assurant une sécurité équivalente. </a:t>
            </a: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25</a:t>
            </a:fld>
            <a:endParaRPr lang="fr-FR" dirty="0"/>
          </a:p>
        </p:txBody>
      </p:sp>
      <p:sp>
        <p:nvSpPr>
          <p:cNvPr id="10" name="ZoneTexte 9"/>
          <p:cNvSpPr txBox="1"/>
          <p:nvPr/>
        </p:nvSpPr>
        <p:spPr>
          <a:xfrm>
            <a:off x="-36512" y="821903"/>
            <a:ext cx="9173686" cy="400110"/>
          </a:xfrm>
          <a:prstGeom prst="rect">
            <a:avLst/>
          </a:prstGeom>
          <a:noFill/>
        </p:spPr>
        <p:txBody>
          <a:bodyPr wrap="square" rtlCol="0">
            <a:spAutoFit/>
          </a:bodyPr>
          <a:lstStyle/>
          <a:p>
            <a:pPr algn="ctr"/>
            <a:r>
              <a:rPr lang="fr-FR" sz="2000" b="1" dirty="0" smtClean="0">
                <a:latin typeface="Candara" pitchFamily="34" charset="0"/>
              </a:rPr>
              <a:t>Article R4323-59</a:t>
            </a:r>
            <a:endParaRPr lang="fr-FR" sz="2000" b="1" dirty="0">
              <a:latin typeface="Candara" pitchFamily="34" charset="0"/>
            </a:endParaRPr>
          </a:p>
        </p:txBody>
      </p:sp>
      <p:sp>
        <p:nvSpPr>
          <p:cNvPr id="12" name="ZoneTexte 11"/>
          <p:cNvSpPr txBox="1"/>
          <p:nvPr/>
        </p:nvSpPr>
        <p:spPr>
          <a:xfrm>
            <a:off x="357461" y="1556792"/>
            <a:ext cx="8577175" cy="400110"/>
          </a:xfrm>
          <a:prstGeom prst="rect">
            <a:avLst/>
          </a:prstGeom>
          <a:noFill/>
        </p:spPr>
        <p:txBody>
          <a:bodyPr wrap="square" rtlCol="0">
            <a:spAutoFit/>
          </a:bodyPr>
          <a:lstStyle/>
          <a:p>
            <a:pPr algn="ctr"/>
            <a:r>
              <a:rPr lang="fr-FR" sz="2000" b="1" u="sng" dirty="0" smtClean="0">
                <a:solidFill>
                  <a:srgbClr val="0070C0"/>
                </a:solidFill>
                <a:effectLst>
                  <a:outerShdw blurRad="38100" dist="38100" dir="2700000" algn="tl">
                    <a:srgbClr val="000000">
                      <a:alpha val="43137"/>
                    </a:srgbClr>
                  </a:outerShdw>
                </a:effectLst>
                <a:latin typeface="Candara" pitchFamily="34" charset="0"/>
              </a:rPr>
              <a:t>La prévention des chutes de hauteur à partir d’un plan de travail est assurée :</a:t>
            </a:r>
            <a:endParaRPr lang="fr-FR" sz="2000" b="1" u="sng" dirty="0">
              <a:solidFill>
                <a:srgbClr val="0070C0"/>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250677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981950" y="6478588"/>
            <a:ext cx="1162050" cy="365125"/>
          </a:xfrm>
          <a:prstGeom prst="rect">
            <a:avLst/>
          </a:prstGeom>
        </p:spPr>
        <p:txBody>
          <a:bodyPr vert="horz" lIns="91440" tIns="45720" rIns="91440" bIns="45720" rtlCol="0" anchor="ctr"/>
          <a:lstStyle>
            <a:lvl1pPr algn="r">
              <a:defRPr sz="1200">
                <a:solidFill>
                  <a:sysClr val="windowText" lastClr="000000"/>
                </a:solidFill>
              </a:defRPr>
            </a:lvl1pPr>
          </a:lstStyle>
          <a:p>
            <a:fld id="{7CFA142A-B2A6-47DD-902B-A121C5B4B7C1}" type="slidenum">
              <a:rPr lang="fr-FR" smtClean="0"/>
              <a:pPr/>
              <a:t>26</a:t>
            </a:fld>
            <a:endParaRPr lang="fr-FR" dirty="0"/>
          </a:p>
        </p:txBody>
      </p:sp>
      <p:sp>
        <p:nvSpPr>
          <p:cNvPr id="9" name="ZoneTexte 8"/>
          <p:cNvSpPr txBox="1"/>
          <p:nvPr/>
        </p:nvSpPr>
        <p:spPr>
          <a:xfrm>
            <a:off x="-103855" y="1134881"/>
            <a:ext cx="9252520" cy="369332"/>
          </a:xfrm>
          <a:prstGeom prst="rect">
            <a:avLst/>
          </a:prstGeom>
          <a:noFill/>
        </p:spPr>
        <p:txBody>
          <a:bodyPr wrap="square" rtlCol="0">
            <a:spAutoFit/>
          </a:bodyPr>
          <a:lstStyle/>
          <a:p>
            <a:pPr algn="ctr"/>
            <a:r>
              <a:rPr lang="fr-FR" b="1" i="1" dirty="0" smtClean="0">
                <a:solidFill>
                  <a:schemeClr val="tx2"/>
                </a:solidFill>
                <a:latin typeface="Candara" pitchFamily="34" charset="0"/>
              </a:rPr>
              <a:t>Plate-forme individuelle roulante (PIR) et échafaudage </a:t>
            </a:r>
            <a:endParaRPr lang="fr-FR" b="1" i="1" dirty="0">
              <a:solidFill>
                <a:schemeClr val="tx2"/>
              </a:solidFill>
              <a:latin typeface="Candara" pitchFamily="34" charset="0"/>
            </a:endParaRPr>
          </a:p>
        </p:txBody>
      </p:sp>
      <p:pic>
        <p:nvPicPr>
          <p:cNvPr id="1026" name="Picture 2" descr="PIRP plate-forme individuelle roulante pliant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3" t="2672" r="3378" b="1680"/>
          <a:stretch/>
        </p:blipFill>
        <p:spPr bwMode="auto">
          <a:xfrm>
            <a:off x="6004385" y="2379622"/>
            <a:ext cx="3095635" cy="41446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PI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67" y="2924944"/>
            <a:ext cx="3013769" cy="30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chafaudage roulant base pliante PROPLI"/>
          <p:cNvPicPr>
            <a:picLocks noChangeAspect="1" noChangeArrowheads="1"/>
          </p:cNvPicPr>
          <p:nvPr/>
        </p:nvPicPr>
        <p:blipFill rotWithShape="1">
          <a:blip r:embed="rId5">
            <a:extLst>
              <a:ext uri="{28A0092B-C50C-407E-A947-70E740481C1C}">
                <a14:useLocalDpi xmlns:a14="http://schemas.microsoft.com/office/drawing/2010/main" val="0"/>
              </a:ext>
            </a:extLst>
          </a:blip>
          <a:srcRect l="12159" t="3535" r="7344" b="2657"/>
          <a:stretch/>
        </p:blipFill>
        <p:spPr bwMode="auto">
          <a:xfrm>
            <a:off x="3563888" y="1533624"/>
            <a:ext cx="2448272" cy="4035116"/>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p:cNvSpPr txBox="1">
            <a:spLocks/>
          </p:cNvSpPr>
          <p:nvPr/>
        </p:nvSpPr>
        <p:spPr>
          <a:xfrm>
            <a:off x="-46182" y="152636"/>
            <a:ext cx="9137174"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solidFill>
                  <a:srgbClr val="073E87"/>
                </a:solidFill>
              </a:rPr>
              <a:t>LE TRAVAIL EN HAUTEUR</a:t>
            </a:r>
            <a:endParaRPr lang="fr-FR" sz="3600" b="1" dirty="0">
              <a:solidFill>
                <a:srgbClr val="073E87"/>
              </a:solidFill>
            </a:endParaRPr>
          </a:p>
        </p:txBody>
      </p:sp>
    </p:spTree>
    <p:extLst>
      <p:ext uri="{BB962C8B-B14F-4D97-AF65-F5344CB8AC3E}">
        <p14:creationId xmlns:p14="http://schemas.microsoft.com/office/powerpoint/2010/main" val="344852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1092" y="116632"/>
            <a:ext cx="9137650" cy="358775"/>
          </a:xfrm>
        </p:spPr>
        <p:txBody>
          <a:bodyPr anchor="ctr">
            <a:noAutofit/>
          </a:bodyPr>
          <a:lstStyle/>
          <a:p>
            <a:r>
              <a:rPr lang="fr-FR" sz="3600" b="1" dirty="0" smtClean="0">
                <a:solidFill>
                  <a:srgbClr val="073E87"/>
                </a:solidFill>
              </a:rPr>
              <a:t>LE TRAVAIL EN HAUTEUR</a:t>
            </a:r>
            <a:endParaRPr lang="fr-FR" sz="36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27</a:t>
            </a:fld>
            <a:endParaRPr lang="fr-FR" dirty="0"/>
          </a:p>
        </p:txBody>
      </p:sp>
      <p:sp>
        <p:nvSpPr>
          <p:cNvPr id="12" name="ZoneTexte 11"/>
          <p:cNvSpPr txBox="1"/>
          <p:nvPr/>
        </p:nvSpPr>
        <p:spPr>
          <a:xfrm>
            <a:off x="0" y="781687"/>
            <a:ext cx="9143999" cy="400110"/>
          </a:xfrm>
          <a:prstGeom prst="rect">
            <a:avLst/>
          </a:prstGeom>
          <a:noFill/>
        </p:spPr>
        <p:txBody>
          <a:bodyPr wrap="square" rtlCol="0">
            <a:spAutoFit/>
          </a:bodyPr>
          <a:lstStyle/>
          <a:p>
            <a:pPr algn="ctr"/>
            <a:r>
              <a:rPr lang="fr-FR" sz="2000" b="1" u="sng" dirty="0" smtClean="0">
                <a:solidFill>
                  <a:srgbClr val="073E87"/>
                </a:solidFill>
                <a:effectLst>
                  <a:outerShdw blurRad="38100" dist="38100" dir="2700000" algn="tl">
                    <a:srgbClr val="000000">
                      <a:alpha val="43137"/>
                    </a:srgbClr>
                  </a:outerShdw>
                </a:effectLst>
                <a:latin typeface="Candara" pitchFamily="34" charset="0"/>
              </a:rPr>
              <a:t>Article R4323-61</a:t>
            </a:r>
            <a:endParaRPr lang="fr-FR" sz="2000" b="1" u="sng" dirty="0">
              <a:solidFill>
                <a:srgbClr val="073E87"/>
              </a:solidFill>
              <a:effectLst>
                <a:outerShdw blurRad="38100" dist="38100" dir="2700000" algn="tl">
                  <a:srgbClr val="000000">
                    <a:alpha val="43137"/>
                  </a:srgbClr>
                </a:outerShdw>
              </a:effectLst>
              <a:latin typeface="Candara" pitchFamily="34" charset="0"/>
            </a:endParaRPr>
          </a:p>
        </p:txBody>
      </p:sp>
      <p:graphicFrame>
        <p:nvGraphicFramePr>
          <p:cNvPr id="3" name="Diagramme 2"/>
          <p:cNvGraphicFramePr/>
          <p:nvPr>
            <p:extLst>
              <p:ext uri="{D42A27DB-BD31-4B8C-83A1-F6EECF244321}">
                <p14:modId xmlns:p14="http://schemas.microsoft.com/office/powerpoint/2010/main" val="2021932624"/>
              </p:ext>
            </p:extLst>
          </p:nvPr>
        </p:nvGraphicFramePr>
        <p:xfrm>
          <a:off x="251519" y="1397000"/>
          <a:ext cx="8683115"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7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graphicEl>
                                              <a:dgm id="{ED410E18-FDA2-4D48-99C3-5F466F76CEA7}"/>
                                            </p:graphicEl>
                                          </p:spTgt>
                                        </p:tgtEl>
                                        <p:attrNameLst>
                                          <p:attrName>style.visibility</p:attrName>
                                        </p:attrNameLst>
                                      </p:cBhvr>
                                      <p:to>
                                        <p:strVal val="visible"/>
                                      </p:to>
                                    </p:set>
                                    <p:animEffect transition="in" filter="wipe(down)">
                                      <p:cBhvr>
                                        <p:cTn id="16" dur="500"/>
                                        <p:tgtEl>
                                          <p:spTgt spid="3">
                                            <p:graphicEl>
                                              <a:dgm id="{ED410E18-FDA2-4D48-99C3-5F466F76CEA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graphicEl>
                                              <a:dgm id="{72A1323E-0D2C-4476-A36D-4AFF859E7885}"/>
                                            </p:graphicEl>
                                          </p:spTgt>
                                        </p:tgtEl>
                                        <p:attrNameLst>
                                          <p:attrName>style.visibility</p:attrName>
                                        </p:attrNameLst>
                                      </p:cBhvr>
                                      <p:to>
                                        <p:strVal val="visible"/>
                                      </p:to>
                                    </p:set>
                                    <p:animEffect transition="in" filter="wipe(down)">
                                      <p:cBhvr>
                                        <p:cTn id="21" dur="500"/>
                                        <p:tgtEl>
                                          <p:spTgt spid="3">
                                            <p:graphicEl>
                                              <a:dgm id="{72A1323E-0D2C-4476-A36D-4AFF859E788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graphicEl>
                                              <a:dgm id="{35A9B41E-BB47-4384-A6C1-EC63FA061481}"/>
                                            </p:graphicEl>
                                          </p:spTgt>
                                        </p:tgtEl>
                                        <p:attrNameLst>
                                          <p:attrName>style.visibility</p:attrName>
                                        </p:attrNameLst>
                                      </p:cBhvr>
                                      <p:to>
                                        <p:strVal val="visible"/>
                                      </p:to>
                                    </p:set>
                                    <p:animEffect transition="in" filter="wipe(down)">
                                      <p:cBhvr>
                                        <p:cTn id="26" dur="500"/>
                                        <p:tgtEl>
                                          <p:spTgt spid="3">
                                            <p:graphicEl>
                                              <a:dgm id="{35A9B41E-BB47-4384-A6C1-EC63FA061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Graphic spid="3"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300" y="188640"/>
            <a:ext cx="8934636" cy="358775"/>
          </a:xfrm>
        </p:spPr>
        <p:txBody>
          <a:bodyPr anchor="ctr">
            <a:noAutofit/>
          </a:bodyPr>
          <a:lstStyle/>
          <a:p>
            <a:r>
              <a:rPr lang="fr-FR" sz="3600" b="1" dirty="0" smtClean="0">
                <a:solidFill>
                  <a:srgbClr val="073E87"/>
                </a:solidFill>
              </a:rPr>
              <a:t>LE TRAVAIL EN HAUTEUR</a:t>
            </a:r>
            <a:endParaRPr lang="fr-FR" sz="36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28</a:t>
            </a:fld>
            <a:endParaRPr lang="fr-FR" dirty="0"/>
          </a:p>
        </p:txBody>
      </p:sp>
      <p:sp>
        <p:nvSpPr>
          <p:cNvPr id="12" name="ZoneTexte 11"/>
          <p:cNvSpPr txBox="1"/>
          <p:nvPr/>
        </p:nvSpPr>
        <p:spPr>
          <a:xfrm>
            <a:off x="194438" y="1156817"/>
            <a:ext cx="8755124" cy="400110"/>
          </a:xfrm>
          <a:prstGeom prst="rect">
            <a:avLst/>
          </a:prstGeom>
          <a:noFill/>
        </p:spPr>
        <p:txBody>
          <a:bodyPr wrap="square" rtlCol="0">
            <a:spAutoFit/>
          </a:bodyPr>
          <a:lstStyle/>
          <a:p>
            <a:pPr algn="ctr"/>
            <a:r>
              <a:rPr lang="fr-FR" sz="2000" b="1" u="sng" dirty="0" smtClean="0">
                <a:solidFill>
                  <a:srgbClr val="0070C0"/>
                </a:solidFill>
                <a:effectLst>
                  <a:outerShdw blurRad="38100" dist="38100" dir="2700000" algn="tl">
                    <a:srgbClr val="000000">
                      <a:alpha val="43137"/>
                    </a:srgbClr>
                  </a:outerShdw>
                </a:effectLst>
                <a:latin typeface="Candara" pitchFamily="34" charset="0"/>
              </a:rPr>
              <a:t>Article R4323-63</a:t>
            </a:r>
            <a:endParaRPr lang="fr-FR" sz="2000" b="1" u="sng" dirty="0">
              <a:solidFill>
                <a:srgbClr val="0070C0"/>
              </a:solidFill>
              <a:effectLst>
                <a:outerShdw blurRad="38100" dist="38100" dir="2700000" algn="tl">
                  <a:srgbClr val="000000">
                    <a:alpha val="43137"/>
                  </a:srgbClr>
                </a:outerShdw>
              </a:effectLst>
              <a:latin typeface="Candara"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765" y="1591342"/>
            <a:ext cx="1168544" cy="1023406"/>
          </a:xfrm>
          <a:prstGeom prst="rect">
            <a:avLst/>
          </a:prstGeom>
        </p:spPr>
      </p:pic>
      <p:graphicFrame>
        <p:nvGraphicFramePr>
          <p:cNvPr id="4" name="Diagramme 3"/>
          <p:cNvGraphicFramePr/>
          <p:nvPr>
            <p:extLst>
              <p:ext uri="{D42A27DB-BD31-4B8C-83A1-F6EECF244321}">
                <p14:modId xmlns:p14="http://schemas.microsoft.com/office/powerpoint/2010/main" val="1837693787"/>
              </p:ext>
            </p:extLst>
          </p:nvPr>
        </p:nvGraphicFramePr>
        <p:xfrm>
          <a:off x="323528" y="2852936"/>
          <a:ext cx="849694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4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graphicEl>
                                              <a:dgm id="{49889A72-F561-4AD4-8490-DB8D42909D2E}"/>
                                            </p:graphicEl>
                                          </p:spTgt>
                                        </p:tgtEl>
                                        <p:attrNameLst>
                                          <p:attrName>style.visibility</p:attrName>
                                        </p:attrNameLst>
                                      </p:cBhvr>
                                      <p:to>
                                        <p:strVal val="visible"/>
                                      </p:to>
                                    </p:set>
                                    <p:anim calcmode="lin" valueType="num">
                                      <p:cBhvr additive="base">
                                        <p:cTn id="25" dur="500" fill="hold"/>
                                        <p:tgtEl>
                                          <p:spTgt spid="4">
                                            <p:graphicEl>
                                              <a:dgm id="{49889A72-F561-4AD4-8490-DB8D42909D2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9889A72-F561-4AD4-8490-DB8D42909D2E}"/>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graphicEl>
                                              <a:dgm id="{3550C082-9F66-471B-AACF-53829CC186FA}"/>
                                            </p:graphicEl>
                                          </p:spTgt>
                                        </p:tgtEl>
                                        <p:attrNameLst>
                                          <p:attrName>style.visibility</p:attrName>
                                        </p:attrNameLst>
                                      </p:cBhvr>
                                      <p:to>
                                        <p:strVal val="visible"/>
                                      </p:to>
                                    </p:set>
                                    <p:anim calcmode="lin" valueType="num">
                                      <p:cBhvr additive="base">
                                        <p:cTn id="31" dur="500" fill="hold"/>
                                        <p:tgtEl>
                                          <p:spTgt spid="4">
                                            <p:graphicEl>
                                              <a:dgm id="{3550C082-9F66-471B-AACF-53829CC186F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550C082-9F66-471B-AACF-53829CC186F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0" y="2348880"/>
            <a:ext cx="5040560" cy="1421822"/>
          </a:xfrm>
        </p:spPr>
        <p:txBody>
          <a:bodyPr anchor="ctr">
            <a:noAutofit/>
          </a:bodyPr>
          <a:lstStyle/>
          <a:p>
            <a:pPr algn="ctr"/>
            <a:r>
              <a:rPr lang="fr-FR" sz="4000" b="1" dirty="0" smtClean="0"/>
              <a:t>LE </a:t>
            </a:r>
            <a:br>
              <a:rPr lang="fr-FR" sz="4000" b="1" dirty="0" smtClean="0"/>
            </a:br>
            <a:r>
              <a:rPr lang="fr-FR" sz="4000" b="1" dirty="0" smtClean="0"/>
              <a:t>PLAN DE PREVENTION</a:t>
            </a:r>
            <a:endParaRPr lang="fr-FR" sz="4000" b="1" dirty="0"/>
          </a:p>
        </p:txBody>
      </p:sp>
      <p:pic>
        <p:nvPicPr>
          <p:cNvPr id="4" name="Espace réservé pour une image  3"/>
          <p:cNvPicPr>
            <a:picLocks noGrp="1" noChangeAspect="1"/>
          </p:cNvPicPr>
          <p:nvPr>
            <p:ph type="pic" idx="1"/>
          </p:nvPr>
        </p:nvPicPr>
        <p:blipFill>
          <a:blip r:embed="rId2">
            <a:extLst>
              <a:ext uri="{28A0092B-C50C-407E-A947-70E740481C1C}">
                <a14:useLocalDpi xmlns:a14="http://schemas.microsoft.com/office/drawing/2010/main" val="0"/>
              </a:ext>
            </a:extLst>
          </a:blip>
          <a:srcRect l="13460" r="13460"/>
          <a:stretch>
            <a:fillRect/>
          </a:stretch>
        </p:blipFill>
        <p:spPr>
          <a:xfrm>
            <a:off x="539552" y="1772816"/>
            <a:ext cx="3565525" cy="2927350"/>
          </a:xfrm>
        </p:spPr>
      </p:pic>
    </p:spTree>
    <p:extLst>
      <p:ext uri="{BB962C8B-B14F-4D97-AF65-F5344CB8AC3E}">
        <p14:creationId xmlns:p14="http://schemas.microsoft.com/office/powerpoint/2010/main" val="3983510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16632"/>
            <a:ext cx="9144000" cy="600164"/>
          </a:xfrm>
          <a:prstGeom prst="rect">
            <a:avLst/>
          </a:prstGeom>
          <a:noFill/>
        </p:spPr>
        <p:txBody>
          <a:bodyPr wrap="square" rtlCol="0" anchor="t">
            <a:spAutoFit/>
          </a:bodyPr>
          <a:lstStyle/>
          <a:p>
            <a:pPr algn="ctr"/>
            <a:r>
              <a:rPr lang="fr-FR" sz="3300" b="1" dirty="0" smtClean="0">
                <a:solidFill>
                  <a:srgbClr val="073E87"/>
                </a:solidFill>
              </a:rPr>
              <a:t>FLUIDE FRIGORIGÈNE : NOUVELLE DISPOSITION</a:t>
            </a:r>
            <a:endParaRPr lang="fr-FR" sz="3300" b="1" dirty="0">
              <a:solidFill>
                <a:srgbClr val="073E87"/>
              </a:solidFill>
            </a:endParaRPr>
          </a:p>
        </p:txBody>
      </p:sp>
      <p:sp>
        <p:nvSpPr>
          <p:cNvPr id="2" name="Parenthèses 1"/>
          <p:cNvSpPr/>
          <p:nvPr/>
        </p:nvSpPr>
        <p:spPr>
          <a:xfrm>
            <a:off x="899592" y="908720"/>
            <a:ext cx="6912768" cy="576064"/>
          </a:xfrm>
          <a:prstGeom prst="bracketPair">
            <a:avLst/>
          </a:prstGeom>
          <a:ln w="19050"/>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fr-FR" sz="2000" b="1" i="1" u="sng" dirty="0" smtClean="0">
                <a:solidFill>
                  <a:srgbClr val="0000FF"/>
                </a:solidFill>
                <a:effectLst>
                  <a:outerShdw blurRad="38100" dist="38100" dir="2700000" algn="tl">
                    <a:srgbClr val="000000">
                      <a:alpha val="43137"/>
                    </a:srgbClr>
                  </a:outerShdw>
                </a:effectLst>
              </a:rPr>
              <a:t>La catégorie V basée sur l’article R.311.21 du code la route</a:t>
            </a:r>
            <a:endParaRPr lang="fr-FR" sz="2000" b="1" i="1" u="sng" dirty="0">
              <a:solidFill>
                <a:srgbClr val="0000FF"/>
              </a:solidFill>
              <a:effectLst>
                <a:outerShdw blurRad="38100" dist="38100" dir="2700000" algn="tl">
                  <a:srgbClr val="000000">
                    <a:alpha val="43137"/>
                  </a:srgbClr>
                </a:outerShdw>
              </a:effectLst>
            </a:endParaRPr>
          </a:p>
        </p:txBody>
      </p:sp>
      <p:graphicFrame>
        <p:nvGraphicFramePr>
          <p:cNvPr id="4" name="Diagramme 3"/>
          <p:cNvGraphicFramePr/>
          <p:nvPr>
            <p:extLst>
              <p:ext uri="{D42A27DB-BD31-4B8C-83A1-F6EECF244321}">
                <p14:modId xmlns:p14="http://schemas.microsoft.com/office/powerpoint/2010/main" val="1350924708"/>
              </p:ext>
            </p:extLst>
          </p:nvPr>
        </p:nvGraphicFramePr>
        <p:xfrm>
          <a:off x="539552" y="1772816"/>
          <a:ext cx="8064896"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4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7735DF3-DCBA-44B4-A8FC-3BD58EBF4F65}"/>
                                            </p:graphicEl>
                                          </p:spTgt>
                                        </p:tgtEl>
                                        <p:attrNameLst>
                                          <p:attrName>style.visibility</p:attrName>
                                        </p:attrNameLst>
                                      </p:cBhvr>
                                      <p:to>
                                        <p:strVal val="visible"/>
                                      </p:to>
                                    </p:set>
                                    <p:animEffect transition="in" filter="fade">
                                      <p:cBhvr>
                                        <p:cTn id="7" dur="500"/>
                                        <p:tgtEl>
                                          <p:spTgt spid="4">
                                            <p:graphicEl>
                                              <a:dgm id="{B7735DF3-DCBA-44B4-A8FC-3BD58EBF4F6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2F8E285-B10F-4537-AD05-38123B0B8C9E}"/>
                                            </p:graphicEl>
                                          </p:spTgt>
                                        </p:tgtEl>
                                        <p:attrNameLst>
                                          <p:attrName>style.visibility</p:attrName>
                                        </p:attrNameLst>
                                      </p:cBhvr>
                                      <p:to>
                                        <p:strVal val="visible"/>
                                      </p:to>
                                    </p:set>
                                    <p:animEffect transition="in" filter="fade">
                                      <p:cBhvr>
                                        <p:cTn id="10" dur="500"/>
                                        <p:tgtEl>
                                          <p:spTgt spid="4">
                                            <p:graphicEl>
                                              <a:dgm id="{72F8E285-B10F-4537-AD05-38123B0B8C9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6B03DC1-41A5-473F-A558-7E197625FEC9}"/>
                                            </p:graphicEl>
                                          </p:spTgt>
                                        </p:tgtEl>
                                        <p:attrNameLst>
                                          <p:attrName>style.visibility</p:attrName>
                                        </p:attrNameLst>
                                      </p:cBhvr>
                                      <p:to>
                                        <p:strVal val="visible"/>
                                      </p:to>
                                    </p:set>
                                    <p:animEffect transition="in" filter="fade">
                                      <p:cBhvr>
                                        <p:cTn id="15" dur="500"/>
                                        <p:tgtEl>
                                          <p:spTgt spid="4">
                                            <p:graphicEl>
                                              <a:dgm id="{A6B03DC1-41A5-473F-A558-7E197625FEC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78C21B5-2AF6-4E47-9EA9-77D498B1EEDE}"/>
                                            </p:graphicEl>
                                          </p:spTgt>
                                        </p:tgtEl>
                                        <p:attrNameLst>
                                          <p:attrName>style.visibility</p:attrName>
                                        </p:attrNameLst>
                                      </p:cBhvr>
                                      <p:to>
                                        <p:strVal val="visible"/>
                                      </p:to>
                                    </p:set>
                                    <p:animEffect transition="in" filter="fade">
                                      <p:cBhvr>
                                        <p:cTn id="20" dur="500"/>
                                        <p:tgtEl>
                                          <p:spTgt spid="4">
                                            <p:graphicEl>
                                              <a:dgm id="{178C21B5-2AF6-4E47-9EA9-77D498B1EE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26" y="188640"/>
            <a:ext cx="9144000" cy="358775"/>
          </a:xfrm>
        </p:spPr>
        <p:txBody>
          <a:bodyPr anchor="ctr">
            <a:noAutofit/>
          </a:bodyPr>
          <a:lstStyle/>
          <a:p>
            <a:r>
              <a:rPr lang="fr-FR" sz="3400" b="1" dirty="0" smtClean="0">
                <a:solidFill>
                  <a:srgbClr val="073E87"/>
                </a:solidFill>
              </a:rPr>
              <a:t>INSTRUCTIONS À DONNER AUX INTERVENANTS</a:t>
            </a:r>
            <a:endParaRPr lang="fr-FR" sz="34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30</a:t>
            </a:fld>
            <a:endParaRPr lang="fr-FR" dirty="0"/>
          </a:p>
        </p:txBody>
      </p:sp>
      <p:graphicFrame>
        <p:nvGraphicFramePr>
          <p:cNvPr id="4" name="Diagramme 3"/>
          <p:cNvGraphicFramePr/>
          <p:nvPr>
            <p:extLst>
              <p:ext uri="{D42A27DB-BD31-4B8C-83A1-F6EECF244321}">
                <p14:modId xmlns:p14="http://schemas.microsoft.com/office/powerpoint/2010/main" val="2214344616"/>
              </p:ext>
            </p:extLst>
          </p:nvPr>
        </p:nvGraphicFramePr>
        <p:xfrm>
          <a:off x="251520" y="2204864"/>
          <a:ext cx="8640960" cy="386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233626"/>
            <a:ext cx="9144000" cy="646331"/>
          </a:xfrm>
          <a:prstGeom prst="rect">
            <a:avLst/>
          </a:prstGeom>
        </p:spPr>
        <p:txBody>
          <a:bodyPr wrap="square">
            <a:spAutoFit/>
          </a:bodyPr>
          <a:lstStyle/>
          <a:p>
            <a:pPr algn="ctr"/>
            <a:r>
              <a:rPr lang="fr-FR" b="1" u="sng" dirty="0">
                <a:solidFill>
                  <a:srgbClr val="073E87"/>
                </a:solidFill>
                <a:effectLst>
                  <a:outerShdw blurRad="38100" dist="38100" dir="2700000" algn="tl">
                    <a:srgbClr val="000000">
                      <a:alpha val="43137"/>
                    </a:srgbClr>
                  </a:outerShdw>
                </a:effectLst>
              </a:rPr>
              <a:t>Règle générale </a:t>
            </a:r>
          </a:p>
          <a:p>
            <a:pPr algn="ctr"/>
            <a:r>
              <a:rPr lang="fr-FR" b="1" i="1" dirty="0">
                <a:solidFill>
                  <a:srgbClr val="073E87"/>
                </a:solidFill>
                <a:effectLst>
                  <a:outerShdw blurRad="38100" dist="38100" dir="2700000" algn="tl">
                    <a:srgbClr val="000000">
                      <a:alpha val="43137"/>
                    </a:srgbClr>
                  </a:outerShdw>
                </a:effectLst>
              </a:rPr>
              <a:t>(avant de réaliser une intervention).</a:t>
            </a:r>
          </a:p>
        </p:txBody>
      </p:sp>
    </p:spTree>
    <p:extLst>
      <p:ext uri="{BB962C8B-B14F-4D97-AF65-F5344CB8AC3E}">
        <p14:creationId xmlns:p14="http://schemas.microsoft.com/office/powerpoint/2010/main" val="8048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dgm id="{EBBBB81D-D240-405C-96E2-EF06D86DAB06}"/>
                                            </p:graphicEl>
                                          </p:spTgt>
                                        </p:tgtEl>
                                        <p:attrNameLst>
                                          <p:attrName>style.visibility</p:attrName>
                                        </p:attrNameLst>
                                      </p:cBhvr>
                                      <p:to>
                                        <p:strVal val="visible"/>
                                      </p:to>
                                    </p:set>
                                    <p:animEffect transition="in" filter="wipe(left)">
                                      <p:cBhvr>
                                        <p:cTn id="16" dur="500"/>
                                        <p:tgtEl>
                                          <p:spTgt spid="4">
                                            <p:graphicEl>
                                              <a:dgm id="{EBBBB81D-D240-405C-96E2-EF06D86DAB0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dgm id="{E39638A6-AA4F-44F7-AE00-65BCD5B368BC}"/>
                                            </p:graphicEl>
                                          </p:spTgt>
                                        </p:tgtEl>
                                        <p:attrNameLst>
                                          <p:attrName>style.visibility</p:attrName>
                                        </p:attrNameLst>
                                      </p:cBhvr>
                                      <p:to>
                                        <p:strVal val="visible"/>
                                      </p:to>
                                    </p:set>
                                    <p:animEffect transition="in" filter="wipe(left)">
                                      <p:cBhvr>
                                        <p:cTn id="21" dur="500"/>
                                        <p:tgtEl>
                                          <p:spTgt spid="4">
                                            <p:graphicEl>
                                              <a:dgm id="{E39638A6-AA4F-44F7-AE00-65BCD5B368B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3029B906-840E-4BAD-8AF5-A5B734E94505}"/>
                                            </p:graphicEl>
                                          </p:spTgt>
                                        </p:tgtEl>
                                        <p:attrNameLst>
                                          <p:attrName>style.visibility</p:attrName>
                                        </p:attrNameLst>
                                      </p:cBhvr>
                                      <p:to>
                                        <p:strVal val="visible"/>
                                      </p:to>
                                    </p:set>
                                    <p:animEffect transition="in" filter="wipe(left)">
                                      <p:cBhvr>
                                        <p:cTn id="26" dur="500"/>
                                        <p:tgtEl>
                                          <p:spTgt spid="4">
                                            <p:graphicEl>
                                              <a:dgm id="{3029B906-840E-4BAD-8AF5-A5B734E9450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7392A6E-94C4-40B9-91B7-869CEB9B9D64}"/>
                                            </p:graphicEl>
                                          </p:spTgt>
                                        </p:tgtEl>
                                        <p:attrNameLst>
                                          <p:attrName>style.visibility</p:attrName>
                                        </p:attrNameLst>
                                      </p:cBhvr>
                                      <p:to>
                                        <p:strVal val="visible"/>
                                      </p:to>
                                    </p:set>
                                    <p:animEffect transition="in" filter="wipe(left)">
                                      <p:cBhvr>
                                        <p:cTn id="31" dur="500"/>
                                        <p:tgtEl>
                                          <p:spTgt spid="4">
                                            <p:graphicEl>
                                              <a:dgm id="{47392A6E-94C4-40B9-91B7-869CEB9B9D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6632"/>
            <a:ext cx="9137174" cy="358775"/>
          </a:xfrm>
        </p:spPr>
        <p:txBody>
          <a:bodyPr anchor="ctr">
            <a:noAutofit/>
          </a:bodyPr>
          <a:lstStyle/>
          <a:p>
            <a:r>
              <a:rPr lang="fr-FR" sz="3400" b="1" dirty="0" smtClean="0">
                <a:solidFill>
                  <a:srgbClr val="073E87"/>
                </a:solidFill>
              </a:rPr>
              <a:t>INSTRUCTIONS À DONNER AUX INTERVENANTS</a:t>
            </a:r>
            <a:endParaRPr lang="fr-FR" sz="34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31</a:t>
            </a:fld>
            <a:endParaRPr lang="fr-FR" dirty="0"/>
          </a:p>
        </p:txBody>
      </p:sp>
      <p:sp>
        <p:nvSpPr>
          <p:cNvPr id="5" name="Rectangle 4"/>
          <p:cNvSpPr/>
          <p:nvPr/>
        </p:nvSpPr>
        <p:spPr>
          <a:xfrm>
            <a:off x="0" y="1233626"/>
            <a:ext cx="9144000" cy="369332"/>
          </a:xfrm>
          <a:prstGeom prst="rect">
            <a:avLst/>
          </a:prstGeom>
        </p:spPr>
        <p:txBody>
          <a:bodyPr wrap="square">
            <a:spAutoFit/>
          </a:bodyPr>
          <a:lstStyle/>
          <a:p>
            <a:pPr algn="ctr"/>
            <a:r>
              <a:rPr lang="fr-FR" b="1" u="sng" dirty="0" smtClean="0">
                <a:solidFill>
                  <a:srgbClr val="073E87"/>
                </a:solidFill>
                <a:effectLst>
                  <a:outerShdw blurRad="38100" dist="38100" dir="2700000" algn="tl">
                    <a:srgbClr val="000000">
                      <a:alpha val="43137"/>
                    </a:srgbClr>
                  </a:outerShdw>
                </a:effectLst>
              </a:rPr>
              <a:t>Article R4512-7, le plan de prévention</a:t>
            </a:r>
            <a:endParaRPr lang="fr-FR" b="1" i="1" dirty="0">
              <a:solidFill>
                <a:srgbClr val="073E87"/>
              </a:solidFill>
              <a:effectLst>
                <a:outerShdw blurRad="38100" dist="38100" dir="2700000" algn="tl">
                  <a:srgbClr val="000000">
                    <a:alpha val="43137"/>
                  </a:srgbClr>
                </a:outerShdw>
              </a:effectLst>
            </a:endParaRPr>
          </a:p>
        </p:txBody>
      </p:sp>
      <p:graphicFrame>
        <p:nvGraphicFramePr>
          <p:cNvPr id="3" name="Diagramme 2"/>
          <p:cNvGraphicFramePr/>
          <p:nvPr>
            <p:extLst>
              <p:ext uri="{D42A27DB-BD31-4B8C-83A1-F6EECF244321}">
                <p14:modId xmlns:p14="http://schemas.microsoft.com/office/powerpoint/2010/main" val="3334973501"/>
              </p:ext>
            </p:extLst>
          </p:nvPr>
        </p:nvGraphicFramePr>
        <p:xfrm>
          <a:off x="683568" y="1988840"/>
          <a:ext cx="8280920" cy="424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9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graphicEl>
                                              <a:dgm id="{F163D78B-BE99-4AD2-A8BD-6C25B4F20E3B}"/>
                                            </p:graphicEl>
                                          </p:spTgt>
                                        </p:tgtEl>
                                        <p:attrNameLst>
                                          <p:attrName>style.visibility</p:attrName>
                                        </p:attrNameLst>
                                      </p:cBhvr>
                                      <p:to>
                                        <p:strVal val="visible"/>
                                      </p:to>
                                    </p:set>
                                    <p:animEffect transition="in" filter="fade">
                                      <p:cBhvr>
                                        <p:cTn id="18" dur="1000"/>
                                        <p:tgtEl>
                                          <p:spTgt spid="3">
                                            <p:graphicEl>
                                              <a:dgm id="{F163D78B-BE99-4AD2-A8BD-6C25B4F20E3B}"/>
                                            </p:graphicEl>
                                          </p:spTgt>
                                        </p:tgtEl>
                                      </p:cBhvr>
                                    </p:animEffect>
                                    <p:anim calcmode="lin" valueType="num">
                                      <p:cBhvr>
                                        <p:cTn id="19" dur="1000" fill="hold"/>
                                        <p:tgtEl>
                                          <p:spTgt spid="3">
                                            <p:graphicEl>
                                              <a:dgm id="{F163D78B-BE99-4AD2-A8BD-6C25B4F20E3B}"/>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F163D78B-BE99-4AD2-A8BD-6C25B4F20E3B}"/>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graphicEl>
                                              <a:dgm id="{C166EBDE-C9CB-4778-805B-80A3B850B024}"/>
                                            </p:graphicEl>
                                          </p:spTgt>
                                        </p:tgtEl>
                                        <p:attrNameLst>
                                          <p:attrName>style.visibility</p:attrName>
                                        </p:attrNameLst>
                                      </p:cBhvr>
                                      <p:to>
                                        <p:strVal val="visible"/>
                                      </p:to>
                                    </p:set>
                                    <p:animEffect transition="in" filter="fade">
                                      <p:cBhvr>
                                        <p:cTn id="23" dur="1000"/>
                                        <p:tgtEl>
                                          <p:spTgt spid="3">
                                            <p:graphicEl>
                                              <a:dgm id="{C166EBDE-C9CB-4778-805B-80A3B850B024}"/>
                                            </p:graphicEl>
                                          </p:spTgt>
                                        </p:tgtEl>
                                      </p:cBhvr>
                                    </p:animEffect>
                                    <p:anim calcmode="lin" valueType="num">
                                      <p:cBhvr>
                                        <p:cTn id="24" dur="1000" fill="hold"/>
                                        <p:tgtEl>
                                          <p:spTgt spid="3">
                                            <p:graphicEl>
                                              <a:dgm id="{C166EBDE-C9CB-4778-805B-80A3B850B024}"/>
                                            </p:graphicEl>
                                          </p:spTgt>
                                        </p:tgtEl>
                                        <p:attrNameLst>
                                          <p:attrName>ppt_x</p:attrName>
                                        </p:attrNameLst>
                                      </p:cBhvr>
                                      <p:tavLst>
                                        <p:tav tm="0">
                                          <p:val>
                                            <p:strVal val="#ppt_x"/>
                                          </p:val>
                                        </p:tav>
                                        <p:tav tm="100000">
                                          <p:val>
                                            <p:strVal val="#ppt_x"/>
                                          </p:val>
                                        </p:tav>
                                      </p:tavLst>
                                    </p:anim>
                                    <p:anim calcmode="lin" valueType="num">
                                      <p:cBhvr>
                                        <p:cTn id="25" dur="1000" fill="hold"/>
                                        <p:tgtEl>
                                          <p:spTgt spid="3">
                                            <p:graphicEl>
                                              <a:dgm id="{C166EBDE-C9CB-4778-805B-80A3B850B024}"/>
                                            </p:graphic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graphicEl>
                                              <a:dgm id="{37E01D0D-64C2-4F66-B67A-66309F8192F4}"/>
                                            </p:graphicEl>
                                          </p:spTgt>
                                        </p:tgtEl>
                                        <p:attrNameLst>
                                          <p:attrName>style.visibility</p:attrName>
                                        </p:attrNameLst>
                                      </p:cBhvr>
                                      <p:to>
                                        <p:strVal val="visible"/>
                                      </p:to>
                                    </p:set>
                                    <p:animEffect transition="in" filter="fade">
                                      <p:cBhvr>
                                        <p:cTn id="30" dur="1000"/>
                                        <p:tgtEl>
                                          <p:spTgt spid="3">
                                            <p:graphicEl>
                                              <a:dgm id="{37E01D0D-64C2-4F66-B67A-66309F8192F4}"/>
                                            </p:graphicEl>
                                          </p:spTgt>
                                        </p:tgtEl>
                                      </p:cBhvr>
                                    </p:animEffect>
                                    <p:anim calcmode="lin" valueType="num">
                                      <p:cBhvr>
                                        <p:cTn id="31" dur="1000" fill="hold"/>
                                        <p:tgtEl>
                                          <p:spTgt spid="3">
                                            <p:graphicEl>
                                              <a:dgm id="{37E01D0D-64C2-4F66-B67A-66309F8192F4}"/>
                                            </p:graphicEl>
                                          </p:spTgt>
                                        </p:tgtEl>
                                        <p:attrNameLst>
                                          <p:attrName>ppt_x</p:attrName>
                                        </p:attrNameLst>
                                      </p:cBhvr>
                                      <p:tavLst>
                                        <p:tav tm="0">
                                          <p:val>
                                            <p:strVal val="#ppt_x"/>
                                          </p:val>
                                        </p:tav>
                                        <p:tav tm="100000">
                                          <p:val>
                                            <p:strVal val="#ppt_x"/>
                                          </p:val>
                                        </p:tav>
                                      </p:tavLst>
                                    </p:anim>
                                    <p:anim calcmode="lin" valueType="num">
                                      <p:cBhvr>
                                        <p:cTn id="32" dur="1000" fill="hold"/>
                                        <p:tgtEl>
                                          <p:spTgt spid="3">
                                            <p:graphicEl>
                                              <a:dgm id="{37E01D0D-64C2-4F66-B67A-66309F8192F4}"/>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graphicEl>
                                              <a:dgm id="{35855B62-EA1A-4C23-81C9-9A579DB8A084}"/>
                                            </p:graphicEl>
                                          </p:spTgt>
                                        </p:tgtEl>
                                        <p:attrNameLst>
                                          <p:attrName>style.visibility</p:attrName>
                                        </p:attrNameLst>
                                      </p:cBhvr>
                                      <p:to>
                                        <p:strVal val="visible"/>
                                      </p:to>
                                    </p:set>
                                    <p:animEffect transition="in" filter="fade">
                                      <p:cBhvr>
                                        <p:cTn id="35" dur="1000"/>
                                        <p:tgtEl>
                                          <p:spTgt spid="3">
                                            <p:graphicEl>
                                              <a:dgm id="{35855B62-EA1A-4C23-81C9-9A579DB8A084}"/>
                                            </p:graphicEl>
                                          </p:spTgt>
                                        </p:tgtEl>
                                      </p:cBhvr>
                                    </p:animEffect>
                                    <p:anim calcmode="lin" valueType="num">
                                      <p:cBhvr>
                                        <p:cTn id="36" dur="1000" fill="hold"/>
                                        <p:tgtEl>
                                          <p:spTgt spid="3">
                                            <p:graphicEl>
                                              <a:dgm id="{35855B62-EA1A-4C23-81C9-9A579DB8A084}"/>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35855B62-EA1A-4C23-81C9-9A579DB8A084}"/>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56A656EB-DA10-4889-AF3B-4EA9FFD5E26D}"/>
                                            </p:graphicEl>
                                          </p:spTgt>
                                        </p:tgtEl>
                                        <p:attrNameLst>
                                          <p:attrName>style.visibility</p:attrName>
                                        </p:attrNameLst>
                                      </p:cBhvr>
                                      <p:to>
                                        <p:strVal val="visible"/>
                                      </p:to>
                                    </p:set>
                                    <p:animEffect transition="in" filter="fade">
                                      <p:cBhvr>
                                        <p:cTn id="42" dur="1000"/>
                                        <p:tgtEl>
                                          <p:spTgt spid="3">
                                            <p:graphicEl>
                                              <a:dgm id="{56A656EB-DA10-4889-AF3B-4EA9FFD5E26D}"/>
                                            </p:graphicEl>
                                          </p:spTgt>
                                        </p:tgtEl>
                                      </p:cBhvr>
                                    </p:animEffect>
                                    <p:anim calcmode="lin" valueType="num">
                                      <p:cBhvr>
                                        <p:cTn id="43" dur="1000" fill="hold"/>
                                        <p:tgtEl>
                                          <p:spTgt spid="3">
                                            <p:graphicEl>
                                              <a:dgm id="{56A656EB-DA10-4889-AF3B-4EA9FFD5E26D}"/>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56A656EB-DA10-4889-AF3B-4EA9FFD5E26D}"/>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graphicEl>
                                              <a:dgm id="{2F9A082D-18F0-4232-9FE2-E53B82B42B92}"/>
                                            </p:graphicEl>
                                          </p:spTgt>
                                        </p:tgtEl>
                                        <p:attrNameLst>
                                          <p:attrName>style.visibility</p:attrName>
                                        </p:attrNameLst>
                                      </p:cBhvr>
                                      <p:to>
                                        <p:strVal val="visible"/>
                                      </p:to>
                                    </p:set>
                                    <p:animEffect transition="in" filter="fade">
                                      <p:cBhvr>
                                        <p:cTn id="47" dur="1000"/>
                                        <p:tgtEl>
                                          <p:spTgt spid="3">
                                            <p:graphicEl>
                                              <a:dgm id="{2F9A082D-18F0-4232-9FE2-E53B82B42B92}"/>
                                            </p:graphicEl>
                                          </p:spTgt>
                                        </p:tgtEl>
                                      </p:cBhvr>
                                    </p:animEffect>
                                    <p:anim calcmode="lin" valueType="num">
                                      <p:cBhvr>
                                        <p:cTn id="48" dur="1000" fill="hold"/>
                                        <p:tgtEl>
                                          <p:spTgt spid="3">
                                            <p:graphicEl>
                                              <a:dgm id="{2F9A082D-18F0-4232-9FE2-E53B82B42B92}"/>
                                            </p:graphicEl>
                                          </p:spTgt>
                                        </p:tgtEl>
                                        <p:attrNameLst>
                                          <p:attrName>ppt_x</p:attrName>
                                        </p:attrNameLst>
                                      </p:cBhvr>
                                      <p:tavLst>
                                        <p:tav tm="0">
                                          <p:val>
                                            <p:strVal val="#ppt_x"/>
                                          </p:val>
                                        </p:tav>
                                        <p:tav tm="100000">
                                          <p:val>
                                            <p:strVal val="#ppt_x"/>
                                          </p:val>
                                        </p:tav>
                                      </p:tavLst>
                                    </p:anim>
                                    <p:anim calcmode="lin" valueType="num">
                                      <p:cBhvr>
                                        <p:cTn id="49" dur="1000" fill="hold"/>
                                        <p:tgtEl>
                                          <p:spTgt spid="3">
                                            <p:graphicEl>
                                              <a:dgm id="{2F9A082D-18F0-4232-9FE2-E53B82B42B92}"/>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graphicEl>
                                              <a:dgm id="{F69501FF-A152-43CD-A59C-92D2350F1CD0}"/>
                                            </p:graphicEl>
                                          </p:spTgt>
                                        </p:tgtEl>
                                        <p:attrNameLst>
                                          <p:attrName>style.visibility</p:attrName>
                                        </p:attrNameLst>
                                      </p:cBhvr>
                                      <p:to>
                                        <p:strVal val="visible"/>
                                      </p:to>
                                    </p:set>
                                    <p:animEffect transition="in" filter="fade">
                                      <p:cBhvr>
                                        <p:cTn id="54" dur="1000"/>
                                        <p:tgtEl>
                                          <p:spTgt spid="3">
                                            <p:graphicEl>
                                              <a:dgm id="{F69501FF-A152-43CD-A59C-92D2350F1CD0}"/>
                                            </p:graphicEl>
                                          </p:spTgt>
                                        </p:tgtEl>
                                      </p:cBhvr>
                                    </p:animEffect>
                                    <p:anim calcmode="lin" valueType="num">
                                      <p:cBhvr>
                                        <p:cTn id="55" dur="1000" fill="hold"/>
                                        <p:tgtEl>
                                          <p:spTgt spid="3">
                                            <p:graphicEl>
                                              <a:dgm id="{F69501FF-A152-43CD-A59C-92D2350F1CD0}"/>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F69501FF-A152-43CD-A59C-92D2350F1CD0}"/>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graphicEl>
                                              <a:dgm id="{560C250C-3D73-4F3B-82FD-8810D9A86B61}"/>
                                            </p:graphicEl>
                                          </p:spTgt>
                                        </p:tgtEl>
                                        <p:attrNameLst>
                                          <p:attrName>style.visibility</p:attrName>
                                        </p:attrNameLst>
                                      </p:cBhvr>
                                      <p:to>
                                        <p:strVal val="visible"/>
                                      </p:to>
                                    </p:set>
                                    <p:animEffect transition="in" filter="fade">
                                      <p:cBhvr>
                                        <p:cTn id="59" dur="1000"/>
                                        <p:tgtEl>
                                          <p:spTgt spid="3">
                                            <p:graphicEl>
                                              <a:dgm id="{560C250C-3D73-4F3B-82FD-8810D9A86B61}"/>
                                            </p:graphicEl>
                                          </p:spTgt>
                                        </p:tgtEl>
                                      </p:cBhvr>
                                    </p:animEffect>
                                    <p:anim calcmode="lin" valueType="num">
                                      <p:cBhvr>
                                        <p:cTn id="60" dur="1000" fill="hold"/>
                                        <p:tgtEl>
                                          <p:spTgt spid="3">
                                            <p:graphicEl>
                                              <a:dgm id="{560C250C-3D73-4F3B-82FD-8810D9A86B61}"/>
                                            </p:graphicEl>
                                          </p:spTgt>
                                        </p:tgtEl>
                                        <p:attrNameLst>
                                          <p:attrName>ppt_x</p:attrName>
                                        </p:attrNameLst>
                                      </p:cBhvr>
                                      <p:tavLst>
                                        <p:tav tm="0">
                                          <p:val>
                                            <p:strVal val="#ppt_x"/>
                                          </p:val>
                                        </p:tav>
                                        <p:tav tm="100000">
                                          <p:val>
                                            <p:strVal val="#ppt_x"/>
                                          </p:val>
                                        </p:tav>
                                      </p:tavLst>
                                    </p:anim>
                                    <p:anim calcmode="lin" valueType="num">
                                      <p:cBhvr>
                                        <p:cTn id="61" dur="1000" fill="hold"/>
                                        <p:tgtEl>
                                          <p:spTgt spid="3">
                                            <p:graphicEl>
                                              <a:dgm id="{560C250C-3D73-4F3B-82FD-8810D9A86B6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3"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33375"/>
            <a:ext cx="9137174" cy="358775"/>
          </a:xfrm>
        </p:spPr>
        <p:txBody>
          <a:bodyPr anchor="ctr">
            <a:noAutofit/>
          </a:bodyPr>
          <a:lstStyle/>
          <a:p>
            <a:r>
              <a:rPr lang="fr-FR" sz="3400" b="1" dirty="0" smtClean="0">
                <a:solidFill>
                  <a:srgbClr val="073E87"/>
                </a:solidFill>
              </a:rPr>
              <a:t>INSTRUCTIONS À DONNER AUX INTERVENANTS</a:t>
            </a:r>
            <a:endParaRPr lang="fr-FR" sz="34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32</a:t>
            </a:fld>
            <a:endParaRPr lang="fr-FR" dirty="0"/>
          </a:p>
        </p:txBody>
      </p:sp>
      <p:sp>
        <p:nvSpPr>
          <p:cNvPr id="5" name="Rectangle 4"/>
          <p:cNvSpPr/>
          <p:nvPr/>
        </p:nvSpPr>
        <p:spPr>
          <a:xfrm>
            <a:off x="0" y="1233626"/>
            <a:ext cx="9144000" cy="369332"/>
          </a:xfrm>
          <a:prstGeom prst="rect">
            <a:avLst/>
          </a:prstGeom>
        </p:spPr>
        <p:txBody>
          <a:bodyPr wrap="square">
            <a:spAutoFit/>
          </a:bodyPr>
          <a:lstStyle/>
          <a:p>
            <a:pPr algn="ctr"/>
            <a:r>
              <a:rPr lang="fr-FR" b="1" u="sng" dirty="0" smtClean="0">
                <a:solidFill>
                  <a:srgbClr val="073E87"/>
                </a:solidFill>
                <a:effectLst>
                  <a:outerShdw blurRad="38100" dist="38100" dir="2700000" algn="tl">
                    <a:srgbClr val="000000">
                      <a:alpha val="43137"/>
                    </a:srgbClr>
                  </a:outerShdw>
                </a:effectLst>
              </a:rPr>
              <a:t>Contenu du plan de prévention – Article R-4512-8 (extrait)</a:t>
            </a:r>
            <a:endParaRPr lang="fr-FR" b="1" i="1" dirty="0">
              <a:solidFill>
                <a:srgbClr val="073E87"/>
              </a:solidFill>
              <a:effectLst>
                <a:outerShdw blurRad="38100" dist="38100" dir="2700000" algn="tl">
                  <a:srgbClr val="000000">
                    <a:alpha val="43137"/>
                  </a:srgbClr>
                </a:outerShdw>
              </a:effectLst>
            </a:endParaRPr>
          </a:p>
        </p:txBody>
      </p:sp>
      <p:sp>
        <p:nvSpPr>
          <p:cNvPr id="8" name="Forme libre 7"/>
          <p:cNvSpPr/>
          <p:nvPr/>
        </p:nvSpPr>
        <p:spPr>
          <a:xfrm>
            <a:off x="683568" y="1907084"/>
            <a:ext cx="7920880" cy="800406"/>
          </a:xfrm>
          <a:custGeom>
            <a:avLst/>
            <a:gdLst>
              <a:gd name="connsiteX0" fmla="*/ 0 w 3312318"/>
              <a:gd name="connsiteY0" fmla="*/ 120764 h 724569"/>
              <a:gd name="connsiteX1" fmla="*/ 120764 w 3312318"/>
              <a:gd name="connsiteY1" fmla="*/ 0 h 724569"/>
              <a:gd name="connsiteX2" fmla="*/ 3191554 w 3312318"/>
              <a:gd name="connsiteY2" fmla="*/ 0 h 724569"/>
              <a:gd name="connsiteX3" fmla="*/ 3312318 w 3312318"/>
              <a:gd name="connsiteY3" fmla="*/ 120764 h 724569"/>
              <a:gd name="connsiteX4" fmla="*/ 3312318 w 3312318"/>
              <a:gd name="connsiteY4" fmla="*/ 603805 h 724569"/>
              <a:gd name="connsiteX5" fmla="*/ 3191554 w 3312318"/>
              <a:gd name="connsiteY5" fmla="*/ 724569 h 724569"/>
              <a:gd name="connsiteX6" fmla="*/ 120764 w 3312318"/>
              <a:gd name="connsiteY6" fmla="*/ 724569 h 724569"/>
              <a:gd name="connsiteX7" fmla="*/ 0 w 3312318"/>
              <a:gd name="connsiteY7" fmla="*/ 603805 h 724569"/>
              <a:gd name="connsiteX8" fmla="*/ 0 w 3312318"/>
              <a:gd name="connsiteY8" fmla="*/ 120764 h 7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2318" h="724569">
                <a:moveTo>
                  <a:pt x="0" y="120764"/>
                </a:moveTo>
                <a:cubicBezTo>
                  <a:pt x="0" y="54068"/>
                  <a:pt x="54068" y="0"/>
                  <a:pt x="120764" y="0"/>
                </a:cubicBezTo>
                <a:lnTo>
                  <a:pt x="3191554" y="0"/>
                </a:lnTo>
                <a:cubicBezTo>
                  <a:pt x="3258250" y="0"/>
                  <a:pt x="3312318" y="54068"/>
                  <a:pt x="3312318" y="120764"/>
                </a:cubicBezTo>
                <a:lnTo>
                  <a:pt x="3312318" y="603805"/>
                </a:lnTo>
                <a:cubicBezTo>
                  <a:pt x="3312318" y="670501"/>
                  <a:pt x="3258250" y="724569"/>
                  <a:pt x="3191554" y="724569"/>
                </a:cubicBezTo>
                <a:lnTo>
                  <a:pt x="120764" y="724569"/>
                </a:lnTo>
                <a:cubicBezTo>
                  <a:pt x="54068" y="724569"/>
                  <a:pt x="0" y="670501"/>
                  <a:pt x="0" y="603805"/>
                </a:cubicBezTo>
                <a:lnTo>
                  <a:pt x="0" y="120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471" tIns="73471" rIns="73471" bIns="73471" numCol="1" spcCol="1270" anchor="ctr" anchorCtr="0">
            <a:noAutofit/>
          </a:bodyPr>
          <a:lstStyle/>
          <a:p>
            <a:pPr lvl="0" algn="just" defTabSz="444500">
              <a:lnSpc>
                <a:spcPct val="90000"/>
              </a:lnSpc>
              <a:spcBef>
                <a:spcPct val="0"/>
              </a:spcBef>
              <a:spcAft>
                <a:spcPct val="35000"/>
              </a:spcAft>
            </a:pPr>
            <a:r>
              <a:rPr lang="fr-FR" sz="1600" b="1" kern="1200" dirty="0" smtClean="0">
                <a:solidFill>
                  <a:srgbClr val="073E87"/>
                </a:solidFill>
              </a:rPr>
              <a:t>La Définition</a:t>
            </a:r>
            <a:r>
              <a:rPr lang="fr-FR" sz="1600" kern="1200" dirty="0" smtClean="0">
                <a:solidFill>
                  <a:srgbClr val="073E87"/>
                </a:solidFill>
              </a:rPr>
              <a:t> des phases d’activités dangereuses et les moyens de prévention spécifiques correspondants.</a:t>
            </a:r>
            <a:endParaRPr lang="fr-FR" sz="1600" kern="1200" dirty="0">
              <a:solidFill>
                <a:srgbClr val="073E87"/>
              </a:solidFill>
            </a:endParaRPr>
          </a:p>
        </p:txBody>
      </p:sp>
      <p:sp>
        <p:nvSpPr>
          <p:cNvPr id="10" name="Forme libre 9"/>
          <p:cNvSpPr/>
          <p:nvPr/>
        </p:nvSpPr>
        <p:spPr>
          <a:xfrm>
            <a:off x="683568" y="2807542"/>
            <a:ext cx="7920880" cy="800406"/>
          </a:xfrm>
          <a:custGeom>
            <a:avLst/>
            <a:gdLst>
              <a:gd name="connsiteX0" fmla="*/ 0 w 3312318"/>
              <a:gd name="connsiteY0" fmla="*/ 120764 h 724569"/>
              <a:gd name="connsiteX1" fmla="*/ 120764 w 3312318"/>
              <a:gd name="connsiteY1" fmla="*/ 0 h 724569"/>
              <a:gd name="connsiteX2" fmla="*/ 3191554 w 3312318"/>
              <a:gd name="connsiteY2" fmla="*/ 0 h 724569"/>
              <a:gd name="connsiteX3" fmla="*/ 3312318 w 3312318"/>
              <a:gd name="connsiteY3" fmla="*/ 120764 h 724569"/>
              <a:gd name="connsiteX4" fmla="*/ 3312318 w 3312318"/>
              <a:gd name="connsiteY4" fmla="*/ 603805 h 724569"/>
              <a:gd name="connsiteX5" fmla="*/ 3191554 w 3312318"/>
              <a:gd name="connsiteY5" fmla="*/ 724569 h 724569"/>
              <a:gd name="connsiteX6" fmla="*/ 120764 w 3312318"/>
              <a:gd name="connsiteY6" fmla="*/ 724569 h 724569"/>
              <a:gd name="connsiteX7" fmla="*/ 0 w 3312318"/>
              <a:gd name="connsiteY7" fmla="*/ 603805 h 724569"/>
              <a:gd name="connsiteX8" fmla="*/ 0 w 3312318"/>
              <a:gd name="connsiteY8" fmla="*/ 120764 h 7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2318" h="724569">
                <a:moveTo>
                  <a:pt x="0" y="120764"/>
                </a:moveTo>
                <a:cubicBezTo>
                  <a:pt x="0" y="54068"/>
                  <a:pt x="54068" y="0"/>
                  <a:pt x="120764" y="0"/>
                </a:cubicBezTo>
                <a:lnTo>
                  <a:pt x="3191554" y="0"/>
                </a:lnTo>
                <a:cubicBezTo>
                  <a:pt x="3258250" y="0"/>
                  <a:pt x="3312318" y="54068"/>
                  <a:pt x="3312318" y="120764"/>
                </a:cubicBezTo>
                <a:lnTo>
                  <a:pt x="3312318" y="603805"/>
                </a:lnTo>
                <a:cubicBezTo>
                  <a:pt x="3312318" y="670501"/>
                  <a:pt x="3258250" y="724569"/>
                  <a:pt x="3191554" y="724569"/>
                </a:cubicBezTo>
                <a:lnTo>
                  <a:pt x="120764" y="724569"/>
                </a:lnTo>
                <a:cubicBezTo>
                  <a:pt x="54068" y="724569"/>
                  <a:pt x="0" y="670501"/>
                  <a:pt x="0" y="603805"/>
                </a:cubicBezTo>
                <a:lnTo>
                  <a:pt x="0" y="120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471" tIns="73471" rIns="73471" bIns="73471" numCol="1" spcCol="1270" anchor="ctr" anchorCtr="0">
            <a:noAutofit/>
          </a:bodyPr>
          <a:lstStyle/>
          <a:p>
            <a:pPr lvl="0" algn="just" defTabSz="444500">
              <a:lnSpc>
                <a:spcPct val="90000"/>
              </a:lnSpc>
              <a:spcBef>
                <a:spcPct val="0"/>
              </a:spcBef>
              <a:spcAft>
                <a:spcPct val="35000"/>
              </a:spcAft>
            </a:pPr>
            <a:r>
              <a:rPr lang="fr-FR" sz="1600" b="1" kern="1200" dirty="0" smtClean="0">
                <a:solidFill>
                  <a:srgbClr val="073E87"/>
                </a:solidFill>
              </a:rPr>
              <a:t>L’adaptation</a:t>
            </a:r>
            <a:r>
              <a:rPr lang="fr-FR" sz="1600" kern="1200" dirty="0" smtClean="0">
                <a:solidFill>
                  <a:srgbClr val="073E87"/>
                </a:solidFill>
              </a:rPr>
              <a:t> des matériels et dispositifs à la nature des opérations à réaliser ainsi que la définition de leurs conditions d’entretien.</a:t>
            </a:r>
            <a:endParaRPr lang="fr-FR" sz="1600" kern="1200" dirty="0">
              <a:solidFill>
                <a:srgbClr val="073E87"/>
              </a:solidFill>
            </a:endParaRPr>
          </a:p>
        </p:txBody>
      </p:sp>
      <p:sp>
        <p:nvSpPr>
          <p:cNvPr id="11" name="Forme libre 10"/>
          <p:cNvSpPr/>
          <p:nvPr/>
        </p:nvSpPr>
        <p:spPr>
          <a:xfrm>
            <a:off x="683568" y="3708000"/>
            <a:ext cx="7920880" cy="800406"/>
          </a:xfrm>
          <a:custGeom>
            <a:avLst/>
            <a:gdLst>
              <a:gd name="connsiteX0" fmla="*/ 0 w 3312318"/>
              <a:gd name="connsiteY0" fmla="*/ 120764 h 724569"/>
              <a:gd name="connsiteX1" fmla="*/ 120764 w 3312318"/>
              <a:gd name="connsiteY1" fmla="*/ 0 h 724569"/>
              <a:gd name="connsiteX2" fmla="*/ 3191554 w 3312318"/>
              <a:gd name="connsiteY2" fmla="*/ 0 h 724569"/>
              <a:gd name="connsiteX3" fmla="*/ 3312318 w 3312318"/>
              <a:gd name="connsiteY3" fmla="*/ 120764 h 724569"/>
              <a:gd name="connsiteX4" fmla="*/ 3312318 w 3312318"/>
              <a:gd name="connsiteY4" fmla="*/ 603805 h 724569"/>
              <a:gd name="connsiteX5" fmla="*/ 3191554 w 3312318"/>
              <a:gd name="connsiteY5" fmla="*/ 724569 h 724569"/>
              <a:gd name="connsiteX6" fmla="*/ 120764 w 3312318"/>
              <a:gd name="connsiteY6" fmla="*/ 724569 h 724569"/>
              <a:gd name="connsiteX7" fmla="*/ 0 w 3312318"/>
              <a:gd name="connsiteY7" fmla="*/ 603805 h 724569"/>
              <a:gd name="connsiteX8" fmla="*/ 0 w 3312318"/>
              <a:gd name="connsiteY8" fmla="*/ 120764 h 7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2318" h="724569">
                <a:moveTo>
                  <a:pt x="0" y="120764"/>
                </a:moveTo>
                <a:cubicBezTo>
                  <a:pt x="0" y="54068"/>
                  <a:pt x="54068" y="0"/>
                  <a:pt x="120764" y="0"/>
                </a:cubicBezTo>
                <a:lnTo>
                  <a:pt x="3191554" y="0"/>
                </a:lnTo>
                <a:cubicBezTo>
                  <a:pt x="3258250" y="0"/>
                  <a:pt x="3312318" y="54068"/>
                  <a:pt x="3312318" y="120764"/>
                </a:cubicBezTo>
                <a:lnTo>
                  <a:pt x="3312318" y="603805"/>
                </a:lnTo>
                <a:cubicBezTo>
                  <a:pt x="3312318" y="670501"/>
                  <a:pt x="3258250" y="724569"/>
                  <a:pt x="3191554" y="724569"/>
                </a:cubicBezTo>
                <a:lnTo>
                  <a:pt x="120764" y="724569"/>
                </a:lnTo>
                <a:cubicBezTo>
                  <a:pt x="54068" y="724569"/>
                  <a:pt x="0" y="670501"/>
                  <a:pt x="0" y="603805"/>
                </a:cubicBezTo>
                <a:lnTo>
                  <a:pt x="0" y="120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471" tIns="73471" rIns="73471" bIns="73471" numCol="1" spcCol="1270" anchor="ctr" anchorCtr="0">
            <a:noAutofit/>
          </a:bodyPr>
          <a:lstStyle/>
          <a:p>
            <a:pPr lvl="0" algn="just" defTabSz="444500">
              <a:lnSpc>
                <a:spcPct val="90000"/>
              </a:lnSpc>
              <a:spcBef>
                <a:spcPct val="0"/>
              </a:spcBef>
              <a:spcAft>
                <a:spcPct val="35000"/>
              </a:spcAft>
            </a:pPr>
            <a:r>
              <a:rPr lang="fr-FR" sz="1600" b="1" kern="1200" dirty="0" smtClean="0">
                <a:solidFill>
                  <a:srgbClr val="073E87"/>
                </a:solidFill>
              </a:rPr>
              <a:t>Les instructions </a:t>
            </a:r>
            <a:r>
              <a:rPr lang="fr-FR" sz="1600" kern="1200" dirty="0" smtClean="0">
                <a:solidFill>
                  <a:srgbClr val="073E87"/>
                </a:solidFill>
              </a:rPr>
              <a:t>à donner aux travailleurs.</a:t>
            </a:r>
          </a:p>
        </p:txBody>
      </p:sp>
      <p:sp>
        <p:nvSpPr>
          <p:cNvPr id="12" name="Forme libre 11"/>
          <p:cNvSpPr/>
          <p:nvPr/>
        </p:nvSpPr>
        <p:spPr>
          <a:xfrm>
            <a:off x="683568" y="4608456"/>
            <a:ext cx="7920880" cy="800406"/>
          </a:xfrm>
          <a:custGeom>
            <a:avLst/>
            <a:gdLst>
              <a:gd name="connsiteX0" fmla="*/ 0 w 3312318"/>
              <a:gd name="connsiteY0" fmla="*/ 120764 h 724569"/>
              <a:gd name="connsiteX1" fmla="*/ 120764 w 3312318"/>
              <a:gd name="connsiteY1" fmla="*/ 0 h 724569"/>
              <a:gd name="connsiteX2" fmla="*/ 3191554 w 3312318"/>
              <a:gd name="connsiteY2" fmla="*/ 0 h 724569"/>
              <a:gd name="connsiteX3" fmla="*/ 3312318 w 3312318"/>
              <a:gd name="connsiteY3" fmla="*/ 120764 h 724569"/>
              <a:gd name="connsiteX4" fmla="*/ 3312318 w 3312318"/>
              <a:gd name="connsiteY4" fmla="*/ 603805 h 724569"/>
              <a:gd name="connsiteX5" fmla="*/ 3191554 w 3312318"/>
              <a:gd name="connsiteY5" fmla="*/ 724569 h 724569"/>
              <a:gd name="connsiteX6" fmla="*/ 120764 w 3312318"/>
              <a:gd name="connsiteY6" fmla="*/ 724569 h 724569"/>
              <a:gd name="connsiteX7" fmla="*/ 0 w 3312318"/>
              <a:gd name="connsiteY7" fmla="*/ 603805 h 724569"/>
              <a:gd name="connsiteX8" fmla="*/ 0 w 3312318"/>
              <a:gd name="connsiteY8" fmla="*/ 120764 h 7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2318" h="724569">
                <a:moveTo>
                  <a:pt x="0" y="120764"/>
                </a:moveTo>
                <a:cubicBezTo>
                  <a:pt x="0" y="54068"/>
                  <a:pt x="54068" y="0"/>
                  <a:pt x="120764" y="0"/>
                </a:cubicBezTo>
                <a:lnTo>
                  <a:pt x="3191554" y="0"/>
                </a:lnTo>
                <a:cubicBezTo>
                  <a:pt x="3258250" y="0"/>
                  <a:pt x="3312318" y="54068"/>
                  <a:pt x="3312318" y="120764"/>
                </a:cubicBezTo>
                <a:lnTo>
                  <a:pt x="3312318" y="603805"/>
                </a:lnTo>
                <a:cubicBezTo>
                  <a:pt x="3312318" y="670501"/>
                  <a:pt x="3258250" y="724569"/>
                  <a:pt x="3191554" y="724569"/>
                </a:cubicBezTo>
                <a:lnTo>
                  <a:pt x="120764" y="724569"/>
                </a:lnTo>
                <a:cubicBezTo>
                  <a:pt x="54068" y="724569"/>
                  <a:pt x="0" y="670501"/>
                  <a:pt x="0" y="603805"/>
                </a:cubicBezTo>
                <a:lnTo>
                  <a:pt x="0" y="120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471" tIns="73471" rIns="73471" bIns="73471" numCol="1" spcCol="1270" anchor="ctr" anchorCtr="0">
            <a:noAutofit/>
          </a:bodyPr>
          <a:lstStyle/>
          <a:p>
            <a:pPr lvl="0" defTabSz="444500">
              <a:lnSpc>
                <a:spcPct val="90000"/>
              </a:lnSpc>
              <a:spcBef>
                <a:spcPct val="0"/>
              </a:spcBef>
              <a:spcAft>
                <a:spcPct val="35000"/>
              </a:spcAft>
            </a:pPr>
            <a:r>
              <a:rPr lang="fr-FR" sz="1600" b="1" kern="1200" dirty="0" smtClean="0">
                <a:solidFill>
                  <a:srgbClr val="073E87"/>
                </a:solidFill>
              </a:rPr>
              <a:t>L’organisation</a:t>
            </a:r>
            <a:r>
              <a:rPr lang="fr-FR" sz="1600" kern="1200" dirty="0" smtClean="0">
                <a:solidFill>
                  <a:srgbClr val="073E87"/>
                </a:solidFill>
              </a:rPr>
              <a:t> mise en place pour assurer les premiers secours en cas d’urgence.</a:t>
            </a:r>
            <a:endParaRPr lang="fr-FR" sz="1600" kern="1200" dirty="0">
              <a:solidFill>
                <a:srgbClr val="073E87"/>
              </a:solidFill>
            </a:endParaRPr>
          </a:p>
        </p:txBody>
      </p:sp>
      <p:sp>
        <p:nvSpPr>
          <p:cNvPr id="13" name="Forme libre 12"/>
          <p:cNvSpPr/>
          <p:nvPr/>
        </p:nvSpPr>
        <p:spPr>
          <a:xfrm>
            <a:off x="683568" y="5508914"/>
            <a:ext cx="7920880" cy="800406"/>
          </a:xfrm>
          <a:custGeom>
            <a:avLst/>
            <a:gdLst>
              <a:gd name="connsiteX0" fmla="*/ 0 w 3312318"/>
              <a:gd name="connsiteY0" fmla="*/ 120764 h 724569"/>
              <a:gd name="connsiteX1" fmla="*/ 120764 w 3312318"/>
              <a:gd name="connsiteY1" fmla="*/ 0 h 724569"/>
              <a:gd name="connsiteX2" fmla="*/ 3191554 w 3312318"/>
              <a:gd name="connsiteY2" fmla="*/ 0 h 724569"/>
              <a:gd name="connsiteX3" fmla="*/ 3312318 w 3312318"/>
              <a:gd name="connsiteY3" fmla="*/ 120764 h 724569"/>
              <a:gd name="connsiteX4" fmla="*/ 3312318 w 3312318"/>
              <a:gd name="connsiteY4" fmla="*/ 603805 h 724569"/>
              <a:gd name="connsiteX5" fmla="*/ 3191554 w 3312318"/>
              <a:gd name="connsiteY5" fmla="*/ 724569 h 724569"/>
              <a:gd name="connsiteX6" fmla="*/ 120764 w 3312318"/>
              <a:gd name="connsiteY6" fmla="*/ 724569 h 724569"/>
              <a:gd name="connsiteX7" fmla="*/ 0 w 3312318"/>
              <a:gd name="connsiteY7" fmla="*/ 603805 h 724569"/>
              <a:gd name="connsiteX8" fmla="*/ 0 w 3312318"/>
              <a:gd name="connsiteY8" fmla="*/ 120764 h 72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2318" h="724569">
                <a:moveTo>
                  <a:pt x="0" y="120764"/>
                </a:moveTo>
                <a:cubicBezTo>
                  <a:pt x="0" y="54068"/>
                  <a:pt x="54068" y="0"/>
                  <a:pt x="120764" y="0"/>
                </a:cubicBezTo>
                <a:lnTo>
                  <a:pt x="3191554" y="0"/>
                </a:lnTo>
                <a:cubicBezTo>
                  <a:pt x="3258250" y="0"/>
                  <a:pt x="3312318" y="54068"/>
                  <a:pt x="3312318" y="120764"/>
                </a:cubicBezTo>
                <a:lnTo>
                  <a:pt x="3312318" y="603805"/>
                </a:lnTo>
                <a:cubicBezTo>
                  <a:pt x="3312318" y="670501"/>
                  <a:pt x="3258250" y="724569"/>
                  <a:pt x="3191554" y="724569"/>
                </a:cubicBezTo>
                <a:lnTo>
                  <a:pt x="120764" y="724569"/>
                </a:lnTo>
                <a:cubicBezTo>
                  <a:pt x="54068" y="724569"/>
                  <a:pt x="0" y="670501"/>
                  <a:pt x="0" y="603805"/>
                </a:cubicBezTo>
                <a:lnTo>
                  <a:pt x="0" y="120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471" tIns="73471" rIns="73471" bIns="73471" numCol="1" spcCol="1270" anchor="ctr" anchorCtr="0">
            <a:noAutofit/>
          </a:bodyPr>
          <a:lstStyle/>
          <a:p>
            <a:pPr lvl="0" algn="just" defTabSz="444500">
              <a:lnSpc>
                <a:spcPct val="90000"/>
              </a:lnSpc>
              <a:spcBef>
                <a:spcPct val="0"/>
              </a:spcBef>
              <a:spcAft>
                <a:spcPct val="35000"/>
              </a:spcAft>
            </a:pPr>
            <a:r>
              <a:rPr lang="fr-FR" sz="1600" b="1" kern="1200" dirty="0" smtClean="0">
                <a:solidFill>
                  <a:srgbClr val="073E87"/>
                </a:solidFill>
              </a:rPr>
              <a:t>Les conditions </a:t>
            </a:r>
            <a:r>
              <a:rPr lang="fr-FR" sz="1600" kern="1200" dirty="0" smtClean="0">
                <a:solidFill>
                  <a:srgbClr val="073E87"/>
                </a:solidFill>
              </a:rPr>
              <a:t>de la participation des travailleurs d’une entreprise aux travaux nécessaires au maintien de la sécurité et, notamment de l’organisation du commandement</a:t>
            </a:r>
            <a:endParaRPr lang="fr-FR" sz="1600" kern="1200" dirty="0">
              <a:solidFill>
                <a:srgbClr val="073E87"/>
              </a:solidFill>
            </a:endParaRPr>
          </a:p>
        </p:txBody>
      </p:sp>
    </p:spTree>
    <p:extLst>
      <p:ext uri="{BB962C8B-B14F-4D97-AF65-F5344CB8AC3E}">
        <p14:creationId xmlns:p14="http://schemas.microsoft.com/office/powerpoint/2010/main" val="31490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3564" y="116632"/>
            <a:ext cx="8934636" cy="358775"/>
          </a:xfrm>
        </p:spPr>
        <p:txBody>
          <a:bodyPr anchor="ctr">
            <a:noAutofit/>
          </a:bodyPr>
          <a:lstStyle/>
          <a:p>
            <a:r>
              <a:rPr lang="fr-FR" sz="3600" b="1" dirty="0" smtClean="0">
                <a:solidFill>
                  <a:srgbClr val="073E87"/>
                </a:solidFill>
              </a:rPr>
              <a:t>LE PLAN DE PRÉVENTION</a:t>
            </a:r>
            <a:endParaRPr lang="fr-FR" sz="36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33</a:t>
            </a:fld>
            <a:endParaRPr lang="fr-FR" dirty="0"/>
          </a:p>
        </p:txBody>
      </p:sp>
      <p:sp>
        <p:nvSpPr>
          <p:cNvPr id="5" name="Rectangle 4"/>
          <p:cNvSpPr/>
          <p:nvPr/>
        </p:nvSpPr>
        <p:spPr>
          <a:xfrm>
            <a:off x="0" y="1233626"/>
            <a:ext cx="9144000" cy="923330"/>
          </a:xfrm>
          <a:prstGeom prst="rect">
            <a:avLst/>
          </a:prstGeom>
        </p:spPr>
        <p:txBody>
          <a:bodyPr wrap="square">
            <a:spAutoFit/>
          </a:bodyPr>
          <a:lstStyle/>
          <a:p>
            <a:pPr algn="ctr"/>
            <a:r>
              <a:rPr lang="fr-FR" b="1" dirty="0" smtClean="0">
                <a:solidFill>
                  <a:srgbClr val="073E87"/>
                </a:solidFill>
                <a:effectLst>
                  <a:outerShdw blurRad="38100" dist="38100" dir="2700000" algn="tl">
                    <a:srgbClr val="000000">
                      <a:alpha val="43137"/>
                    </a:srgbClr>
                  </a:outerShdw>
                </a:effectLst>
              </a:rPr>
              <a:t>Le présent plan de prévention doit être communiqué par le Chef de l’entreprise extérieur</a:t>
            </a:r>
            <a:br>
              <a:rPr lang="fr-FR" b="1" dirty="0" smtClean="0">
                <a:solidFill>
                  <a:srgbClr val="073E87"/>
                </a:solidFill>
                <a:effectLst>
                  <a:outerShdw blurRad="38100" dist="38100" dir="2700000" algn="tl">
                    <a:srgbClr val="000000">
                      <a:alpha val="43137"/>
                    </a:srgbClr>
                  </a:outerShdw>
                </a:effectLst>
              </a:rPr>
            </a:br>
            <a:r>
              <a:rPr lang="fr-FR" b="1" dirty="0" smtClean="0">
                <a:solidFill>
                  <a:srgbClr val="073E87"/>
                </a:solidFill>
                <a:effectLst>
                  <a:outerShdw blurRad="38100" dist="38100" dir="2700000" algn="tl">
                    <a:srgbClr val="000000">
                      <a:alpha val="43137"/>
                    </a:srgbClr>
                  </a:outerShdw>
                </a:effectLst>
              </a:rPr>
              <a:t>à tout le personnel de l’Entreprise Intervenant sur le site de l’opération </a:t>
            </a:r>
            <a:br>
              <a:rPr lang="fr-FR" b="1" dirty="0" smtClean="0">
                <a:solidFill>
                  <a:srgbClr val="073E87"/>
                </a:solidFill>
                <a:effectLst>
                  <a:outerShdw blurRad="38100" dist="38100" dir="2700000" algn="tl">
                    <a:srgbClr val="000000">
                      <a:alpha val="43137"/>
                    </a:srgbClr>
                  </a:outerShdw>
                </a:effectLst>
              </a:rPr>
            </a:br>
            <a:r>
              <a:rPr lang="fr-FR" dirty="0" smtClean="0">
                <a:solidFill>
                  <a:srgbClr val="073E87"/>
                </a:solidFill>
                <a:effectLst>
                  <a:outerShdw blurRad="38100" dist="38100" dir="2700000" algn="tl">
                    <a:srgbClr val="000000">
                      <a:alpha val="43137"/>
                    </a:srgbClr>
                  </a:outerShdw>
                </a:effectLst>
              </a:rPr>
              <a:t>(</a:t>
            </a:r>
            <a:r>
              <a:rPr lang="fr-FR" dirty="0" err="1" smtClean="0">
                <a:solidFill>
                  <a:srgbClr val="073E87"/>
                </a:solidFill>
                <a:effectLst>
                  <a:outerShdw blurRad="38100" dist="38100" dir="2700000" algn="tl">
                    <a:srgbClr val="000000">
                      <a:alpha val="43137"/>
                    </a:srgbClr>
                  </a:outerShdw>
                </a:effectLst>
              </a:rPr>
              <a:t>C.d.T</a:t>
            </a:r>
            <a:r>
              <a:rPr lang="fr-FR" dirty="0" smtClean="0">
                <a:solidFill>
                  <a:srgbClr val="073E87"/>
                </a:solidFill>
                <a:effectLst>
                  <a:outerShdw blurRad="38100" dist="38100" dir="2700000" algn="tl">
                    <a:srgbClr val="000000">
                      <a:alpha val="43137"/>
                    </a:srgbClr>
                  </a:outerShdw>
                </a:effectLst>
              </a:rPr>
              <a:t>. art. R-4512-15).</a:t>
            </a:r>
            <a:endParaRPr lang="fr-FR" i="1" dirty="0">
              <a:solidFill>
                <a:srgbClr val="073E87"/>
              </a:solidFill>
              <a:effectLst>
                <a:outerShdw blurRad="38100" dist="38100" dir="2700000" algn="tl">
                  <a:srgbClr val="000000">
                    <a:alpha val="43137"/>
                  </a:srgbClr>
                </a:outerShdw>
              </a:effectLst>
            </a:endParaRPr>
          </a:p>
        </p:txBody>
      </p:sp>
      <p:graphicFrame>
        <p:nvGraphicFramePr>
          <p:cNvPr id="14" name="Tableau 13"/>
          <p:cNvGraphicFramePr>
            <a:graphicFrameLocks noGrp="1"/>
          </p:cNvGraphicFramePr>
          <p:nvPr>
            <p:extLst>
              <p:ext uri="{D42A27DB-BD31-4B8C-83A1-F6EECF244321}">
                <p14:modId xmlns:p14="http://schemas.microsoft.com/office/powerpoint/2010/main" val="2701265535"/>
              </p:ext>
            </p:extLst>
          </p:nvPr>
        </p:nvGraphicFramePr>
        <p:xfrm>
          <a:off x="1043608" y="2708920"/>
          <a:ext cx="7488832" cy="3104524"/>
        </p:xfrm>
        <a:graphic>
          <a:graphicData uri="http://schemas.openxmlformats.org/drawingml/2006/table">
            <a:tbl>
              <a:tblPr/>
              <a:tblGrid>
                <a:gridCol w="2232248"/>
                <a:gridCol w="5256584"/>
              </a:tblGrid>
              <a:tr h="664029">
                <a:tc gridSpan="2">
                  <a:txBody>
                    <a:bodyPr/>
                    <a:lstStyle/>
                    <a:p>
                      <a:pPr algn="ctr"/>
                      <a:r>
                        <a:rPr lang="fr-FR" sz="1800" b="1" dirty="0" smtClean="0">
                          <a:solidFill>
                            <a:srgbClr val="073E87"/>
                          </a:solidFill>
                        </a:rPr>
                        <a:t>OPERATION</a:t>
                      </a:r>
                      <a:endParaRPr lang="fr-FR" sz="18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hMerge="1">
                  <a:txBody>
                    <a:bodyPr/>
                    <a:lstStyle/>
                    <a:p>
                      <a:pPr algn="ctr"/>
                      <a:endParaRPr lang="fr-FR" sz="1800" b="1" dirty="0"/>
                    </a:p>
                  </a:txBody>
                  <a:tcPr anchor="ct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099">
                <a:tc>
                  <a:txBody>
                    <a:bodyPr/>
                    <a:lstStyle/>
                    <a:p>
                      <a:r>
                        <a:rPr lang="fr-FR" sz="1400" b="1" dirty="0" smtClean="0">
                          <a:solidFill>
                            <a:srgbClr val="073E87"/>
                          </a:solidFill>
                        </a:rPr>
                        <a:t>Lieu</a:t>
                      </a:r>
                      <a:endParaRPr lang="fr-FR" sz="14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lang="fr-FR" sz="1400"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099">
                <a:tc>
                  <a:txBody>
                    <a:bodyPr/>
                    <a:lstStyle/>
                    <a:p>
                      <a:r>
                        <a:rPr lang="fr-FR" sz="1400" b="1" dirty="0" smtClean="0">
                          <a:solidFill>
                            <a:srgbClr val="073E87"/>
                          </a:solidFill>
                        </a:rPr>
                        <a:t>Adresse</a:t>
                      </a:r>
                      <a:endParaRPr lang="fr-FR" sz="14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lang="fr-FR" sz="1400"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099">
                <a:tc>
                  <a:txBody>
                    <a:bodyPr/>
                    <a:lstStyle/>
                    <a:p>
                      <a:r>
                        <a:rPr lang="fr-FR" sz="1400" b="1" dirty="0" smtClean="0">
                          <a:solidFill>
                            <a:srgbClr val="073E87"/>
                          </a:solidFill>
                        </a:rPr>
                        <a:t>Nature des travaux</a:t>
                      </a:r>
                      <a:endParaRPr lang="fr-FR" sz="14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lang="fr-FR" sz="1400"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099">
                <a:tc>
                  <a:txBody>
                    <a:bodyPr/>
                    <a:lstStyle/>
                    <a:p>
                      <a:r>
                        <a:rPr lang="fr-FR" sz="1400" b="1" dirty="0" smtClean="0">
                          <a:solidFill>
                            <a:srgbClr val="073E87"/>
                          </a:solidFill>
                        </a:rPr>
                        <a:t>Période(s) d’intervention</a:t>
                      </a:r>
                      <a:endParaRPr lang="fr-FR" sz="14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lang="fr-FR" sz="1400"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88099">
                <a:tc>
                  <a:txBody>
                    <a:bodyPr/>
                    <a:lstStyle/>
                    <a:p>
                      <a:r>
                        <a:rPr lang="fr-FR" sz="1400" b="1" dirty="0" smtClean="0">
                          <a:solidFill>
                            <a:srgbClr val="073E87"/>
                          </a:solidFill>
                        </a:rPr>
                        <a:t>Horaire(s)</a:t>
                      </a:r>
                      <a:r>
                        <a:rPr lang="fr-FR" sz="1400" b="1" baseline="0" dirty="0" smtClean="0">
                          <a:solidFill>
                            <a:srgbClr val="073E87"/>
                          </a:solidFill>
                        </a:rPr>
                        <a:t> d’intervention</a:t>
                      </a:r>
                      <a:endParaRPr lang="fr-FR" sz="1400" b="1" dirty="0">
                        <a:solidFill>
                          <a:srgbClr val="073E87"/>
                        </a:solidFill>
                      </a:endParaRPr>
                    </a:p>
                  </a:txBody>
                  <a:tcPr anchor="ct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lang="fr-FR" sz="1400"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4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772" y="116632"/>
            <a:ext cx="8683116" cy="358775"/>
          </a:xfrm>
        </p:spPr>
        <p:txBody>
          <a:bodyPr anchor="ctr">
            <a:noAutofit/>
          </a:bodyPr>
          <a:lstStyle/>
          <a:p>
            <a:r>
              <a:rPr lang="fr-FR" sz="3600" b="1" dirty="0" smtClean="0">
                <a:solidFill>
                  <a:srgbClr val="073E87"/>
                </a:solidFill>
              </a:rPr>
              <a:t>LE PLAN DE PRÉVENTION</a:t>
            </a:r>
            <a:endParaRPr lang="fr-FR" sz="36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34</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121232618"/>
              </p:ext>
            </p:extLst>
          </p:nvPr>
        </p:nvGraphicFramePr>
        <p:xfrm>
          <a:off x="611560" y="868794"/>
          <a:ext cx="8064897" cy="5624081"/>
        </p:xfrm>
        <a:graphic>
          <a:graphicData uri="http://schemas.openxmlformats.org/drawingml/2006/table">
            <a:tbl>
              <a:tblPr/>
              <a:tblGrid>
                <a:gridCol w="3992231"/>
                <a:gridCol w="2036333"/>
                <a:gridCol w="2036333"/>
              </a:tblGrid>
              <a:tr h="611741">
                <a:tc>
                  <a:txBody>
                    <a:bodyPr/>
                    <a:lstStyle/>
                    <a:p>
                      <a:pPr algn="ctr"/>
                      <a:r>
                        <a:rPr lang="fr-FR" sz="1600" b="1" dirty="0" smtClean="0">
                          <a:solidFill>
                            <a:srgbClr val="073E87"/>
                          </a:solidFill>
                        </a:rPr>
                        <a:t>ENTREPRISE UTILISATRICE</a:t>
                      </a:r>
                    </a:p>
                    <a:p>
                      <a:pPr algn="ctr"/>
                      <a:r>
                        <a:rPr lang="fr-FR" sz="1600" b="1" dirty="0" smtClean="0">
                          <a:solidFill>
                            <a:srgbClr val="073E87"/>
                          </a:solidFill>
                          <a:sym typeface="Wingdings"/>
                        </a:rPr>
                        <a:t></a:t>
                      </a:r>
                      <a:endParaRPr lang="fr-FR" sz="1600" b="1" dirty="0">
                        <a:solidFill>
                          <a:srgbClr val="073E87"/>
                        </a:solidFill>
                      </a:endParaRPr>
                    </a:p>
                  </a:txBody>
                  <a:tcPr>
                    <a:lnL w="6350" cmpd="sng">
                      <a:solidFill>
                        <a:schemeClr val="tx1"/>
                      </a:solidFill>
                      <a:prstDash val="solid"/>
                    </a:lnL>
                    <a:lnR w="6350" cap="flat" cmpd="sng" algn="ctr">
                      <a:solidFill>
                        <a:schemeClr val="tx1"/>
                      </a:solidFill>
                      <a:prstDash val="solid"/>
                      <a:round/>
                      <a:headEnd type="none" w="med" len="med"/>
                      <a:tailEnd type="none" w="med" len="med"/>
                    </a:lnR>
                    <a:lnT w="6350" cmpd="sng">
                      <a:solidFill>
                        <a:schemeClr val="tx1"/>
                      </a:solidFill>
                      <a:prstDash val="solid"/>
                    </a:lnT>
                    <a:lnB w="6350" cap="flat" cmpd="sng" algn="ctr">
                      <a:solidFill>
                        <a:schemeClr val="tx1"/>
                      </a:solidFill>
                      <a:prstDash val="solid"/>
                      <a:round/>
                      <a:headEnd type="none" w="med" len="med"/>
                      <a:tailEnd type="none" w="med" len="med"/>
                    </a:lnB>
                  </a:tcPr>
                </a:tc>
                <a:tc gridSpan="2">
                  <a:txBody>
                    <a:bodyPr/>
                    <a:lstStyle/>
                    <a:p>
                      <a:pPr algn="ctr"/>
                      <a:r>
                        <a:rPr lang="fr-FR" sz="1600" b="1" dirty="0" smtClean="0">
                          <a:solidFill>
                            <a:srgbClr val="073E87"/>
                          </a:solidFill>
                        </a:rPr>
                        <a:t>ENTREPRISE EXTÉRIEURE</a:t>
                      </a:r>
                    </a:p>
                    <a:p>
                      <a:pPr algn="ctr"/>
                      <a:r>
                        <a:rPr lang="fr-FR" sz="1600" b="1" dirty="0" smtClean="0">
                          <a:solidFill>
                            <a:srgbClr val="073E87"/>
                          </a:solidFill>
                          <a:sym typeface="Wingdings"/>
                        </a:rPr>
                        <a:t></a:t>
                      </a:r>
                      <a:endParaRPr lang="fr-FR" sz="1600" b="1" dirty="0">
                        <a:solidFill>
                          <a:srgbClr val="073E87"/>
                        </a:solidFill>
                      </a:endParaRPr>
                    </a:p>
                  </a:txBody>
                  <a:tcPr>
                    <a:lnL w="6350" cap="flat" cmpd="sng" algn="ctr">
                      <a:solidFill>
                        <a:schemeClr val="tx1"/>
                      </a:solidFill>
                      <a:prstDash val="solid"/>
                      <a:round/>
                      <a:headEnd type="none" w="med" len="med"/>
                      <a:tailEnd type="none" w="med" len="med"/>
                    </a:lnL>
                    <a:lnR w="6350" cmpd="sng">
                      <a:solidFill>
                        <a:schemeClr val="tx1"/>
                      </a:solid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295057">
                <a:tc>
                  <a:txBody>
                    <a:bodyPr/>
                    <a:lstStyle/>
                    <a:p>
                      <a:pPr algn="ctr"/>
                      <a:r>
                        <a:rPr lang="fr-FR" sz="1200" dirty="0" smtClean="0">
                          <a:solidFill>
                            <a:srgbClr val="073E87"/>
                          </a:solidFill>
                        </a:rPr>
                        <a:t>Raison Sociale,</a:t>
                      </a:r>
                      <a:r>
                        <a:rPr lang="fr-FR" sz="1200" baseline="0" dirty="0" smtClean="0">
                          <a:solidFill>
                            <a:srgbClr val="073E87"/>
                          </a:solidFill>
                        </a:rPr>
                        <a:t> Adresse, Téléphone</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3E87"/>
                          </a:solidFill>
                          <a:effectLst/>
                          <a:uLnTx/>
                          <a:uFillTx/>
                          <a:latin typeface="+mn-lt"/>
                          <a:ea typeface="+mn-ea"/>
                          <a:cs typeface="+mn-cs"/>
                        </a:rPr>
                        <a:t>Raison Sociale, Adresse, Téléphone</a:t>
                      </a:r>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489801">
                <a:tc>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295057">
                <a:tc>
                  <a:txBody>
                    <a:bodyPr/>
                    <a:lstStyle/>
                    <a:p>
                      <a:pPr algn="ctr"/>
                      <a:r>
                        <a:rPr lang="fr-FR" sz="1200" dirty="0" smtClean="0">
                          <a:solidFill>
                            <a:srgbClr val="073E87"/>
                          </a:solidFill>
                        </a:rPr>
                        <a:t>Activité de l’entreprise</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73E87"/>
                          </a:solidFill>
                          <a:effectLst/>
                          <a:uLnTx/>
                          <a:uFillTx/>
                          <a:latin typeface="+mn-lt"/>
                          <a:ea typeface="+mn-ea"/>
                          <a:cs typeface="+mn-cs"/>
                        </a:rPr>
                        <a:t>Activité</a:t>
                      </a:r>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443947">
                <a:tc>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295057">
                <a:tc>
                  <a:txBody>
                    <a:bodyPr/>
                    <a:lstStyle/>
                    <a:p>
                      <a:pPr algn="ctr"/>
                      <a:r>
                        <a:rPr lang="fr-FR" sz="1200" dirty="0" smtClean="0">
                          <a:solidFill>
                            <a:srgbClr val="073E87"/>
                          </a:solidFill>
                        </a:rPr>
                        <a:t>Responsable de l’entreprise utilisatrice </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r>
                        <a:rPr lang="fr-FR" sz="1200" dirty="0" smtClean="0">
                          <a:solidFill>
                            <a:srgbClr val="073E87"/>
                          </a:solidFill>
                        </a:rPr>
                        <a:t>Responsable de l’entreprise intervenante</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443947">
                <a:tc>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295057">
                <a:tc>
                  <a:txBody>
                    <a:bodyPr/>
                    <a:lstStyle/>
                    <a:p>
                      <a:pPr algn="ctr"/>
                      <a:r>
                        <a:rPr lang="fr-FR" sz="1200" dirty="0" smtClean="0">
                          <a:solidFill>
                            <a:srgbClr val="073E87"/>
                          </a:solidFill>
                        </a:rPr>
                        <a:t>Responsable du site</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r>
                        <a:rPr lang="fr-FR" sz="1200" dirty="0" smtClean="0">
                          <a:solidFill>
                            <a:srgbClr val="073E87"/>
                          </a:solidFill>
                        </a:rPr>
                        <a:t>Agent chargé du suivi de l’opération </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443947">
                <a:tc>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295057">
                <a:tc>
                  <a:txBody>
                    <a:bodyPr/>
                    <a:lstStyle/>
                    <a:p>
                      <a:pPr algn="ctr"/>
                      <a:r>
                        <a:rPr lang="fr-FR" sz="1200" dirty="0" smtClean="0">
                          <a:solidFill>
                            <a:srgbClr val="073E87"/>
                          </a:solidFill>
                        </a:rPr>
                        <a:t>Agent chargé du suivi de l’opération</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gridSpan="2">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endParaRPr lang="fr-FR"/>
                    </a:p>
                  </a:txBody>
                  <a:tcPr/>
                </a:tc>
              </a:tr>
              <a:tr h="370047">
                <a:tc>
                  <a:txBody>
                    <a:bodyPr/>
                    <a:lstStyle/>
                    <a:p>
                      <a:endParaRPr lang="fr-FR" sz="16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vMerge="1">
                  <a:txBody>
                    <a:bodyPr/>
                    <a:lstStyle/>
                    <a:p>
                      <a:endParaRPr lang="fr-FR"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vMerge="1">
                  <a:txBody>
                    <a:bodyPr/>
                    <a:lstStyle/>
                    <a:p>
                      <a:endParaRPr lang="fr-FR"/>
                    </a:p>
                  </a:txBody>
                  <a:tcPr/>
                </a:tc>
              </a:tr>
              <a:tr h="295057">
                <a:tc>
                  <a:txBody>
                    <a:bodyPr/>
                    <a:lstStyle/>
                    <a:p>
                      <a:pPr algn="ctr"/>
                      <a:r>
                        <a:rPr lang="fr-FR" sz="1200" dirty="0" smtClean="0">
                          <a:solidFill>
                            <a:srgbClr val="073E87"/>
                          </a:solidFill>
                        </a:rPr>
                        <a:t>Service de prévention </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FR" sz="1200" dirty="0" smtClean="0">
                          <a:solidFill>
                            <a:srgbClr val="073E87"/>
                          </a:solidFill>
                        </a:rPr>
                        <a:t>Effectif présent sur le site</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endParaRPr lang="fr-FR"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3408">
                <a:tc rowSpan="3">
                  <a:txBody>
                    <a:bodyPr/>
                    <a:lstStyle/>
                    <a:p>
                      <a:endParaRPr lang="fr-FR" dirty="0">
                        <a:solidFill>
                          <a:srgbClr val="073E87"/>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fr-FR" dirty="0">
                        <a:solidFill>
                          <a:srgbClr val="073E87"/>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vMerge="1">
                  <a:txBody>
                    <a:bodyPr/>
                    <a:lstStyle/>
                    <a:p>
                      <a:endParaRPr lang="fr-FR"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r>
              <a:tr h="281529">
                <a:tc vMerge="1">
                  <a:txBody>
                    <a:bodyPr/>
                    <a:lstStyle/>
                    <a:p>
                      <a:endParaRPr lang="fr-FR"/>
                    </a:p>
                  </a:txBody>
                  <a:tcPr/>
                </a:tc>
                <a:tc gridSpan="2">
                  <a:txBody>
                    <a:bodyPr/>
                    <a:lstStyle/>
                    <a:p>
                      <a:pPr algn="ctr"/>
                      <a:r>
                        <a:rPr lang="fr-FR" sz="1200" dirty="0" smtClean="0">
                          <a:solidFill>
                            <a:srgbClr val="073E87"/>
                          </a:solidFill>
                        </a:rPr>
                        <a:t>Médecine</a:t>
                      </a:r>
                      <a:r>
                        <a:rPr lang="fr-FR" sz="1200" baseline="0" dirty="0" smtClean="0">
                          <a:solidFill>
                            <a:srgbClr val="073E87"/>
                          </a:solidFill>
                        </a:rPr>
                        <a:t> du travail</a:t>
                      </a:r>
                      <a:endParaRPr lang="fr-FR" sz="1200" dirty="0">
                        <a:solidFill>
                          <a:srgbClr val="073E87"/>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r h="375372">
                <a:tc vMerge="1">
                  <a:txBody>
                    <a:bodyPr/>
                    <a:lstStyle/>
                    <a:p>
                      <a:endParaRPr lang="fr-FR"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mpd="sng">
                      <a:solidFill>
                        <a:schemeClr val="tx1"/>
                      </a:solidFill>
                      <a:prstDash val="solid"/>
                    </a:lnB>
                  </a:tcPr>
                </a:tc>
                <a:tc gridSpan="2">
                  <a:txBody>
                    <a:bodyPr/>
                    <a:lstStyle/>
                    <a:p>
                      <a:endParaRPr lang="fr-FR" dirty="0">
                        <a:solidFill>
                          <a:srgbClr val="073E87"/>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414807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6632"/>
            <a:ext cx="8683116" cy="358775"/>
          </a:xfrm>
        </p:spPr>
        <p:txBody>
          <a:bodyPr anchor="ctr">
            <a:noAutofit/>
          </a:bodyPr>
          <a:lstStyle/>
          <a:p>
            <a:r>
              <a:rPr lang="fr-FR" sz="4000" b="1" dirty="0" smtClean="0">
                <a:solidFill>
                  <a:srgbClr val="073E87"/>
                </a:solidFill>
              </a:rPr>
              <a:t>LE PLAN DE PRÉVENTION</a:t>
            </a:r>
            <a:endParaRPr lang="fr-FR" sz="4000" b="1"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35</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184336313"/>
              </p:ext>
            </p:extLst>
          </p:nvPr>
        </p:nvGraphicFramePr>
        <p:xfrm>
          <a:off x="539552" y="1124744"/>
          <a:ext cx="8136904" cy="4943432"/>
        </p:xfrm>
        <a:graphic>
          <a:graphicData uri="http://schemas.openxmlformats.org/drawingml/2006/table">
            <a:tbl>
              <a:tblPr firstRow="1" bandRow="1">
                <a:tableStyleId>{5940675A-B579-460E-94D1-54222C63F5DA}</a:tableStyleId>
              </a:tblPr>
              <a:tblGrid>
                <a:gridCol w="2736304"/>
                <a:gridCol w="5400600"/>
              </a:tblGrid>
              <a:tr h="1080120">
                <a:tc>
                  <a:txBody>
                    <a:bodyPr/>
                    <a:lstStyle/>
                    <a:p>
                      <a:pPr algn="l"/>
                      <a:r>
                        <a:rPr lang="fr-FR" sz="1400" b="1" u="sng" dirty="0" smtClean="0">
                          <a:solidFill>
                            <a:srgbClr val="073E87"/>
                          </a:solidFill>
                        </a:rPr>
                        <a:t>Travail</a:t>
                      </a:r>
                      <a:r>
                        <a:rPr lang="fr-FR" sz="1400" b="1" u="sng" baseline="0" dirty="0" smtClean="0">
                          <a:solidFill>
                            <a:srgbClr val="073E87"/>
                          </a:solidFill>
                        </a:rPr>
                        <a:t> isolé : </a:t>
                      </a:r>
                      <a:endParaRPr lang="fr-FR" sz="1400" b="1" u="sng" dirty="0">
                        <a:solidFill>
                          <a:srgbClr val="073E87"/>
                        </a:solidFill>
                      </a:endParaRPr>
                    </a:p>
                  </a:txBody>
                  <a:tcPr anchor="ctr"/>
                </a:tc>
                <a:tc>
                  <a:txBody>
                    <a:bodyPr/>
                    <a:lstStyle/>
                    <a:p>
                      <a:pPr algn="just"/>
                      <a:r>
                        <a:rPr lang="fr-FR" sz="1300" dirty="0" smtClean="0">
                          <a:solidFill>
                            <a:srgbClr val="073E87"/>
                          </a:solidFill>
                        </a:rPr>
                        <a:t>Lorsqu’une opération est exécutée de nuit ou</a:t>
                      </a:r>
                      <a:r>
                        <a:rPr lang="fr-FR" sz="1300" baseline="0" dirty="0" smtClean="0">
                          <a:solidFill>
                            <a:srgbClr val="073E87"/>
                          </a:solidFill>
                        </a:rPr>
                        <a:t> dans un lieu isolé ou à un moment ou l’activité est interrompue, le chef de l’entreprise extérieure concernée doit prendre les mesures nécessaires pour qu’aucun salarié ne travaille isolément en un point où il pourrait être secouru à un bref délai en cas d’accident (article R4512-13 du Code du Travail).</a:t>
                      </a:r>
                      <a:endParaRPr lang="fr-FR" sz="1300" dirty="0">
                        <a:solidFill>
                          <a:srgbClr val="073E87"/>
                        </a:solidFill>
                      </a:endParaRPr>
                    </a:p>
                  </a:txBody>
                  <a:tcPr anchor="ctr"/>
                </a:tc>
              </a:tr>
              <a:tr h="358120">
                <a:tc>
                  <a:txBody>
                    <a:bodyPr/>
                    <a:lstStyle/>
                    <a:p>
                      <a:pPr algn="l"/>
                      <a:r>
                        <a:rPr lang="fr-FR" sz="1400" b="1" u="sng" dirty="0" smtClean="0">
                          <a:solidFill>
                            <a:srgbClr val="073E87"/>
                          </a:solidFill>
                        </a:rPr>
                        <a:t>Matériel de travail :</a:t>
                      </a:r>
                      <a:r>
                        <a:rPr lang="fr-FR" sz="1400" b="1" u="sng" baseline="0" dirty="0" smtClean="0">
                          <a:solidFill>
                            <a:srgbClr val="073E87"/>
                          </a:solidFill>
                        </a:rPr>
                        <a:t> </a:t>
                      </a:r>
                      <a:endParaRPr lang="fr-FR" sz="1400" b="1" u="sng" dirty="0">
                        <a:solidFill>
                          <a:srgbClr val="073E87"/>
                        </a:solidFill>
                      </a:endParaRPr>
                    </a:p>
                  </a:txBody>
                  <a:tcPr anchor="ctr"/>
                </a:tc>
                <a:tc>
                  <a:txBody>
                    <a:bodyPr/>
                    <a:lstStyle/>
                    <a:p>
                      <a:pPr algn="just"/>
                      <a:r>
                        <a:rPr lang="fr-FR" sz="1300" dirty="0" smtClean="0">
                          <a:solidFill>
                            <a:srgbClr val="073E87"/>
                          </a:solidFill>
                        </a:rPr>
                        <a:t>Si l’entreprise intervenante travaille avec son propre matériel (échelle, échafaudage, matériel de manutention).</a:t>
                      </a:r>
                    </a:p>
                    <a:p>
                      <a:pPr algn="just"/>
                      <a:r>
                        <a:rPr lang="fr-FR" sz="1300" dirty="0" smtClean="0">
                          <a:solidFill>
                            <a:srgbClr val="073E87"/>
                          </a:solidFill>
                        </a:rPr>
                        <a:t>Ce matériel devra être conforme aux normes en vigueur et en bon état.</a:t>
                      </a:r>
                    </a:p>
                  </a:txBody>
                  <a:tcPr anchor="ctr"/>
                </a:tc>
              </a:tr>
              <a:tr h="320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400" b="1" u="sng" strike="noStrike" cap="none" normalizeH="0" baseline="0" dirty="0" smtClean="0">
                          <a:ln>
                            <a:noFill/>
                          </a:ln>
                          <a:solidFill>
                            <a:srgbClr val="073E87"/>
                          </a:solidFill>
                          <a:effectLst/>
                        </a:rPr>
                        <a:t>Balisage </a:t>
                      </a:r>
                      <a:br>
                        <a:rPr kumimoji="0" lang="fr-FR" sz="1400" b="1" u="sng" strike="noStrike" cap="none" normalizeH="0" baseline="0" dirty="0" smtClean="0">
                          <a:ln>
                            <a:noFill/>
                          </a:ln>
                          <a:solidFill>
                            <a:srgbClr val="073E87"/>
                          </a:solidFill>
                          <a:effectLst/>
                        </a:rPr>
                      </a:br>
                      <a:r>
                        <a:rPr kumimoji="0" lang="fr-FR" sz="1400" b="1" u="sng" strike="noStrike" cap="none" normalizeH="0" baseline="0" dirty="0" smtClean="0">
                          <a:ln>
                            <a:noFill/>
                          </a:ln>
                          <a:solidFill>
                            <a:srgbClr val="073E87"/>
                          </a:solidFill>
                          <a:effectLst/>
                        </a:rPr>
                        <a:t>de la zone d’intervention : </a:t>
                      </a:r>
                      <a:endParaRPr kumimoji="0" lang="fr-FR" sz="1400" b="1" i="0" u="sng" strike="noStrike" cap="none" normalizeH="0" baseline="0" dirty="0" smtClean="0">
                        <a:ln>
                          <a:noFill/>
                        </a:ln>
                        <a:solidFill>
                          <a:srgbClr val="073E87"/>
                        </a:solidFill>
                        <a:effectLst/>
                        <a:latin typeface="+mn-lt"/>
                      </a:endParaRPr>
                    </a:p>
                  </a:txBody>
                  <a:tcPr anchor="ctr"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rPr>
                        <a:t>La zone de travaux doit être balisée et signalée de façon visible de sorte à éviter tout risque d’accident pour le public.</a:t>
                      </a:r>
                      <a:endParaRPr kumimoji="0" lang="fr-FR" sz="1300" b="0" i="0" u="none" strike="noStrike" cap="none" normalizeH="0" baseline="0" dirty="0" smtClean="0">
                        <a:ln>
                          <a:noFill/>
                        </a:ln>
                        <a:solidFill>
                          <a:srgbClr val="073E87"/>
                        </a:solidFill>
                        <a:effectLst/>
                        <a:latin typeface="+mn-lt"/>
                      </a:endParaRPr>
                    </a:p>
                  </a:txBody>
                  <a:tcPr anchor="ctr" horzOverflow="overflow"/>
                </a:tc>
              </a:tr>
              <a:tr h="8103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400" b="1" u="sng" strike="noStrike" cap="none" normalizeH="0" baseline="0" dirty="0" smtClean="0">
                          <a:ln>
                            <a:noFill/>
                          </a:ln>
                          <a:solidFill>
                            <a:srgbClr val="073E87"/>
                          </a:solidFill>
                          <a:effectLst/>
                        </a:rPr>
                        <a:t>Identification des intervenants : </a:t>
                      </a:r>
                      <a:endParaRPr kumimoji="0" lang="fr-FR" sz="1400" b="1" i="0" u="sng" strike="noStrike" cap="none" normalizeH="0" baseline="0" dirty="0" smtClean="0">
                        <a:ln>
                          <a:noFill/>
                        </a:ln>
                        <a:solidFill>
                          <a:srgbClr val="073E87"/>
                        </a:solidFill>
                        <a:effectLst/>
                        <a:latin typeface="+mn-lt"/>
                      </a:endParaRPr>
                    </a:p>
                  </a:txBody>
                  <a:tcPr anchor="ctr"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rPr>
                        <a:t>Les intervenants doivent disposer d’un badge d’identification portant notamment le nom de leur société et leur nom.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sym typeface="Wingdings 2" pitchFamily="18" charset="2"/>
                        </a:rPr>
                        <a:t> Oui                                                                    Non</a:t>
                      </a:r>
                      <a:endParaRPr kumimoji="0" lang="fr-FR" sz="1300" b="0" i="0" u="none" strike="noStrike" cap="none" normalizeH="0" baseline="0" dirty="0" smtClean="0">
                        <a:ln>
                          <a:noFill/>
                        </a:ln>
                        <a:solidFill>
                          <a:srgbClr val="073E87"/>
                        </a:solidFill>
                        <a:effectLst/>
                        <a:latin typeface="+mn-lt"/>
                        <a:sym typeface="Wingdings 2" pitchFamily="18" charset="2"/>
                      </a:endParaRPr>
                    </a:p>
                  </a:txBody>
                  <a:tcPr anchor="ctr" horzOverflow="overflow"/>
                </a:tc>
              </a:tr>
              <a:tr h="6385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400" b="1" u="sng" strike="noStrike" cap="none" normalizeH="0" baseline="0" dirty="0" smtClean="0">
                          <a:ln>
                            <a:noFill/>
                          </a:ln>
                          <a:solidFill>
                            <a:srgbClr val="073E87"/>
                          </a:solidFill>
                          <a:effectLst/>
                        </a:rPr>
                        <a:t>Interdiction de fumer : </a:t>
                      </a:r>
                      <a:endParaRPr kumimoji="0" lang="fr-FR" sz="1400" b="1" i="0" u="sng" strike="noStrike" cap="none" normalizeH="0" baseline="0" dirty="0" smtClean="0">
                        <a:ln>
                          <a:noFill/>
                        </a:ln>
                        <a:solidFill>
                          <a:srgbClr val="073E87"/>
                        </a:solidFill>
                        <a:effectLst/>
                        <a:latin typeface="+mn-lt"/>
                      </a:endParaRPr>
                    </a:p>
                  </a:txBody>
                  <a:tcPr anchor="ctr"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sym typeface="Wingdings 2" pitchFamily="18" charset="2"/>
                        </a:rPr>
                        <a:t>Les fumeurs sont invités à fumer dans les espaces aménagés ou les espaces ouverts sur l’extérieur.  Il est interdit de fumer en dehors de ces espaces.</a:t>
                      </a:r>
                      <a:endParaRPr kumimoji="0" lang="fr-FR" sz="1300" b="0" i="0" u="none" strike="noStrike" cap="none" normalizeH="0" baseline="0" dirty="0" smtClean="0">
                        <a:ln>
                          <a:noFill/>
                        </a:ln>
                        <a:solidFill>
                          <a:srgbClr val="073E87"/>
                        </a:solidFill>
                        <a:effectLst/>
                        <a:latin typeface="+mn-lt"/>
                        <a:sym typeface="Wingdings 2" pitchFamily="18" charset="2"/>
                      </a:endParaRPr>
                    </a:p>
                  </a:txBody>
                  <a:tcPr anchor="ctr" horzOverflow="overflow"/>
                </a:tc>
              </a:tr>
              <a:tr h="10996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400" b="1" u="sng" strike="noStrike" cap="none" normalizeH="0" baseline="0" dirty="0" smtClean="0">
                          <a:ln>
                            <a:noFill/>
                          </a:ln>
                          <a:solidFill>
                            <a:srgbClr val="073E87"/>
                          </a:solidFill>
                          <a:effectLst/>
                        </a:rPr>
                        <a:t>Accident, incident, </a:t>
                      </a:r>
                      <a:br>
                        <a:rPr kumimoji="0" lang="fr-FR" sz="1400" b="1" u="sng" strike="noStrike" cap="none" normalizeH="0" baseline="0" dirty="0" smtClean="0">
                          <a:ln>
                            <a:noFill/>
                          </a:ln>
                          <a:solidFill>
                            <a:srgbClr val="073E87"/>
                          </a:solidFill>
                          <a:effectLst/>
                        </a:rPr>
                      </a:br>
                      <a:r>
                        <a:rPr kumimoji="0" lang="fr-FR" sz="1400" b="1" u="sng" strike="noStrike" cap="none" normalizeH="0" baseline="0" dirty="0" smtClean="0">
                          <a:ln>
                            <a:noFill/>
                          </a:ln>
                          <a:solidFill>
                            <a:srgbClr val="073E87"/>
                          </a:solidFill>
                          <a:effectLst/>
                        </a:rPr>
                        <a:t>situations à risques : </a:t>
                      </a:r>
                      <a:endParaRPr kumimoji="0" lang="fr-FR" sz="1400" b="1" i="0" u="sng" strike="noStrike" cap="none" normalizeH="0" baseline="0" dirty="0" smtClean="0">
                        <a:ln>
                          <a:noFill/>
                        </a:ln>
                        <a:solidFill>
                          <a:srgbClr val="073E87"/>
                        </a:solidFill>
                        <a:effectLst/>
                        <a:latin typeface="+mn-lt"/>
                      </a:endParaRPr>
                    </a:p>
                  </a:txBody>
                  <a:tcPr anchor="ctr" horzOverflow="overflow"/>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sym typeface="Wingdings 2" pitchFamily="18" charset="2"/>
                        </a:rPr>
                        <a:t>Dans tous les cas, se mettre à l’abri et prévenir la personne représentante de l’établissement et chargée du suivi du chantier.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sym typeface="Wingdings 2" pitchFamily="18" charset="2"/>
                        </a:rPr>
                        <a:t>Tout accident ou blessure doit être obligatoirement déclaré. </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fr-FR" sz="1300" b="0" u="none" strike="noStrike" cap="none" normalizeH="0" baseline="0" dirty="0" smtClean="0">
                          <a:ln>
                            <a:noFill/>
                          </a:ln>
                          <a:solidFill>
                            <a:srgbClr val="073E87"/>
                          </a:solidFill>
                          <a:effectLst/>
                          <a:sym typeface="Wingdings 2" pitchFamily="18" charset="2"/>
                        </a:rPr>
                        <a:t>En cas d’urgence, se conformer aux consignes de sécurité de l’établissement. </a:t>
                      </a:r>
                      <a:endParaRPr kumimoji="0" lang="fr-FR" sz="1300" b="0" i="0" u="none" strike="noStrike" cap="none" normalizeH="0" baseline="0" dirty="0" smtClean="0">
                        <a:ln>
                          <a:noFill/>
                        </a:ln>
                        <a:solidFill>
                          <a:srgbClr val="073E87"/>
                        </a:solidFill>
                        <a:effectLst/>
                        <a:latin typeface="+mn-lt"/>
                        <a:sym typeface="Wingdings 2" pitchFamily="18" charset="2"/>
                      </a:endParaRPr>
                    </a:p>
                  </a:txBody>
                  <a:tcPr anchor="ctr" horzOverflow="overflow"/>
                </a:tc>
              </a:tr>
            </a:tbl>
          </a:graphicData>
        </a:graphic>
      </p:graphicFrame>
    </p:spTree>
    <p:extLst>
      <p:ext uri="{BB962C8B-B14F-4D97-AF65-F5344CB8AC3E}">
        <p14:creationId xmlns:p14="http://schemas.microsoft.com/office/powerpoint/2010/main" val="37026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762" y="188640"/>
            <a:ext cx="9137174" cy="358775"/>
          </a:xfrm>
        </p:spPr>
        <p:txBody>
          <a:bodyPr anchor="ctr">
            <a:noAutofit/>
          </a:bodyPr>
          <a:lstStyle/>
          <a:p>
            <a:r>
              <a:rPr lang="fr-FR" sz="3400" b="1" spc="-100" dirty="0" smtClean="0">
                <a:solidFill>
                  <a:srgbClr val="073E87"/>
                </a:solidFill>
              </a:rPr>
              <a:t>LE PLAN DE PRÉVENTION : ANALYSE DE RISQUES</a:t>
            </a:r>
            <a:endParaRPr lang="fr-FR" sz="3400" b="1" spc="-100"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36</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416778586"/>
              </p:ext>
            </p:extLst>
          </p:nvPr>
        </p:nvGraphicFramePr>
        <p:xfrm>
          <a:off x="611560" y="909319"/>
          <a:ext cx="8208912" cy="5766118"/>
        </p:xfrm>
        <a:graphic>
          <a:graphicData uri="http://schemas.openxmlformats.org/drawingml/2006/table">
            <a:tbl>
              <a:tblPr>
                <a:tableStyleId>{D7AC3CCA-C797-4891-BE02-D94E43425B78}</a:tableStyleId>
              </a:tblPr>
              <a:tblGrid>
                <a:gridCol w="2232248"/>
                <a:gridCol w="1744348"/>
                <a:gridCol w="1943168"/>
                <a:gridCol w="1139098"/>
                <a:gridCol w="1150050"/>
              </a:tblGrid>
              <a:tr h="144016">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sz="1200" b="1"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200" b="1" u="none" strike="noStrike" cap="none" normalizeH="0" baseline="0" dirty="0" smtClean="0">
                          <a:ln>
                            <a:noFill/>
                          </a:ln>
                          <a:solidFill>
                            <a:srgbClr val="073E87"/>
                          </a:solidFill>
                          <a:effectLst/>
                        </a:rPr>
                        <a:t>NATURE </a:t>
                      </a:r>
                      <a:br>
                        <a:rPr kumimoji="0" lang="fr-FR" sz="1200" b="1" u="none" strike="noStrike" cap="none" normalizeH="0" baseline="0" dirty="0" smtClean="0">
                          <a:ln>
                            <a:noFill/>
                          </a:ln>
                          <a:solidFill>
                            <a:srgbClr val="073E87"/>
                          </a:solidFill>
                          <a:effectLst/>
                        </a:rPr>
                      </a:br>
                      <a:r>
                        <a:rPr kumimoji="0" lang="fr-FR" sz="1200" b="1" u="none" strike="noStrike" cap="none" normalizeH="0" baseline="0" dirty="0" smtClean="0">
                          <a:ln>
                            <a:noFill/>
                          </a:ln>
                          <a:solidFill>
                            <a:srgbClr val="073E87"/>
                          </a:solidFill>
                          <a:effectLst/>
                        </a:rPr>
                        <a:t>DES RISQUES</a:t>
                      </a:r>
                      <a:endParaRPr kumimoji="0" lang="fr-FR" sz="1200" b="1" i="0" u="none" strike="noStrike" cap="none" normalizeH="0" baseline="0" dirty="0" smtClean="0">
                        <a:ln>
                          <a:noFill/>
                        </a:ln>
                        <a:solidFill>
                          <a:srgbClr val="073E87"/>
                        </a:solidFill>
                        <a:effectLst/>
                        <a:latin typeface="+mn-lt"/>
                      </a:endParaRPr>
                    </a:p>
                  </a:txBody>
                  <a:tcPr horzOverflow="overflow">
                    <a:no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sz="1200" b="1"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200" b="1" u="none" strike="noStrike" cap="none" normalizeH="0" baseline="0" dirty="0" smtClean="0">
                          <a:ln>
                            <a:noFill/>
                          </a:ln>
                          <a:solidFill>
                            <a:srgbClr val="073E87"/>
                          </a:solidFill>
                          <a:effectLst/>
                        </a:rPr>
                        <a:t>FACTEURS </a:t>
                      </a:r>
                      <a:br>
                        <a:rPr kumimoji="0" lang="fr-FR" sz="1200" b="1" u="none" strike="noStrike" cap="none" normalizeH="0" baseline="0" dirty="0" smtClean="0">
                          <a:ln>
                            <a:noFill/>
                          </a:ln>
                          <a:solidFill>
                            <a:srgbClr val="073E87"/>
                          </a:solidFill>
                          <a:effectLst/>
                        </a:rPr>
                      </a:br>
                      <a:r>
                        <a:rPr kumimoji="0" lang="fr-FR" sz="1200" b="1" u="none" strike="noStrike" cap="none" normalizeH="0" baseline="0" dirty="0" smtClean="0">
                          <a:ln>
                            <a:noFill/>
                          </a:ln>
                          <a:solidFill>
                            <a:srgbClr val="073E87"/>
                          </a:solidFill>
                          <a:effectLst/>
                        </a:rPr>
                        <a:t>DE RISQUES ASSOCIES</a:t>
                      </a:r>
                      <a:endParaRPr kumimoji="0" lang="fr-FR" sz="1200" b="1" i="0" u="none" strike="noStrike" cap="none" normalizeH="0" baseline="0" dirty="0" smtClean="0">
                        <a:ln>
                          <a:noFill/>
                        </a:ln>
                        <a:solidFill>
                          <a:srgbClr val="073E87"/>
                        </a:solidFill>
                        <a:effectLst/>
                        <a:latin typeface="+mn-lt"/>
                      </a:endParaRPr>
                    </a:p>
                  </a:txBody>
                  <a:tcPr horzOverflow="overflow">
                    <a:no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sz="1200" b="1"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200" b="1" u="none" strike="noStrike" cap="none" normalizeH="0" baseline="0" dirty="0" smtClean="0">
                          <a:ln>
                            <a:noFill/>
                          </a:ln>
                          <a:solidFill>
                            <a:srgbClr val="073E87"/>
                          </a:solidFill>
                          <a:effectLst/>
                        </a:rPr>
                        <a:t>MESURES </a:t>
                      </a:r>
                      <a:br>
                        <a:rPr kumimoji="0" lang="fr-FR" sz="1200" b="1" u="none" strike="noStrike" cap="none" normalizeH="0" baseline="0" dirty="0" smtClean="0">
                          <a:ln>
                            <a:noFill/>
                          </a:ln>
                          <a:solidFill>
                            <a:srgbClr val="073E87"/>
                          </a:solidFill>
                          <a:effectLst/>
                        </a:rPr>
                      </a:br>
                      <a:r>
                        <a:rPr kumimoji="0" lang="fr-FR" sz="1200" b="1" u="none" strike="noStrike" cap="none" normalizeH="0" baseline="0" dirty="0" smtClean="0">
                          <a:ln>
                            <a:noFill/>
                          </a:ln>
                          <a:solidFill>
                            <a:srgbClr val="073E87"/>
                          </a:solidFill>
                          <a:effectLst/>
                        </a:rPr>
                        <a:t>DE PREVENTION</a:t>
                      </a:r>
                      <a:endParaRPr kumimoji="0" lang="fr-FR" sz="1200" b="1" i="0" u="none" strike="noStrike" cap="none" normalizeH="0" baseline="0" dirty="0" smtClean="0">
                        <a:ln>
                          <a:noFill/>
                        </a:ln>
                        <a:solidFill>
                          <a:srgbClr val="073E87"/>
                        </a:solidFill>
                        <a:effectLst/>
                        <a:latin typeface="+mn-lt"/>
                      </a:endParaRPr>
                    </a:p>
                  </a:txBody>
                  <a:tcPr horzOverflow="overflow">
                    <a:noFill/>
                  </a:tcPr>
                </a:tc>
                <a:tc gridSpan="2">
                  <a:txBody>
                    <a:bodyPr/>
                    <a:lstStyle/>
                    <a:p>
                      <a:pPr algn="ctr"/>
                      <a:r>
                        <a:rPr lang="fr-FR" sz="1200" b="1" dirty="0" smtClean="0">
                          <a:solidFill>
                            <a:srgbClr val="073E87"/>
                          </a:solidFill>
                        </a:rPr>
                        <a:t>A LA CHARGE DE </a:t>
                      </a:r>
                      <a:endParaRPr lang="fr-FR" sz="1200" b="1" dirty="0">
                        <a:solidFill>
                          <a:srgbClr val="073E87"/>
                        </a:solidFill>
                      </a:endParaRPr>
                    </a:p>
                  </a:txBody>
                  <a:tcPr horzOverflow="overflow">
                    <a:noFill/>
                  </a:tcPr>
                </a:tc>
                <a:tc hMerge="1">
                  <a:txBody>
                    <a:bodyPr/>
                    <a:lstStyle/>
                    <a:p>
                      <a:endParaRPr lang="fr-FR"/>
                    </a:p>
                  </a:txBody>
                  <a:tcPr/>
                </a:tc>
              </a:tr>
              <a:tr h="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rPr>
                        <a:t>L’Entreprise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rPr>
                        <a:t>utilisatrice</a:t>
                      </a:r>
                      <a:endParaRPr kumimoji="0" lang="fr-FR" sz="1000" b="1" i="1" u="none" strike="noStrike" cap="none" normalizeH="0" baseline="0" dirty="0" smtClean="0">
                        <a:ln>
                          <a:noFill/>
                        </a:ln>
                        <a:solidFill>
                          <a:srgbClr val="073E87"/>
                        </a:solidFill>
                        <a:effectLst/>
                        <a:latin typeface="+mn-lt"/>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rPr>
                        <a:t>L’entreprise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rPr>
                        <a:t>Extérieure</a:t>
                      </a:r>
                      <a:endParaRPr kumimoji="0" lang="fr-FR" sz="1000" b="1" i="1" u="none" strike="noStrike" cap="none" normalizeH="0" baseline="0" dirty="0" smtClean="0">
                        <a:ln>
                          <a:noFill/>
                        </a:ln>
                        <a:solidFill>
                          <a:srgbClr val="073E87"/>
                        </a:solidFill>
                        <a:effectLst/>
                        <a:latin typeface="+mn-lt"/>
                      </a:endParaRPr>
                    </a:p>
                  </a:txBody>
                  <a:tcPr horzOverflow="overflow">
                    <a:noFill/>
                  </a:tcPr>
                </a:tc>
              </a:tr>
              <a:tr h="0">
                <a:tc rowSpan="4">
                  <a:txBody>
                    <a:bodyPr/>
                    <a:lstStyle/>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endParaRPr kumimoji="0" lang="fr-FR" sz="100" u="sng" strike="noStrike" cap="none" normalizeH="0" baseline="0" dirty="0" smtClean="0">
                        <a:ln>
                          <a:noFill/>
                        </a:ln>
                        <a:solidFill>
                          <a:srgbClr val="073E87"/>
                        </a:solidFill>
                        <a:effectLst/>
                      </a:endParaRPr>
                    </a:p>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endParaRPr kumimoji="0" lang="fr-FR" sz="100" u="sng" strike="noStrike" cap="none" normalizeH="0" baseline="0" dirty="0" smtClean="0">
                        <a:ln>
                          <a:noFill/>
                        </a:ln>
                        <a:solidFill>
                          <a:srgbClr val="073E87"/>
                        </a:solidFill>
                        <a:effectLst/>
                      </a:endParaRPr>
                    </a:p>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endParaRPr kumimoji="0" lang="fr-FR" sz="100" u="sng" strike="noStrike" cap="none" normalizeH="0" baseline="0" dirty="0" smtClean="0">
                        <a:ln>
                          <a:noFill/>
                        </a:ln>
                        <a:solidFill>
                          <a:srgbClr val="073E87"/>
                        </a:solidFill>
                        <a:effectLst/>
                      </a:endParaRPr>
                    </a:p>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endParaRPr kumimoji="0" lang="fr-FR" sz="100" u="sng" strike="noStrike" cap="none" normalizeH="0" baseline="0" dirty="0" smtClean="0">
                        <a:ln>
                          <a:noFill/>
                        </a:ln>
                        <a:solidFill>
                          <a:srgbClr val="073E87"/>
                        </a:solidFill>
                        <a:effectLst/>
                      </a:endParaRPr>
                    </a:p>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endParaRPr kumimoji="0" lang="fr-FR" sz="100" u="sng" strike="noStrike" cap="none" normalizeH="0" baseline="0" dirty="0" smtClean="0">
                        <a:ln>
                          <a:noFill/>
                        </a:ln>
                        <a:solidFill>
                          <a:srgbClr val="073E87"/>
                        </a:solidFill>
                        <a:effectLst/>
                      </a:endParaRPr>
                    </a:p>
                    <a:p>
                      <a:pPr marL="0" marR="0" lvl="0" indent="0" algn="l" defTabSz="266700" rtl="0" eaLnBrk="0" fontAlgn="base" latinLnBrk="0" hangingPunct="0">
                        <a:lnSpc>
                          <a:spcPct val="100000"/>
                        </a:lnSpc>
                        <a:spcBef>
                          <a:spcPct val="20000"/>
                        </a:spcBef>
                        <a:spcAft>
                          <a:spcPct val="0"/>
                        </a:spcAft>
                        <a:buClrTx/>
                        <a:buSzTx/>
                        <a:buFontTx/>
                        <a:buNone/>
                        <a:tabLst>
                          <a:tab pos="0" algn="l"/>
                          <a:tab pos="88900" algn="l"/>
                        </a:tabLst>
                      </a:pPr>
                      <a:r>
                        <a:rPr kumimoji="0" lang="fr-FR" sz="1200" b="1" u="sng" strike="noStrike" cap="none" normalizeH="0" baseline="0" dirty="0" smtClean="0">
                          <a:ln>
                            <a:noFill/>
                          </a:ln>
                          <a:solidFill>
                            <a:srgbClr val="073E87"/>
                          </a:solidFill>
                          <a:effectLst/>
                        </a:rPr>
                        <a:t>Manutention et levage :</a:t>
                      </a:r>
                    </a:p>
                    <a:p>
                      <a:pPr marL="0" marR="0" lvl="0" indent="0" algn="just" defTabSz="266700" rtl="0" eaLnBrk="0" fontAlgn="base" latinLnBrk="0" hangingPunct="0">
                        <a:lnSpc>
                          <a:spcPct val="100000"/>
                        </a:lnSpc>
                        <a:spcBef>
                          <a:spcPts val="0"/>
                        </a:spcBef>
                        <a:spcAft>
                          <a:spcPct val="0"/>
                        </a:spcAft>
                        <a:buClrTx/>
                        <a:buSzTx/>
                        <a:buFontTx/>
                        <a:buNone/>
                        <a:tabLst>
                          <a:tab pos="0" algn="l"/>
                          <a:tab pos="88900" algn="l"/>
                        </a:tabLst>
                      </a:pPr>
                      <a:r>
                        <a:rPr kumimoji="0" lang="fr-FR" sz="1050" u="none" strike="noStrike" cap="none" normalizeH="0" baseline="0" dirty="0" smtClean="0">
                          <a:ln>
                            <a:noFill/>
                          </a:ln>
                          <a:solidFill>
                            <a:srgbClr val="073E87"/>
                          </a:solidFill>
                          <a:effectLst/>
                        </a:rPr>
                        <a:t>Désignent toutes les opérations de transport ou de soutiens d’une charge dont le levage, la pose,  la poussée, la traction, le port où le déplacement .</a:t>
                      </a:r>
                    </a:p>
                    <a:p>
                      <a:pPr marL="0" marR="0" lvl="0" indent="0" algn="l" defTabSz="266700" rtl="0" eaLnBrk="0" fontAlgn="base" latinLnBrk="0" hangingPunct="0">
                        <a:lnSpc>
                          <a:spcPct val="100000"/>
                        </a:lnSpc>
                        <a:spcBef>
                          <a:spcPts val="0"/>
                        </a:spcBef>
                        <a:spcAft>
                          <a:spcPct val="0"/>
                        </a:spcAft>
                        <a:buClrTx/>
                        <a:buSzTx/>
                        <a:buFontTx/>
                        <a:buNone/>
                        <a:tabLst>
                          <a:tab pos="0" algn="l"/>
                          <a:tab pos="88900" algn="l"/>
                        </a:tabLst>
                      </a:pPr>
                      <a:r>
                        <a:rPr kumimoji="0" lang="fr-FR" sz="1050" u="none" strike="noStrike" cap="none" normalizeH="0" baseline="0" dirty="0" smtClean="0">
                          <a:ln>
                            <a:noFill/>
                          </a:ln>
                          <a:solidFill>
                            <a:srgbClr val="073E87"/>
                          </a:solidFill>
                          <a:effectLst/>
                        </a:rPr>
                        <a:t>Exige l’effort physique d’un ou de plusieurs travailleurs.</a:t>
                      </a:r>
                      <a:endParaRPr kumimoji="0" lang="fr-FR" sz="1050" b="1" i="1" u="none" strike="noStrike" cap="none" normalizeH="0" baseline="0" dirty="0" smtClean="0">
                        <a:ln>
                          <a:noFill/>
                        </a:ln>
                        <a:solidFill>
                          <a:srgbClr val="073E87"/>
                        </a:solidFill>
                        <a:effectLst/>
                        <a:latin typeface="+mn-lt"/>
                      </a:endParaRPr>
                    </a:p>
                  </a:txBody>
                  <a:tcPr horzOverflow="overflow">
                    <a:noFill/>
                  </a:tcPr>
                </a:tc>
                <a:tc row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none" strike="noStrike" cap="none" normalizeH="0" baseline="0" dirty="0" smtClean="0">
                        <a:ln>
                          <a:noFill/>
                        </a:ln>
                        <a:solidFill>
                          <a:srgbClr val="073E87"/>
                        </a:solidFill>
                        <a:effectLst/>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sym typeface="Wingdings" pitchFamily="2" charset="2"/>
                        </a:rPr>
                        <a:t></a:t>
                      </a:r>
                      <a:r>
                        <a:rPr kumimoji="0" lang="fr-FR" sz="1000" u="none" strike="noStrike" cap="none" normalizeH="0" baseline="0" dirty="0" smtClean="0">
                          <a:ln>
                            <a:noFill/>
                          </a:ln>
                          <a:solidFill>
                            <a:srgbClr val="073E87"/>
                          </a:solidFill>
                          <a:effectLst/>
                        </a:rPr>
                        <a:t> Manutention en hauteur.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 u="none" strike="noStrike" cap="none" normalizeH="0" baseline="0" dirty="0" smtClean="0">
                        <a:ln>
                          <a:noFill/>
                        </a:ln>
                        <a:solidFill>
                          <a:srgbClr val="073E87"/>
                        </a:solidFill>
                        <a:effectLst/>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fr-FR" sz="1000" u="none" strike="noStrike" cap="none" normalizeH="0" baseline="0" dirty="0" smtClean="0">
                          <a:ln>
                            <a:noFill/>
                          </a:ln>
                          <a:solidFill>
                            <a:srgbClr val="073E87"/>
                          </a:solidFill>
                          <a:effectLst/>
                          <a:sym typeface="Wingdings" pitchFamily="2" charset="2"/>
                        </a:rPr>
                        <a:t></a:t>
                      </a:r>
                      <a:r>
                        <a:rPr kumimoji="0" lang="fr-FR" sz="1000" u="none" strike="noStrike" cap="none" normalizeH="0" baseline="0" dirty="0" smtClean="0">
                          <a:ln>
                            <a:noFill/>
                          </a:ln>
                          <a:solidFill>
                            <a:srgbClr val="073E87"/>
                          </a:solidFill>
                          <a:effectLst/>
                        </a:rPr>
                        <a:t> Chute d’objet et/ou de personne.</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 u="none"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sym typeface="Wingdings" pitchFamily="2" charset="2"/>
                        </a:rPr>
                        <a:t></a:t>
                      </a:r>
                      <a:r>
                        <a:rPr kumimoji="0" lang="fr-FR" sz="1000" u="none" strike="noStrike" cap="none" normalizeH="0" baseline="0" dirty="0" smtClean="0">
                          <a:ln>
                            <a:noFill/>
                          </a:ln>
                          <a:solidFill>
                            <a:srgbClr val="073E87"/>
                          </a:solidFill>
                          <a:effectLst/>
                        </a:rPr>
                        <a:t> Elingage.</a:t>
                      </a:r>
                      <a:endParaRPr kumimoji="0" lang="fr-FR" sz="1000" u="none" strike="noStrike" cap="none" normalizeH="0" baseline="0" dirty="0" smtClean="0">
                        <a:ln>
                          <a:noFill/>
                        </a:ln>
                        <a:solidFill>
                          <a:srgbClr val="073E87"/>
                        </a:solidFill>
                        <a:effectLst/>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 u="none"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sym typeface="Wingdings" pitchFamily="2" charset="2"/>
                        </a:rPr>
                        <a:t></a:t>
                      </a:r>
                      <a:r>
                        <a:rPr kumimoji="0" lang="fr-FR" sz="1000" u="none" strike="noStrike" cap="none" normalizeH="0" baseline="0" dirty="0" smtClean="0">
                          <a:ln>
                            <a:noFill/>
                          </a:ln>
                          <a:solidFill>
                            <a:srgbClr val="073E87"/>
                          </a:solidFill>
                          <a:effectLst/>
                        </a:rPr>
                        <a:t> Stockage.</a:t>
                      </a:r>
                      <a:endParaRPr kumimoji="0" lang="fr-FR" sz="1000" u="none" strike="noStrike" cap="none" normalizeH="0" baseline="0" dirty="0" smtClean="0">
                        <a:ln>
                          <a:noFill/>
                        </a:ln>
                        <a:solidFill>
                          <a:srgbClr val="073E87"/>
                        </a:solidFill>
                        <a:effectLst/>
                        <a:sym typeface="Wingdings" pitchFamily="2" charset="2"/>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 u="none"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sym typeface="Wingdings" pitchFamily="2" charset="2"/>
                        </a:rPr>
                        <a:t></a:t>
                      </a:r>
                      <a:r>
                        <a:rPr kumimoji="0" lang="fr-FR" sz="1000" u="none" strike="noStrike" cap="none" normalizeH="0" baseline="0" dirty="0" smtClean="0">
                          <a:ln>
                            <a:noFill/>
                          </a:ln>
                          <a:solidFill>
                            <a:srgbClr val="073E87"/>
                          </a:solidFill>
                          <a:effectLst/>
                        </a:rPr>
                        <a:t> Conduite d’engin de manutention et/ou de levage.</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 b="1" i="0" u="none" strike="noStrike" cap="none" normalizeH="0" baseline="0" dirty="0" smtClean="0">
                        <a:ln>
                          <a:noFill/>
                        </a:ln>
                        <a:solidFill>
                          <a:srgbClr val="073E87"/>
                        </a:solidFill>
                        <a:effectLst/>
                        <a:latin typeface="+mn-lt"/>
                        <a:sym typeface="Wingdings" pitchFamily="2" charset="2"/>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dirty="0" smtClean="0">
                          <a:ln>
                            <a:noFill/>
                          </a:ln>
                          <a:solidFill>
                            <a:srgbClr val="073E87"/>
                          </a:solidFill>
                          <a:effectLst/>
                        </a:rPr>
                        <a:t>- Présence d’une vigie au sol.</a:t>
                      </a:r>
                      <a:endParaRPr kumimoji="0" lang="fr-FR" sz="1000" b="1" i="0" u="none" strike="noStrike" cap="none" normalizeH="0" baseline="0" dirty="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120317">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000" u="none" strike="noStrike" cap="none" normalizeH="0" baseline="0" dirty="0" smtClean="0">
                          <a:ln>
                            <a:noFill/>
                          </a:ln>
                          <a:solidFill>
                            <a:srgbClr val="073E87"/>
                          </a:solidFill>
                          <a:effectLst/>
                        </a:rPr>
                        <a:t> Balisage de la zone de travail au sol et signalisation.</a:t>
                      </a:r>
                      <a:endParaRPr kumimoji="0" lang="fr-FR" sz="1000" b="1" i="0" u="none" strike="noStrike" cap="none" normalizeH="0" baseline="0" dirty="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smtClean="0">
                        <a:ln>
                          <a:noFill/>
                        </a:ln>
                        <a:solidFill>
                          <a:srgbClr val="073E87"/>
                        </a:solidFill>
                        <a:effectLst/>
                        <a:latin typeface="+mn-lt"/>
                        <a:ea typeface="Times New Roman" pitchFamily="18" charset="0"/>
                        <a:cs typeface="Arial" charset="0"/>
                      </a:endParaRPr>
                    </a:p>
                  </a:txBody>
                  <a:tcPr horzOverflow="overflow">
                    <a:noFill/>
                  </a:tcPr>
                </a:tc>
              </a:tr>
              <a:tr h="0">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000" u="none" strike="noStrike" cap="none" normalizeH="0" baseline="0" smtClean="0">
                          <a:ln>
                            <a:noFill/>
                          </a:ln>
                          <a:solidFill>
                            <a:srgbClr val="073E87"/>
                          </a:solidFill>
                          <a:effectLst/>
                        </a:rPr>
                        <a:t> Utilisation d’élingue conforme.</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smtClean="0">
                        <a:ln>
                          <a:noFill/>
                        </a:ln>
                        <a:solidFill>
                          <a:srgbClr val="073E87"/>
                        </a:solidFill>
                        <a:effectLst/>
                        <a:latin typeface="+mn-lt"/>
                        <a:ea typeface="Times New Roman" pitchFamily="18" charset="0"/>
                        <a:cs typeface="Arial" charset="0"/>
                      </a:endParaRPr>
                    </a:p>
                  </a:txBody>
                  <a:tcPr horzOverflow="overflow">
                    <a:noFill/>
                  </a:tcPr>
                </a:tc>
              </a:tr>
              <a:tr h="0">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fr-FR" sz="1000" u="none" strike="noStrike" cap="none" normalizeH="0" baseline="0" dirty="0" smtClean="0">
                          <a:ln>
                            <a:noFill/>
                          </a:ln>
                          <a:solidFill>
                            <a:srgbClr val="073E87"/>
                          </a:solidFill>
                          <a:effectLst/>
                        </a:rPr>
                        <a:t> Autorisation de conduite /voir CACES.</a:t>
                      </a:r>
                      <a:endParaRPr kumimoji="0" lang="fr-FR" sz="1000" b="1" i="0" u="none" strike="noStrike" cap="none" normalizeH="0" baseline="0" dirty="0" smtClean="0">
                        <a:ln>
                          <a:noFill/>
                        </a:ln>
                        <a:solidFill>
                          <a:srgbClr val="073E87"/>
                        </a:solidFill>
                        <a:effectLst/>
                        <a:latin typeface="+mn-lt"/>
                      </a:endParaRPr>
                    </a:p>
                  </a:txBody>
                  <a:tcPr anchor="ct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0">
                <a:tc row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000" u="sng"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200" b="1" u="sng" strike="noStrike" cap="none" normalizeH="0" baseline="0" dirty="0" smtClean="0">
                          <a:ln>
                            <a:noFill/>
                          </a:ln>
                          <a:solidFill>
                            <a:srgbClr val="073E87"/>
                          </a:solidFill>
                          <a:effectLst/>
                        </a:rPr>
                        <a:t>Manutention manuelle :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200" b="1" u="sng" strike="noStrike" cap="none" normalizeH="0" baseline="0" dirty="0" smtClean="0">
                        <a:ln>
                          <a:noFill/>
                        </a:ln>
                        <a:solidFill>
                          <a:srgbClr val="073E87"/>
                        </a:solidFill>
                        <a:effectLst/>
                      </a:endParaRPr>
                    </a:p>
                    <a:p>
                      <a:pPr marL="0" marR="0" lvl="0" indent="0" algn="just" defTabSz="914400" rtl="0" eaLnBrk="0" fontAlgn="base" latinLnBrk="0" hangingPunct="0">
                        <a:lnSpc>
                          <a:spcPct val="100000"/>
                        </a:lnSpc>
                        <a:spcBef>
                          <a:spcPts val="0"/>
                        </a:spcBef>
                        <a:spcAft>
                          <a:spcPct val="0"/>
                        </a:spcAft>
                        <a:buClrTx/>
                        <a:buSzTx/>
                        <a:buFontTx/>
                        <a:buNone/>
                        <a:tabLst/>
                      </a:pPr>
                      <a:r>
                        <a:rPr kumimoji="0" lang="fr-FR" sz="1000" u="none" strike="noStrike" cap="none" normalizeH="0" baseline="0" dirty="0" smtClean="0">
                          <a:ln>
                            <a:noFill/>
                          </a:ln>
                          <a:solidFill>
                            <a:srgbClr val="073E87"/>
                          </a:solidFill>
                          <a:effectLst/>
                        </a:rPr>
                        <a:t>C’est un risque de blessure et dans certaines conditions, de maladie professionnelle consécutive à des efforts physiques, des écrasements, des chocs, des gestes répétitifs, des mauvaises postures.</a:t>
                      </a:r>
                      <a:endParaRPr kumimoji="0" lang="fr-FR" sz="1000" b="1" i="1"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rowSpan="6">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Char char="o"/>
                        <a:tabLst/>
                      </a:pPr>
                      <a:r>
                        <a:rPr kumimoji="0" lang="fr-FR" sz="1000" u="none" strike="noStrike" cap="none" normalizeH="0" baseline="0" smtClean="0">
                          <a:ln>
                            <a:noFill/>
                          </a:ln>
                          <a:solidFill>
                            <a:srgbClr val="073E87"/>
                          </a:solidFill>
                          <a:effectLst/>
                        </a:rPr>
                        <a:t> Manutentions de charges lourdes.</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0" u="none" strike="noStrike" cap="none" normalizeH="0" baseline="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o"/>
                        <a:tabLst/>
                      </a:pPr>
                      <a:r>
                        <a:rPr kumimoji="0" lang="fr-FR" sz="1000" u="none" strike="noStrike" cap="none" normalizeH="0" baseline="0" smtClean="0">
                          <a:ln>
                            <a:noFill/>
                          </a:ln>
                          <a:solidFill>
                            <a:srgbClr val="073E87"/>
                          </a:solidFill>
                          <a:effectLst/>
                        </a:rPr>
                        <a:t> Manutentions effectuées de façon répétitive et à cadence élevée.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0" u="none" strike="noStrike" cap="none" normalizeH="0" baseline="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Char char="o"/>
                        <a:tabLst/>
                      </a:pPr>
                      <a:r>
                        <a:rPr kumimoji="0" lang="fr-FR" sz="1000" u="none" strike="noStrike" cap="none" normalizeH="0" baseline="0" smtClean="0">
                          <a:ln>
                            <a:noFill/>
                          </a:ln>
                          <a:solidFill>
                            <a:srgbClr val="073E87"/>
                          </a:solidFill>
                          <a:effectLst/>
                        </a:rPr>
                        <a:t> Charges difficiles à manutentionner : grandes dimensions, arêtes vives.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000" u="none" strike="noStrike" cap="none" normalizeH="0" baseline="0" smtClean="0">
                        <a:ln>
                          <a:noFill/>
                        </a:ln>
                        <a:solidFill>
                          <a:srgbClr val="073E87"/>
                        </a:solidFill>
                        <a:effectLs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o"/>
                        <a:tabLst/>
                      </a:pPr>
                      <a:r>
                        <a:rPr kumimoji="0" lang="fr-FR" sz="1000" u="none" strike="noStrike" cap="none" normalizeH="0" baseline="0" smtClean="0">
                          <a:ln>
                            <a:noFill/>
                          </a:ln>
                          <a:solidFill>
                            <a:srgbClr val="073E87"/>
                          </a:solidFill>
                          <a:effectLst/>
                        </a:rPr>
                        <a:t> Mauvaises postures imposées ou prises par le personnel : dos courbé, charge éloignée du corps… </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fr-FR" sz="1000" u="none" strike="noStrike" cap="none" normalizeH="0" baseline="0" smtClean="0">
                        <a:ln>
                          <a:noFill/>
                        </a:ln>
                        <a:solidFill>
                          <a:srgbClr val="073E87"/>
                        </a:solidFill>
                        <a:effectLs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fr-FR" sz="1000" u="none" strike="noStrike" cap="none" normalizeH="0" baseline="0" smtClean="0">
                          <a:ln>
                            <a:noFill/>
                          </a:ln>
                          <a:solidFill>
                            <a:srgbClr val="073E87"/>
                          </a:solidFill>
                          <a:effectLst/>
                          <a:sym typeface="Wingdings" pitchFamily="2" charset="2"/>
                        </a:rPr>
                        <a:t></a:t>
                      </a:r>
                      <a:r>
                        <a:rPr kumimoji="0" lang="fr-FR" sz="1000" u="none" strike="noStrike" cap="none" normalizeH="0" baseline="0" smtClean="0">
                          <a:ln>
                            <a:noFill/>
                          </a:ln>
                          <a:solidFill>
                            <a:srgbClr val="073E87"/>
                          </a:solidFill>
                          <a:effectLst/>
                        </a:rPr>
                        <a:t> Conditions d’ambiance difficiles : température élevée ou basse.</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u="none" strike="noStrike" cap="none" normalizeH="0" baseline="0" smtClean="0">
                          <a:ln>
                            <a:noFill/>
                          </a:ln>
                          <a:solidFill>
                            <a:srgbClr val="073E87"/>
                          </a:solidFill>
                          <a:effectLst/>
                        </a:rPr>
                        <a:t>- Organiser les postes de travail pour supprimer ou diminuer les manutentions.</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139784">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u="none" strike="noStrike" cap="none" normalizeH="0" baseline="0" smtClean="0">
                          <a:ln>
                            <a:noFill/>
                          </a:ln>
                          <a:solidFill>
                            <a:srgbClr val="073E87"/>
                          </a:solidFill>
                          <a:effectLst/>
                        </a:rPr>
                        <a:t>- Utiliser des moyens de manutention : transpalette, chariot à roulettes.</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581025">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u="none" strike="noStrike" cap="none" normalizeH="0" baseline="0" smtClean="0">
                          <a:ln>
                            <a:noFill/>
                          </a:ln>
                          <a:solidFill>
                            <a:srgbClr val="073E87"/>
                          </a:solidFill>
                          <a:effectLst/>
                        </a:rPr>
                        <a:t>- Utiliser des moyens de mise à niveau : table élévatrice, quai de chargement, hayon élévateur.</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0">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smtClean="0">
                          <a:ln>
                            <a:noFill/>
                          </a:ln>
                          <a:solidFill>
                            <a:srgbClr val="073E87"/>
                          </a:solidFill>
                          <a:effectLst/>
                        </a:rPr>
                        <a:t>- Manipuler les charges avec des moyens de préhension : poignées, ventouses, bacs.</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0">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000" u="none" strike="noStrike" cap="none" normalizeH="0" baseline="0" smtClean="0">
                          <a:ln>
                            <a:noFill/>
                          </a:ln>
                          <a:solidFill>
                            <a:srgbClr val="073E87"/>
                          </a:solidFill>
                          <a:effectLst/>
                        </a:rPr>
                        <a:t> Former le personnel à adopter des gestes et postures appropriés.</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r h="582613">
                <a:tc vMerge="1">
                  <a:txBody>
                    <a:bodyPr/>
                    <a:lstStyle/>
                    <a:p>
                      <a:endParaRPr lang="fr-FR"/>
                    </a:p>
                  </a:txBody>
                  <a:tcPr/>
                </a:tc>
                <a:tc v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000" u="none" strike="noStrike" cap="none" normalizeH="0" baseline="0" smtClean="0">
                          <a:ln>
                            <a:noFill/>
                          </a:ln>
                          <a:solidFill>
                            <a:srgbClr val="073E87"/>
                          </a:solidFill>
                          <a:effectLst/>
                        </a:rPr>
                        <a:t>- Faire porter des équipements de protection individuelle (gants, chaussures, lunettes…).</a:t>
                      </a:r>
                      <a:endParaRPr kumimoji="0" lang="fr-FR" sz="1000" b="1" i="0" u="none" strike="noStrike" cap="none" normalizeH="0" baseline="0" smtClean="0">
                        <a:ln>
                          <a:noFill/>
                        </a:ln>
                        <a:solidFill>
                          <a:srgbClr val="073E87"/>
                        </a:solidFill>
                        <a:effectLst/>
                        <a:latin typeface="+mn-lt"/>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smtClean="0">
                        <a:ln>
                          <a:noFill/>
                        </a:ln>
                        <a:solidFill>
                          <a:srgbClr val="073E87"/>
                        </a:solidFill>
                        <a:effectLst/>
                        <a:latin typeface="+mn-lt"/>
                        <a:ea typeface="Times New Roman" pitchFamily="18" charset="0"/>
                        <a:cs typeface="Arial"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700" b="1" i="0" u="none" strike="noStrike" cap="none" normalizeH="0" baseline="0" dirty="0" smtClean="0">
                        <a:ln>
                          <a:noFill/>
                        </a:ln>
                        <a:solidFill>
                          <a:srgbClr val="073E87"/>
                        </a:solidFill>
                        <a:effectLst/>
                        <a:latin typeface="+mn-lt"/>
                        <a:ea typeface="Times New Roman" pitchFamily="18" charset="0"/>
                        <a:cs typeface="Arial" charset="0"/>
                      </a:endParaRPr>
                    </a:p>
                  </a:txBody>
                  <a:tcPr horzOverflow="overflow">
                    <a:noFill/>
                  </a:tcPr>
                </a:tc>
              </a:tr>
            </a:tbl>
          </a:graphicData>
        </a:graphic>
      </p:graphicFrame>
    </p:spTree>
    <p:extLst>
      <p:ext uri="{BB962C8B-B14F-4D97-AF65-F5344CB8AC3E}">
        <p14:creationId xmlns:p14="http://schemas.microsoft.com/office/powerpoint/2010/main" val="19783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300" y="116632"/>
            <a:ext cx="9137174" cy="358775"/>
          </a:xfrm>
        </p:spPr>
        <p:txBody>
          <a:bodyPr anchor="ctr">
            <a:noAutofit/>
          </a:bodyPr>
          <a:lstStyle/>
          <a:p>
            <a:pPr algn="l"/>
            <a:r>
              <a:rPr lang="fr-FR" sz="3200" b="1" spc="-100" dirty="0" smtClean="0">
                <a:solidFill>
                  <a:srgbClr val="073E87"/>
                </a:solidFill>
              </a:rPr>
              <a:t>LES ÉQUIPEMENTS DE TRAVAIL ET PRODUITS UTILISÉS</a:t>
            </a:r>
            <a:endParaRPr lang="fr-FR" sz="3200" b="1" spc="-100"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37</a:t>
            </a:fld>
            <a:endParaRPr lang="fr-FR" dirty="0"/>
          </a:p>
        </p:txBody>
      </p:sp>
      <p:sp>
        <p:nvSpPr>
          <p:cNvPr id="5" name="Rectangle 4"/>
          <p:cNvSpPr/>
          <p:nvPr/>
        </p:nvSpPr>
        <p:spPr>
          <a:xfrm>
            <a:off x="0" y="1233626"/>
            <a:ext cx="9144000" cy="646331"/>
          </a:xfrm>
          <a:prstGeom prst="rect">
            <a:avLst/>
          </a:prstGeom>
        </p:spPr>
        <p:txBody>
          <a:bodyPr wrap="square">
            <a:spAutoFit/>
          </a:bodyPr>
          <a:lstStyle/>
          <a:p>
            <a:pPr algn="ctr"/>
            <a:r>
              <a:rPr lang="fr-FR" b="1" dirty="0" smtClean="0">
                <a:solidFill>
                  <a:srgbClr val="073E87"/>
                </a:solidFill>
                <a:effectLst>
                  <a:outerShdw blurRad="38100" dist="38100" dir="2700000" algn="tl">
                    <a:srgbClr val="000000">
                      <a:alpha val="43137"/>
                    </a:srgbClr>
                  </a:outerShdw>
                </a:effectLst>
              </a:rPr>
              <a:t>Les équipements de travail et de projection doivent être conformes, adaptés en bon état </a:t>
            </a:r>
            <a:br>
              <a:rPr lang="fr-FR" b="1" dirty="0" smtClean="0">
                <a:solidFill>
                  <a:srgbClr val="073E87"/>
                </a:solidFill>
                <a:effectLst>
                  <a:outerShdw blurRad="38100" dist="38100" dir="2700000" algn="tl">
                    <a:srgbClr val="000000">
                      <a:alpha val="43137"/>
                    </a:srgbClr>
                  </a:outerShdw>
                </a:effectLst>
              </a:rPr>
            </a:br>
            <a:r>
              <a:rPr lang="fr-FR" b="1" dirty="0" smtClean="0">
                <a:solidFill>
                  <a:srgbClr val="073E87"/>
                </a:solidFill>
                <a:effectLst>
                  <a:outerShdw blurRad="38100" dist="38100" dir="2700000" algn="tl">
                    <a:srgbClr val="000000">
                      <a:alpha val="43137"/>
                    </a:srgbClr>
                  </a:outerShdw>
                </a:effectLst>
              </a:rPr>
              <a:t>et le cas échéant : faire l’objet d’une vérification périodique.</a:t>
            </a:r>
            <a:endParaRPr lang="fr-FR" i="1" dirty="0">
              <a:solidFill>
                <a:srgbClr val="073E87"/>
              </a:solidFill>
              <a:effectLst>
                <a:outerShdw blurRad="38100" dist="38100" dir="2700000" algn="tl">
                  <a:srgbClr val="000000">
                    <a:alpha val="43137"/>
                  </a:srgbClr>
                </a:outerShdw>
              </a:effectLst>
            </a:endParaRPr>
          </a:p>
        </p:txBody>
      </p:sp>
      <p:graphicFrame>
        <p:nvGraphicFramePr>
          <p:cNvPr id="6" name="Group 6"/>
          <p:cNvGraphicFramePr>
            <a:graphicFrameLocks noGrp="1"/>
          </p:cNvGraphicFramePr>
          <p:nvPr>
            <p:extLst>
              <p:ext uri="{D42A27DB-BD31-4B8C-83A1-F6EECF244321}">
                <p14:modId xmlns:p14="http://schemas.microsoft.com/office/powerpoint/2010/main" val="1475264633"/>
              </p:ext>
            </p:extLst>
          </p:nvPr>
        </p:nvGraphicFramePr>
        <p:xfrm>
          <a:off x="1043781" y="2171581"/>
          <a:ext cx="7056437" cy="4472011"/>
        </p:xfrm>
        <a:graphic>
          <a:graphicData uri="http://schemas.openxmlformats.org/drawingml/2006/table">
            <a:tbl>
              <a:tblPr>
                <a:tableStyleId>{616DA210-FB5B-4158-B5E0-FEB733F419BA}</a:tableStyleId>
              </a:tblPr>
              <a:tblGrid>
                <a:gridCol w="358775"/>
                <a:gridCol w="2736850"/>
                <a:gridCol w="431800"/>
                <a:gridCol w="3529012"/>
              </a:tblGrid>
              <a:tr h="2231787">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u="none" strike="noStrike" cap="none" normalizeH="0" baseline="0" dirty="0" smtClean="0">
                        <a:ln>
                          <a:noFill/>
                        </a:ln>
                        <a:solidFill>
                          <a:srgbClr val="073E87"/>
                        </a:solidFill>
                        <a:effectLs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sz="1200" u="none" strike="noStrike" cap="none" normalizeH="0" baseline="0" dirty="0" smtClean="0">
                        <a:ln>
                          <a:noFill/>
                        </a:ln>
                        <a:solidFill>
                          <a:srgbClr val="073E87"/>
                        </a:solidFill>
                        <a:effectLst/>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solidFill>
                            <a:srgbClr val="073E87"/>
                          </a:solidFill>
                          <a:effectLst/>
                        </a:rPr>
                        <a:t>Équipements de Protection Individuelle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200" u="none" strike="noStrike" cap="none" normalizeH="0" baseline="0" dirty="0" smtClean="0">
                          <a:ln>
                            <a:noFill/>
                          </a:ln>
                          <a:solidFill>
                            <a:srgbClr val="073E87"/>
                          </a:solidFill>
                          <a:effectLst/>
                        </a:rPr>
                        <a:t>(cocher les cases concernées)</a:t>
                      </a:r>
                      <a:endParaRPr kumimoji="0" lang="fr-FR" sz="1200" b="1" i="0" u="none" strike="noStrike" cap="none" normalizeH="0" baseline="0" dirty="0" smtClean="0">
                        <a:ln>
                          <a:noFill/>
                        </a:ln>
                        <a:solidFill>
                          <a:srgbClr val="073E87"/>
                        </a:solidFill>
                        <a:effectLst/>
                        <a:latin typeface="+mn-lt"/>
                      </a:endParaRPr>
                    </a:p>
                  </a:txBody>
                  <a:tcPr marT="45716" marB="45716" horzOverflow="overflow"/>
                </a:tc>
                <a:tc hMerge="1">
                  <a:txBody>
                    <a:bodyPr/>
                    <a:lstStyle/>
                    <a:p>
                      <a:endParaRPr lang="fr-FR"/>
                    </a:p>
                  </a:txBody>
                  <a:tcPr/>
                </a:tc>
                <a:tc hMerge="1">
                  <a:txBody>
                    <a:bodyPr/>
                    <a:lstStyle/>
                    <a:p>
                      <a:endParaRPr lang="fr-F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2000" b="1" i="0" u="none" strike="noStrike" cap="none" normalizeH="0" baseline="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Vêtements de travail</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Gants (type à préciser)</a:t>
                      </a:r>
                      <a:endParaRPr kumimoji="0" lang="fr-FR" sz="1100" b="1" i="0" u="none" strike="noStrike" cap="none" normalizeH="0" baseline="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Casque</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dirty="0" smtClean="0">
                          <a:ln>
                            <a:noFill/>
                          </a:ln>
                          <a:solidFill>
                            <a:srgbClr val="073E87"/>
                          </a:solidFill>
                          <a:effectLst/>
                          <a:sym typeface="Wingdings 2" pitchFamily="18" charset="2"/>
                        </a:rPr>
                        <a:t></a:t>
                      </a:r>
                      <a:endParaRPr kumimoji="0" lang="fr-FR" sz="1500" b="1" i="0" u="none" strike="noStrike" cap="none" normalizeH="0" baseline="0" dirty="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Harnais de sécurité</a:t>
                      </a:r>
                      <a:endParaRPr kumimoji="0" lang="fr-FR" sz="1100" b="1" i="0" u="none" strike="noStrike" cap="none" normalizeH="0" baseline="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Casque anti-bruit</a:t>
                      </a:r>
                      <a:endParaRPr kumimoji="0" lang="fr-FR" sz="1100" b="1" i="0" u="none" strike="noStrike" cap="none" normalizeH="0" baseline="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dirty="0" smtClean="0">
                          <a:ln>
                            <a:noFill/>
                          </a:ln>
                          <a:solidFill>
                            <a:srgbClr val="073E87"/>
                          </a:solidFill>
                          <a:effectLst/>
                          <a:sym typeface="Wingdings 2" pitchFamily="18" charset="2"/>
                        </a:rPr>
                        <a:t></a:t>
                      </a:r>
                      <a:endParaRPr kumimoji="0" lang="fr-FR" sz="1500" b="1" i="0" u="none" strike="noStrike" cap="none" normalizeH="0" baseline="0" dirty="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Lunettes (type à préciser)</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Chaussures de sécurité</a:t>
                      </a:r>
                      <a:endParaRPr kumimoji="0" lang="fr-FR" sz="1100" b="1" i="0" u="none" strike="noStrike" cap="none" normalizeH="0" baseline="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dirty="0" smtClean="0">
                          <a:ln>
                            <a:noFill/>
                          </a:ln>
                          <a:solidFill>
                            <a:srgbClr val="073E87"/>
                          </a:solidFill>
                          <a:effectLst/>
                          <a:sym typeface="Wingdings 2" pitchFamily="18" charset="2"/>
                        </a:rPr>
                        <a:t></a:t>
                      </a:r>
                      <a:endParaRPr kumimoji="0" lang="fr-FR" sz="1500" b="1" i="0" u="none" strike="noStrike" cap="none" normalizeH="0" baseline="0" dirty="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Visière</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Combinaison anti-acides</a:t>
                      </a:r>
                      <a:endParaRPr kumimoji="0" lang="fr-FR" sz="1100" b="1" i="0" u="none" strike="noStrike" cap="none" normalizeH="0" baseline="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Masque à gaz</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Combinaison étanche</a:t>
                      </a:r>
                      <a:endParaRPr kumimoji="0" lang="fr-FR" sz="1100" b="1" i="0" u="none" strike="noStrike" cap="none" normalizeH="0" baseline="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Appareil respiratoire isolant</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r>
              <a:tr h="32002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smtClean="0">
                          <a:ln>
                            <a:noFill/>
                          </a:ln>
                          <a:solidFill>
                            <a:srgbClr val="073E87"/>
                          </a:solidFill>
                          <a:effectLst/>
                        </a:rPr>
                        <a:t>Masque antipoussière (type à préciser)</a:t>
                      </a:r>
                      <a:endParaRPr kumimoji="0" lang="fr-FR" sz="1100" b="1" i="0" u="none" strike="noStrike" cap="none" normalizeH="0" baseline="0" smtClean="0">
                        <a:ln>
                          <a:noFill/>
                        </a:ln>
                        <a:solidFill>
                          <a:srgbClr val="073E87"/>
                        </a:solidFill>
                        <a:effectLst/>
                        <a:latin typeface="+mn-lt"/>
                      </a:endParaRPr>
                    </a:p>
                  </a:txBody>
                  <a:tcPr marT="45716" marB="45716"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500" u="none" strike="noStrike" cap="none" normalizeH="0" baseline="0" smtClean="0">
                          <a:ln>
                            <a:noFill/>
                          </a:ln>
                          <a:solidFill>
                            <a:srgbClr val="073E87"/>
                          </a:solidFill>
                          <a:effectLst/>
                          <a:sym typeface="Wingdings 2" pitchFamily="18" charset="2"/>
                        </a:rPr>
                        <a:t></a:t>
                      </a:r>
                      <a:endParaRPr kumimoji="0" lang="fr-FR" sz="1500" b="1" i="0" u="none" strike="noStrike" cap="none" normalizeH="0" baseline="0" smtClean="0">
                        <a:ln>
                          <a:noFill/>
                        </a:ln>
                        <a:solidFill>
                          <a:srgbClr val="073E87"/>
                        </a:solidFill>
                        <a:effectLst/>
                        <a:latin typeface="+mn-lt"/>
                        <a:sym typeface="Wingdings 2" pitchFamily="18" charset="2"/>
                      </a:endParaRPr>
                    </a:p>
                  </a:txBody>
                  <a:tcPr marT="45716" marB="4571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sz="1100" u="none" strike="noStrike" cap="none" normalizeH="0" baseline="0" dirty="0" smtClean="0">
                          <a:ln>
                            <a:noFill/>
                          </a:ln>
                          <a:solidFill>
                            <a:srgbClr val="073E87"/>
                          </a:solidFill>
                          <a:effectLst/>
                        </a:rPr>
                        <a:t>Autres (précisez)</a:t>
                      </a:r>
                      <a:endParaRPr kumimoji="0" lang="fr-FR" sz="1100" b="1" i="0" u="none" strike="noStrike" cap="none" normalizeH="0" baseline="0" dirty="0" smtClean="0">
                        <a:ln>
                          <a:noFill/>
                        </a:ln>
                        <a:solidFill>
                          <a:srgbClr val="073E87"/>
                        </a:solidFill>
                        <a:effectLst/>
                        <a:latin typeface="+mn-lt"/>
                      </a:endParaRPr>
                    </a:p>
                  </a:txBody>
                  <a:tcPr marT="45716" marB="45716" horzOverflow="overflow"/>
                </a:tc>
              </a:tr>
            </a:tbl>
          </a:graphicData>
        </a:graphic>
      </p:graphicFrame>
      <p:pic>
        <p:nvPicPr>
          <p:cNvPr id="7" name="Picture 51" descr="Pictos%20Afn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106" y="2316044"/>
            <a:ext cx="309721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16832"/>
            <a:ext cx="8640960" cy="2429934"/>
          </a:xfrm>
        </p:spPr>
        <p:txBody>
          <a:bodyPr anchor="ctr">
            <a:noAutofit/>
          </a:bodyPr>
          <a:lstStyle/>
          <a:p>
            <a:pPr algn="ctr"/>
            <a:r>
              <a:rPr lang="fr-FR" sz="5400" b="1" dirty="0" smtClean="0">
                <a:effectLst>
                  <a:outerShdw blurRad="38100" dist="38100" dir="2700000" algn="tl">
                    <a:srgbClr val="000000">
                      <a:alpha val="43137"/>
                    </a:srgbClr>
                  </a:outerShdw>
                </a:effectLst>
              </a:rPr>
              <a:t>NOUVELLE PROCÉDURE </a:t>
            </a:r>
            <a:br>
              <a:rPr lang="fr-FR" sz="5400" b="1" dirty="0" smtClean="0">
                <a:effectLst>
                  <a:outerShdw blurRad="38100" dist="38100" dir="2700000" algn="tl">
                    <a:srgbClr val="000000">
                      <a:alpha val="43137"/>
                    </a:srgbClr>
                  </a:outerShdw>
                </a:effectLst>
              </a:rPr>
            </a:br>
            <a:r>
              <a:rPr lang="fr-FR" sz="5400" b="1" dirty="0" smtClean="0">
                <a:effectLst>
                  <a:outerShdw blurRad="38100" dist="38100" dir="2700000" algn="tl">
                    <a:srgbClr val="000000">
                      <a:alpha val="43137"/>
                    </a:srgbClr>
                  </a:outerShdw>
                </a:effectLst>
              </a:rPr>
              <a:t>DE DÉROGATION </a:t>
            </a:r>
            <a:br>
              <a:rPr lang="fr-FR" sz="5400" b="1" dirty="0" smtClean="0">
                <a:effectLst>
                  <a:outerShdw blurRad="38100" dist="38100" dir="2700000" algn="tl">
                    <a:srgbClr val="000000">
                      <a:alpha val="43137"/>
                    </a:srgbClr>
                  </a:outerShdw>
                </a:effectLst>
              </a:rPr>
            </a:br>
            <a:r>
              <a:rPr lang="fr-FR" sz="5400" b="1" dirty="0" smtClean="0">
                <a:effectLst>
                  <a:outerShdw blurRad="38100" dist="38100" dir="2700000" algn="tl">
                    <a:srgbClr val="000000">
                      <a:alpha val="43137"/>
                    </a:srgbClr>
                  </a:outerShdw>
                </a:effectLst>
              </a:rPr>
              <a:t>AUX TRAVAUX INTERDITS</a:t>
            </a:r>
            <a:endParaRPr lang="fr-FR"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184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32656"/>
            <a:ext cx="9144000" cy="358775"/>
          </a:xfrm>
        </p:spPr>
        <p:txBody>
          <a:bodyPr anchor="ctr">
            <a:noAutofit/>
          </a:bodyPr>
          <a:lstStyle/>
          <a:p>
            <a:r>
              <a:rPr lang="fr-FR" sz="3200" b="1" spc="-100" dirty="0" smtClean="0">
                <a:solidFill>
                  <a:srgbClr val="073E87"/>
                </a:solidFill>
              </a:rPr>
              <a:t>LES NOUVELLES PROCÉDURES DE DÉROGATION </a:t>
            </a:r>
            <a:br>
              <a:rPr lang="fr-FR" sz="3200" b="1" spc="-100" dirty="0" smtClean="0">
                <a:solidFill>
                  <a:srgbClr val="073E87"/>
                </a:solidFill>
              </a:rPr>
            </a:br>
            <a:r>
              <a:rPr lang="fr-FR" sz="3200" b="1" spc="-100" dirty="0" smtClean="0">
                <a:solidFill>
                  <a:srgbClr val="073E87"/>
                </a:solidFill>
              </a:rPr>
              <a:t>AUX TRAVAUX INTERDITS</a:t>
            </a:r>
            <a:endParaRPr lang="fr-FR" sz="3200" b="1" spc="-100" dirty="0">
              <a:solidFill>
                <a:srgbClr val="073E87"/>
              </a:solidFill>
            </a:endParaRPr>
          </a:p>
        </p:txBody>
      </p:sp>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39</a:t>
            </a:fld>
            <a:endParaRPr lang="fr-FR" dirty="0"/>
          </a:p>
        </p:txBody>
      </p:sp>
      <p:sp>
        <p:nvSpPr>
          <p:cNvPr id="4" name="Rectangle 3"/>
          <p:cNvSpPr/>
          <p:nvPr/>
        </p:nvSpPr>
        <p:spPr>
          <a:xfrm>
            <a:off x="179512" y="1320125"/>
            <a:ext cx="8856984" cy="5186035"/>
          </a:xfrm>
          <a:prstGeom prst="rect">
            <a:avLst/>
          </a:prstGeom>
        </p:spPr>
        <p:txBody>
          <a:bodyPr wrap="square">
            <a:spAutoFit/>
          </a:bodyPr>
          <a:lstStyle/>
          <a:p>
            <a:pPr algn="just"/>
            <a:r>
              <a:rPr lang="fr-FR" b="1" i="1" u="sng" dirty="0">
                <a:solidFill>
                  <a:srgbClr val="073E87"/>
                </a:solidFill>
                <a:effectLst>
                  <a:outerShdw blurRad="38100" dist="38100" dir="2700000" algn="tl">
                    <a:srgbClr val="000000">
                      <a:alpha val="43137"/>
                    </a:srgbClr>
                  </a:outerShdw>
                </a:effectLst>
              </a:rPr>
              <a:t>Article R4153-41</a:t>
            </a:r>
          </a:p>
          <a:p>
            <a:pPr algn="just"/>
            <a:r>
              <a:rPr lang="fr-FR" dirty="0" smtClean="0">
                <a:solidFill>
                  <a:srgbClr val="073E87"/>
                </a:solidFill>
              </a:rPr>
              <a:t>Préalablement </a:t>
            </a:r>
            <a:r>
              <a:rPr lang="fr-FR" dirty="0">
                <a:solidFill>
                  <a:srgbClr val="073E87"/>
                </a:solidFill>
              </a:rPr>
              <a:t>à l'affectation des jeunes aux travaux interdits susceptibles de dérogation mentionnés à la section 2 du présent chapitre, une déclaration de dérogation est adressée par tout moyen conférant </a:t>
            </a:r>
            <a:r>
              <a:rPr lang="fr-FR" b="1" dirty="0">
                <a:solidFill>
                  <a:srgbClr val="0000FF"/>
                </a:solidFill>
                <a:effectLst>
                  <a:outerShdw blurRad="38100" dist="38100" dir="2700000" algn="tl">
                    <a:srgbClr val="000000">
                      <a:alpha val="43137"/>
                    </a:srgbClr>
                  </a:outerShdw>
                </a:effectLst>
              </a:rPr>
              <a:t>date certaine à l'inspecteur </a:t>
            </a:r>
            <a:r>
              <a:rPr lang="fr-FR" dirty="0">
                <a:solidFill>
                  <a:srgbClr val="073E87"/>
                </a:solidFill>
              </a:rPr>
              <a:t>du travail par l'employeur ou le responsable d'un établissement mentionné à l'article </a:t>
            </a:r>
            <a:r>
              <a:rPr lang="fr-FR" b="1" dirty="0">
                <a:solidFill>
                  <a:srgbClr val="0000FF"/>
                </a:solidFill>
                <a:effectLst>
                  <a:outerShdw blurRad="38100" dist="38100" dir="2700000" algn="tl">
                    <a:srgbClr val="000000">
                      <a:alpha val="43137"/>
                    </a:srgbClr>
                  </a:outerShdw>
                </a:effectLst>
                <a:hlinkClick r:id="rId2"/>
              </a:rPr>
              <a:t>L. </a:t>
            </a:r>
            <a:r>
              <a:rPr lang="fr-FR" b="1" dirty="0" smtClean="0">
                <a:solidFill>
                  <a:srgbClr val="0000FF"/>
                </a:solidFill>
                <a:effectLst>
                  <a:outerShdw blurRad="38100" dist="38100" dir="2700000" algn="tl">
                    <a:srgbClr val="000000">
                      <a:alpha val="43137"/>
                    </a:srgbClr>
                  </a:outerShdw>
                </a:effectLst>
                <a:hlinkClick r:id="rId2"/>
              </a:rPr>
              <a:t>4111-1</a:t>
            </a:r>
            <a:r>
              <a:rPr lang="fr-FR" b="1" dirty="0" smtClean="0">
                <a:solidFill>
                  <a:srgbClr val="0000FF"/>
                </a:solidFill>
                <a:effectLst>
                  <a:outerShdw blurRad="38100" dist="38100" dir="2700000" algn="tl">
                    <a:srgbClr val="000000">
                      <a:alpha val="43137"/>
                    </a:srgbClr>
                  </a:outerShdw>
                </a:effectLst>
              </a:rPr>
              <a:t> </a:t>
            </a:r>
            <a:r>
              <a:rPr lang="fr-FR" dirty="0" smtClean="0">
                <a:solidFill>
                  <a:srgbClr val="073E87"/>
                </a:solidFill>
              </a:rPr>
              <a:t>ou </a:t>
            </a:r>
            <a:r>
              <a:rPr lang="fr-FR" dirty="0">
                <a:solidFill>
                  <a:srgbClr val="073E87"/>
                </a:solidFill>
              </a:rPr>
              <a:t>le chef d'un établissement mentionné aux articles R. 4153-38 et R. 4153-39, chacun en ce qui le concerne. </a:t>
            </a:r>
          </a:p>
          <a:p>
            <a:pPr algn="just"/>
            <a:r>
              <a:rPr lang="fr-FR" dirty="0">
                <a:solidFill>
                  <a:srgbClr val="073E87"/>
                </a:solidFill>
              </a:rPr>
              <a:t>Elle précise : </a:t>
            </a:r>
          </a:p>
          <a:p>
            <a:pPr marL="266700" lvl="1" algn="just"/>
            <a:r>
              <a:rPr lang="fr-FR" sz="1700" dirty="0">
                <a:solidFill>
                  <a:srgbClr val="073E87"/>
                </a:solidFill>
              </a:rPr>
              <a:t>1° Le secteur d'activité de l'entreprise ou de l'établissement ; </a:t>
            </a:r>
          </a:p>
          <a:p>
            <a:pPr marL="266700" lvl="1" algn="just"/>
            <a:r>
              <a:rPr lang="fr-FR" sz="1700" dirty="0">
                <a:solidFill>
                  <a:srgbClr val="073E87"/>
                </a:solidFill>
              </a:rPr>
              <a:t>2° Les formations professionnelles assurées ; </a:t>
            </a:r>
          </a:p>
          <a:p>
            <a:pPr marL="266700" lvl="1" algn="just"/>
            <a:r>
              <a:rPr lang="fr-FR" sz="1700" dirty="0">
                <a:solidFill>
                  <a:srgbClr val="073E87"/>
                </a:solidFill>
              </a:rPr>
              <a:t>3° Les différents lieux de formation connus ; </a:t>
            </a:r>
          </a:p>
          <a:p>
            <a:pPr marL="266700" lvl="1" algn="just"/>
            <a:r>
              <a:rPr lang="fr-FR" sz="1700" dirty="0">
                <a:solidFill>
                  <a:srgbClr val="073E87"/>
                </a:solidFill>
              </a:rPr>
              <a:t>4° Les travaux interdits susceptibles de dérogation mentionnés à la section 2 du présent chapitre nécessaires à la formation professionnelle et sur lesquels porte la déclaration de dérogation, ainsi que, le cas échéant, les machines mentionnées à l'article D. 4153-28 dont l'utilisation par les jeunes est requise pour effectuer ces travaux et, en cas d'exécution de travaux de maintenance, les travaux en cause et les équipements de travail mentionnés à l'article D. 4153-29 ; </a:t>
            </a:r>
          </a:p>
          <a:p>
            <a:pPr marL="266700" lvl="1" algn="just"/>
            <a:r>
              <a:rPr lang="fr-FR" sz="1700" dirty="0">
                <a:solidFill>
                  <a:srgbClr val="073E87"/>
                </a:solidFill>
              </a:rPr>
              <a:t>5° La qualité ou la fonction de la ou des personnes compétentes chargées d'encadrer les jeunes pendant l'exécution des travaux précités.</a:t>
            </a:r>
          </a:p>
        </p:txBody>
      </p:sp>
      <p:sp>
        <p:nvSpPr>
          <p:cNvPr id="7" name="Rectangle 6"/>
          <p:cNvSpPr/>
          <p:nvPr/>
        </p:nvSpPr>
        <p:spPr>
          <a:xfrm>
            <a:off x="2817812" y="1019890"/>
            <a:ext cx="4185761" cy="369332"/>
          </a:xfrm>
          <a:prstGeom prst="rect">
            <a:avLst/>
          </a:prstGeom>
        </p:spPr>
        <p:txBody>
          <a:bodyPr wrap="none">
            <a:spAutoFit/>
          </a:bodyPr>
          <a:lstStyle/>
          <a:p>
            <a:r>
              <a:rPr lang="fr-FR" b="1" dirty="0">
                <a:hlinkClick r:id="rId3"/>
              </a:rPr>
              <a:t>DÉCRET n°2015-443 du 17 avril 2015 - art. 1</a:t>
            </a:r>
            <a:r>
              <a:rPr lang="fr-FR" b="1" dirty="0"/>
              <a:t> </a:t>
            </a:r>
          </a:p>
        </p:txBody>
      </p:sp>
    </p:spTree>
    <p:extLst>
      <p:ext uri="{BB962C8B-B14F-4D97-AF65-F5344CB8AC3E}">
        <p14:creationId xmlns:p14="http://schemas.microsoft.com/office/powerpoint/2010/main" val="234869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16632"/>
            <a:ext cx="9144000" cy="600164"/>
          </a:xfrm>
          <a:prstGeom prst="rect">
            <a:avLst/>
          </a:prstGeom>
          <a:noFill/>
        </p:spPr>
        <p:txBody>
          <a:bodyPr wrap="square" rtlCol="0" anchor="t">
            <a:spAutoFit/>
          </a:bodyPr>
          <a:lstStyle/>
          <a:p>
            <a:pPr algn="ctr"/>
            <a:r>
              <a:rPr lang="fr-FR" sz="3300" b="1" dirty="0" smtClean="0">
                <a:solidFill>
                  <a:srgbClr val="073E87"/>
                </a:solidFill>
              </a:rPr>
              <a:t>FLUIDE FRIGORIGÈNE : NOUVELLE DISPOSITION</a:t>
            </a:r>
            <a:endParaRPr lang="fr-FR" sz="3300" b="1" dirty="0">
              <a:solidFill>
                <a:srgbClr val="073E87"/>
              </a:solidFill>
            </a:endParaRPr>
          </a:p>
        </p:txBody>
      </p:sp>
      <p:graphicFrame>
        <p:nvGraphicFramePr>
          <p:cNvPr id="3" name="Diagramme 2"/>
          <p:cNvGraphicFramePr/>
          <p:nvPr>
            <p:extLst>
              <p:ext uri="{D42A27DB-BD31-4B8C-83A1-F6EECF244321}">
                <p14:modId xmlns:p14="http://schemas.microsoft.com/office/powerpoint/2010/main" val="2646474514"/>
              </p:ext>
            </p:extLst>
          </p:nvPr>
        </p:nvGraphicFramePr>
        <p:xfrm>
          <a:off x="107504" y="716796"/>
          <a:ext cx="9036496" cy="5808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2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7333FE0-F7BC-4F72-9FD6-C22F5863A27A}"/>
                                            </p:graphicEl>
                                          </p:spTgt>
                                        </p:tgtEl>
                                        <p:attrNameLst>
                                          <p:attrName>style.visibility</p:attrName>
                                        </p:attrNameLst>
                                      </p:cBhvr>
                                      <p:to>
                                        <p:strVal val="visible"/>
                                      </p:to>
                                    </p:set>
                                    <p:animEffect transition="in" filter="fade">
                                      <p:cBhvr>
                                        <p:cTn id="7" dur="500"/>
                                        <p:tgtEl>
                                          <p:spTgt spid="3">
                                            <p:graphicEl>
                                              <a:dgm id="{47333FE0-F7BC-4F72-9FD6-C22F5863A2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012F31D2-0E5E-409D-844D-E42180C2E2E6}"/>
                                            </p:graphicEl>
                                          </p:spTgt>
                                        </p:tgtEl>
                                        <p:attrNameLst>
                                          <p:attrName>style.visibility</p:attrName>
                                        </p:attrNameLst>
                                      </p:cBhvr>
                                      <p:to>
                                        <p:strVal val="visible"/>
                                      </p:to>
                                    </p:set>
                                    <p:animEffect transition="in" filter="fade">
                                      <p:cBhvr>
                                        <p:cTn id="12" dur="500"/>
                                        <p:tgtEl>
                                          <p:spTgt spid="3">
                                            <p:graphicEl>
                                              <a:dgm id="{012F31D2-0E5E-409D-844D-E42180C2E2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3E92D45D-DAB1-461A-AC3A-96FBE37ECC58}"/>
                                            </p:graphicEl>
                                          </p:spTgt>
                                        </p:tgtEl>
                                        <p:attrNameLst>
                                          <p:attrName>style.visibility</p:attrName>
                                        </p:attrNameLst>
                                      </p:cBhvr>
                                      <p:to>
                                        <p:strVal val="visible"/>
                                      </p:to>
                                    </p:set>
                                    <p:animEffect transition="in" filter="fade">
                                      <p:cBhvr>
                                        <p:cTn id="17" dur="500"/>
                                        <p:tgtEl>
                                          <p:spTgt spid="3">
                                            <p:graphicEl>
                                              <a:dgm id="{3E92D45D-DAB1-461A-AC3A-96FBE37ECC5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41031B34-7562-4B1B-8041-450894545DF6}"/>
                                            </p:graphicEl>
                                          </p:spTgt>
                                        </p:tgtEl>
                                        <p:attrNameLst>
                                          <p:attrName>style.visibility</p:attrName>
                                        </p:attrNameLst>
                                      </p:cBhvr>
                                      <p:to>
                                        <p:strVal val="visible"/>
                                      </p:to>
                                    </p:set>
                                    <p:animEffect transition="in" filter="fade">
                                      <p:cBhvr>
                                        <p:cTn id="22" dur="500"/>
                                        <p:tgtEl>
                                          <p:spTgt spid="3">
                                            <p:graphicEl>
                                              <a:dgm id="{41031B34-7562-4B1B-8041-450894545D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40</a:t>
            </a:fld>
            <a:endParaRPr lang="fr-FR" dirty="0"/>
          </a:p>
        </p:txBody>
      </p:sp>
      <p:sp>
        <p:nvSpPr>
          <p:cNvPr id="6" name="Connecteur droit 5"/>
          <p:cNvSpPr/>
          <p:nvPr/>
        </p:nvSpPr>
        <p:spPr>
          <a:xfrm>
            <a:off x="395536" y="6093296"/>
            <a:ext cx="8496944" cy="0"/>
          </a:xfrm>
          <a:prstGeom prst="line">
            <a:avLst/>
          </a:prstGeom>
        </p:spPr>
        <p:style>
          <a:lnRef idx="1">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7" name="Connecteur droit 6"/>
          <p:cNvSpPr/>
          <p:nvPr/>
        </p:nvSpPr>
        <p:spPr>
          <a:xfrm>
            <a:off x="395536" y="3775419"/>
            <a:ext cx="8496944" cy="0"/>
          </a:xfrm>
          <a:prstGeom prst="line">
            <a:avLst/>
          </a:prstGeom>
        </p:spPr>
        <p:style>
          <a:lnRef idx="1">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8" name="Forme libre 7"/>
          <p:cNvSpPr/>
          <p:nvPr/>
        </p:nvSpPr>
        <p:spPr>
          <a:xfrm>
            <a:off x="2699791" y="1787624"/>
            <a:ext cx="6192687" cy="1987795"/>
          </a:xfrm>
          <a:custGeom>
            <a:avLst/>
            <a:gdLst>
              <a:gd name="connsiteX0" fmla="*/ 0 w 6287738"/>
              <a:gd name="connsiteY0" fmla="*/ 0 h 1354531"/>
              <a:gd name="connsiteX1" fmla="*/ 6287738 w 6287738"/>
              <a:gd name="connsiteY1" fmla="*/ 0 h 1354531"/>
              <a:gd name="connsiteX2" fmla="*/ 6287738 w 6287738"/>
              <a:gd name="connsiteY2" fmla="*/ 1354531 h 1354531"/>
              <a:gd name="connsiteX3" fmla="*/ 0 w 6287738"/>
              <a:gd name="connsiteY3" fmla="*/ 1354531 h 1354531"/>
              <a:gd name="connsiteX4" fmla="*/ 0 w 6287738"/>
              <a:gd name="connsiteY4" fmla="*/ 0 h 135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7738" h="1354531">
                <a:moveTo>
                  <a:pt x="0" y="0"/>
                </a:moveTo>
                <a:lnTo>
                  <a:pt x="6287738" y="0"/>
                </a:lnTo>
                <a:lnTo>
                  <a:pt x="6287738" y="1354531"/>
                </a:lnTo>
                <a:lnTo>
                  <a:pt x="0" y="1354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just" defTabSz="800100">
              <a:lnSpc>
                <a:spcPct val="90000"/>
              </a:lnSpc>
              <a:spcBef>
                <a:spcPct val="0"/>
              </a:spcBef>
              <a:spcAft>
                <a:spcPct val="35000"/>
              </a:spcAft>
            </a:pPr>
            <a:r>
              <a:rPr lang="fr-FR" sz="1800" kern="1200" dirty="0" smtClean="0">
                <a:solidFill>
                  <a:srgbClr val="073E87"/>
                </a:solidFill>
              </a:rPr>
              <a:t>Les jeunes travailleurs titulaires d’un diplôme ou d’un titre professionnel correspondant à l’activité qu’ils exercent peuvent être autorisés à être affectés aux travaux susceptibles de dérogation en application de l’article L.4153-9 sous réserve de l’avis favorable du médecin du travail.</a:t>
            </a:r>
          </a:p>
        </p:txBody>
      </p:sp>
      <p:sp>
        <p:nvSpPr>
          <p:cNvPr id="10" name="Forme libre 9"/>
          <p:cNvSpPr/>
          <p:nvPr/>
        </p:nvSpPr>
        <p:spPr>
          <a:xfrm>
            <a:off x="395536" y="1787624"/>
            <a:ext cx="2209205" cy="1987795"/>
          </a:xfrm>
          <a:custGeom>
            <a:avLst/>
            <a:gdLst>
              <a:gd name="connsiteX0" fmla="*/ 225800 w 2209205"/>
              <a:gd name="connsiteY0" fmla="*/ 0 h 1354531"/>
              <a:gd name="connsiteX1" fmla="*/ 1983405 w 2209205"/>
              <a:gd name="connsiteY1" fmla="*/ 0 h 1354531"/>
              <a:gd name="connsiteX2" fmla="*/ 2209205 w 2209205"/>
              <a:gd name="connsiteY2" fmla="*/ 225800 h 1354531"/>
              <a:gd name="connsiteX3" fmla="*/ 2209205 w 2209205"/>
              <a:gd name="connsiteY3" fmla="*/ 1354531 h 1354531"/>
              <a:gd name="connsiteX4" fmla="*/ 2209205 w 2209205"/>
              <a:gd name="connsiteY4" fmla="*/ 1354531 h 1354531"/>
              <a:gd name="connsiteX5" fmla="*/ 0 w 2209205"/>
              <a:gd name="connsiteY5" fmla="*/ 1354531 h 1354531"/>
              <a:gd name="connsiteX6" fmla="*/ 0 w 2209205"/>
              <a:gd name="connsiteY6" fmla="*/ 1354531 h 1354531"/>
              <a:gd name="connsiteX7" fmla="*/ 0 w 2209205"/>
              <a:gd name="connsiteY7" fmla="*/ 225800 h 1354531"/>
              <a:gd name="connsiteX8" fmla="*/ 225800 w 2209205"/>
              <a:gd name="connsiteY8" fmla="*/ 0 h 135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205" h="1354531">
                <a:moveTo>
                  <a:pt x="225800" y="0"/>
                </a:moveTo>
                <a:lnTo>
                  <a:pt x="1983405" y="0"/>
                </a:lnTo>
                <a:cubicBezTo>
                  <a:pt x="2108111" y="0"/>
                  <a:pt x="2209205" y="101094"/>
                  <a:pt x="2209205" y="225800"/>
                </a:cubicBezTo>
                <a:lnTo>
                  <a:pt x="2209205" y="1354531"/>
                </a:lnTo>
                <a:lnTo>
                  <a:pt x="2209205" y="1354531"/>
                </a:lnTo>
                <a:lnTo>
                  <a:pt x="0" y="1354531"/>
                </a:lnTo>
                <a:lnTo>
                  <a:pt x="0" y="1354531"/>
                </a:lnTo>
                <a:lnTo>
                  <a:pt x="0" y="225800"/>
                </a:lnTo>
                <a:cubicBezTo>
                  <a:pt x="0" y="101094"/>
                  <a:pt x="101094" y="0"/>
                  <a:pt x="225800" y="0"/>
                </a:cubicBezTo>
                <a:close/>
              </a:path>
            </a:pathLst>
          </a:custGeom>
        </p:spPr>
        <p:style>
          <a:lnRef idx="1">
            <a:schemeClr val="accent1">
              <a:alpha val="90000"/>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19475" tIns="119475" rIns="119475" bIns="5334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R4153-49</a:t>
            </a:r>
            <a:endParaRPr lang="fr-FR" sz="2800" kern="1200" dirty="0">
              <a:solidFill>
                <a:srgbClr val="073E87"/>
              </a:solidFill>
            </a:endParaRPr>
          </a:p>
        </p:txBody>
      </p:sp>
      <p:sp>
        <p:nvSpPr>
          <p:cNvPr id="11" name="Forme libre 10"/>
          <p:cNvSpPr/>
          <p:nvPr/>
        </p:nvSpPr>
        <p:spPr>
          <a:xfrm>
            <a:off x="2699791" y="4126711"/>
            <a:ext cx="6192688" cy="1966585"/>
          </a:xfrm>
          <a:custGeom>
            <a:avLst/>
            <a:gdLst>
              <a:gd name="connsiteX0" fmla="*/ 0 w 6287738"/>
              <a:gd name="connsiteY0" fmla="*/ 0 h 1354531"/>
              <a:gd name="connsiteX1" fmla="*/ 6287738 w 6287738"/>
              <a:gd name="connsiteY1" fmla="*/ 0 h 1354531"/>
              <a:gd name="connsiteX2" fmla="*/ 6287738 w 6287738"/>
              <a:gd name="connsiteY2" fmla="*/ 1354531 h 1354531"/>
              <a:gd name="connsiteX3" fmla="*/ 0 w 6287738"/>
              <a:gd name="connsiteY3" fmla="*/ 1354531 h 1354531"/>
              <a:gd name="connsiteX4" fmla="*/ 0 w 6287738"/>
              <a:gd name="connsiteY4" fmla="*/ 0 h 135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7738" h="1354531">
                <a:moveTo>
                  <a:pt x="0" y="0"/>
                </a:moveTo>
                <a:lnTo>
                  <a:pt x="6287738" y="0"/>
                </a:lnTo>
                <a:lnTo>
                  <a:pt x="6287738" y="1354531"/>
                </a:lnTo>
                <a:lnTo>
                  <a:pt x="0" y="1354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just"/>
            <a:r>
              <a:rPr lang="fr-FR" dirty="0" smtClean="0">
                <a:solidFill>
                  <a:schemeClr val="tx2"/>
                </a:solidFill>
              </a:rPr>
              <a:t>Par </a:t>
            </a:r>
            <a:r>
              <a:rPr lang="fr-FR" dirty="0">
                <a:solidFill>
                  <a:schemeClr val="tx2"/>
                </a:solidFill>
              </a:rPr>
              <a:t>dérogation aux dispositions de l'article L. 4153-8, les travailleurs de moins de dix-huit ans ne peuvent être employés à certaines catégories de travaux mentionnés à ce même article que sous certaines conditions déterminées par voie réglementaire</a:t>
            </a:r>
            <a:r>
              <a:rPr lang="fr-FR" dirty="0" smtClean="0"/>
              <a:t>.</a:t>
            </a:r>
            <a:endParaRPr lang="fr-FR" dirty="0"/>
          </a:p>
        </p:txBody>
      </p:sp>
      <p:sp>
        <p:nvSpPr>
          <p:cNvPr id="12" name="Forme libre 11"/>
          <p:cNvSpPr/>
          <p:nvPr/>
        </p:nvSpPr>
        <p:spPr>
          <a:xfrm>
            <a:off x="395536" y="4126711"/>
            <a:ext cx="2209205" cy="1966585"/>
          </a:xfrm>
          <a:custGeom>
            <a:avLst/>
            <a:gdLst>
              <a:gd name="connsiteX0" fmla="*/ 225800 w 2209205"/>
              <a:gd name="connsiteY0" fmla="*/ 0 h 1354531"/>
              <a:gd name="connsiteX1" fmla="*/ 1983405 w 2209205"/>
              <a:gd name="connsiteY1" fmla="*/ 0 h 1354531"/>
              <a:gd name="connsiteX2" fmla="*/ 2209205 w 2209205"/>
              <a:gd name="connsiteY2" fmla="*/ 225800 h 1354531"/>
              <a:gd name="connsiteX3" fmla="*/ 2209205 w 2209205"/>
              <a:gd name="connsiteY3" fmla="*/ 1354531 h 1354531"/>
              <a:gd name="connsiteX4" fmla="*/ 2209205 w 2209205"/>
              <a:gd name="connsiteY4" fmla="*/ 1354531 h 1354531"/>
              <a:gd name="connsiteX5" fmla="*/ 0 w 2209205"/>
              <a:gd name="connsiteY5" fmla="*/ 1354531 h 1354531"/>
              <a:gd name="connsiteX6" fmla="*/ 0 w 2209205"/>
              <a:gd name="connsiteY6" fmla="*/ 1354531 h 1354531"/>
              <a:gd name="connsiteX7" fmla="*/ 0 w 2209205"/>
              <a:gd name="connsiteY7" fmla="*/ 225800 h 1354531"/>
              <a:gd name="connsiteX8" fmla="*/ 225800 w 2209205"/>
              <a:gd name="connsiteY8" fmla="*/ 0 h 135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205" h="1354531">
                <a:moveTo>
                  <a:pt x="225800" y="0"/>
                </a:moveTo>
                <a:lnTo>
                  <a:pt x="1983405" y="0"/>
                </a:lnTo>
                <a:cubicBezTo>
                  <a:pt x="2108111" y="0"/>
                  <a:pt x="2209205" y="101094"/>
                  <a:pt x="2209205" y="225800"/>
                </a:cubicBezTo>
                <a:lnTo>
                  <a:pt x="2209205" y="1354531"/>
                </a:lnTo>
                <a:lnTo>
                  <a:pt x="2209205" y="1354531"/>
                </a:lnTo>
                <a:lnTo>
                  <a:pt x="0" y="1354531"/>
                </a:lnTo>
                <a:lnTo>
                  <a:pt x="0" y="1354531"/>
                </a:lnTo>
                <a:lnTo>
                  <a:pt x="0" y="225800"/>
                </a:lnTo>
                <a:cubicBezTo>
                  <a:pt x="0" y="101094"/>
                  <a:pt x="101094" y="0"/>
                  <a:pt x="225800" y="0"/>
                </a:cubicBezTo>
                <a:close/>
              </a:path>
            </a:pathLst>
          </a:custGeom>
        </p:spPr>
        <p:style>
          <a:lnRef idx="1">
            <a:schemeClr val="accent1">
              <a:alpha val="90000"/>
              <a:hueOff val="0"/>
              <a:satOff val="0"/>
              <a:lumOff val="0"/>
              <a:alphaOff val="-4000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spcFirstLastPara="0" vert="horz" wrap="square" lIns="119475" tIns="119475" rIns="119475" bIns="53340" numCol="1" spcCol="1270" anchor="ctr" anchorCtr="0">
            <a:noAutofit/>
          </a:bodyPr>
          <a:lstStyle/>
          <a:p>
            <a:pPr lvl="0" algn="ctr" defTabSz="1244600">
              <a:lnSpc>
                <a:spcPct val="90000"/>
              </a:lnSpc>
              <a:spcBef>
                <a:spcPct val="0"/>
              </a:spcBef>
              <a:spcAft>
                <a:spcPct val="35000"/>
              </a:spcAft>
            </a:pPr>
            <a:r>
              <a:rPr lang="fr-FR" sz="2800" kern="1200" dirty="0" smtClean="0">
                <a:solidFill>
                  <a:srgbClr val="073E87"/>
                </a:solidFill>
              </a:rPr>
              <a:t>Article </a:t>
            </a:r>
          </a:p>
          <a:p>
            <a:pPr lvl="0" algn="ctr" defTabSz="1244600">
              <a:lnSpc>
                <a:spcPct val="90000"/>
              </a:lnSpc>
              <a:spcBef>
                <a:spcPct val="0"/>
              </a:spcBef>
              <a:spcAft>
                <a:spcPct val="35000"/>
              </a:spcAft>
            </a:pPr>
            <a:r>
              <a:rPr lang="fr-FR" sz="2800" kern="1200" dirty="0" smtClean="0">
                <a:solidFill>
                  <a:srgbClr val="073E87"/>
                </a:solidFill>
              </a:rPr>
              <a:t>L.4153-9</a:t>
            </a:r>
            <a:endParaRPr lang="fr-FR" sz="2800" kern="1200" dirty="0">
              <a:solidFill>
                <a:srgbClr val="073E87"/>
              </a:solidFill>
            </a:endParaRPr>
          </a:p>
        </p:txBody>
      </p:sp>
      <p:sp>
        <p:nvSpPr>
          <p:cNvPr id="5" name="Rectangle 4"/>
          <p:cNvSpPr/>
          <p:nvPr/>
        </p:nvSpPr>
        <p:spPr>
          <a:xfrm>
            <a:off x="-6826" y="1432327"/>
            <a:ext cx="9144000" cy="369332"/>
          </a:xfrm>
          <a:prstGeom prst="rect">
            <a:avLst/>
          </a:prstGeom>
        </p:spPr>
        <p:txBody>
          <a:bodyPr wrap="square">
            <a:spAutoFit/>
          </a:bodyPr>
          <a:lstStyle/>
          <a:p>
            <a:pPr algn="ctr"/>
            <a:endParaRPr lang="fr-FR" i="1" dirty="0">
              <a:solidFill>
                <a:srgbClr val="073E87"/>
              </a:solidFill>
              <a:effectLst>
                <a:outerShdw blurRad="38100" dist="38100" dir="2700000" algn="tl">
                  <a:srgbClr val="000000">
                    <a:alpha val="43137"/>
                  </a:srgbClr>
                </a:outerShdw>
              </a:effectLst>
            </a:endParaRPr>
          </a:p>
        </p:txBody>
      </p:sp>
      <p:sp>
        <p:nvSpPr>
          <p:cNvPr id="13" name="Titre 1"/>
          <p:cNvSpPr txBox="1">
            <a:spLocks/>
          </p:cNvSpPr>
          <p:nvPr/>
        </p:nvSpPr>
        <p:spPr>
          <a:xfrm>
            <a:off x="0" y="33265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LES NOUVELLES PROCÉDURES DE DÉROGATION </a:t>
            </a:r>
            <a:br>
              <a:rPr lang="fr-FR" sz="3200" b="1" spc="-100" dirty="0" smtClean="0">
                <a:solidFill>
                  <a:srgbClr val="073E87"/>
                </a:solidFill>
              </a:rPr>
            </a:br>
            <a:r>
              <a:rPr lang="fr-FR" sz="3200" b="1" spc="-100" dirty="0" smtClean="0">
                <a:solidFill>
                  <a:srgbClr val="073E87"/>
                </a:solidFill>
              </a:rPr>
              <a:t>AUX TRAVAUX INTERDITS</a:t>
            </a:r>
            <a:endParaRPr lang="fr-FR" sz="3200" b="1" spc="-100" dirty="0">
              <a:solidFill>
                <a:srgbClr val="073E87"/>
              </a:solidFill>
            </a:endParaRPr>
          </a:p>
        </p:txBody>
      </p:sp>
    </p:spTree>
    <p:extLst>
      <p:ext uri="{BB962C8B-B14F-4D97-AF65-F5344CB8AC3E}">
        <p14:creationId xmlns:p14="http://schemas.microsoft.com/office/powerpoint/2010/main" val="3883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P spid="5"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41</a:t>
            </a:fld>
            <a:endParaRPr lang="fr-FR" dirty="0"/>
          </a:p>
        </p:txBody>
      </p:sp>
      <p:graphicFrame>
        <p:nvGraphicFramePr>
          <p:cNvPr id="3" name="Diagramme 2"/>
          <p:cNvGraphicFramePr/>
          <p:nvPr>
            <p:extLst>
              <p:ext uri="{D42A27DB-BD31-4B8C-83A1-F6EECF244321}">
                <p14:modId xmlns:p14="http://schemas.microsoft.com/office/powerpoint/2010/main" val="1979977776"/>
              </p:ext>
            </p:extLst>
          </p:nvPr>
        </p:nvGraphicFramePr>
        <p:xfrm>
          <a:off x="395536" y="2060848"/>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418292"/>
            <a:ext cx="9144000" cy="369332"/>
          </a:xfrm>
          <a:prstGeom prst="rect">
            <a:avLst/>
          </a:prstGeom>
        </p:spPr>
        <p:txBody>
          <a:bodyPr wrap="square">
            <a:spAutoFit/>
          </a:bodyPr>
          <a:lstStyle/>
          <a:p>
            <a:pPr algn="ctr"/>
            <a:r>
              <a:rPr lang="fr-FR" b="1" dirty="0" smtClean="0">
                <a:solidFill>
                  <a:srgbClr val="073E87"/>
                </a:solidFill>
                <a:effectLst>
                  <a:outerShdw blurRad="38100" dist="38100" dir="2700000" algn="tl">
                    <a:srgbClr val="000000">
                      <a:alpha val="43137"/>
                    </a:srgbClr>
                  </a:outerShdw>
                </a:effectLst>
              </a:rPr>
              <a:t>DÉCRET N°2013-914</a:t>
            </a:r>
            <a:endParaRPr lang="fr-FR" i="1" dirty="0">
              <a:solidFill>
                <a:srgbClr val="073E87"/>
              </a:solidFill>
              <a:effectLst>
                <a:outerShdw blurRad="38100" dist="38100" dir="2700000" algn="tl">
                  <a:srgbClr val="000000">
                    <a:alpha val="43137"/>
                  </a:srgbClr>
                </a:outerShdw>
              </a:effectLst>
            </a:endParaRPr>
          </a:p>
        </p:txBody>
      </p:sp>
      <p:sp>
        <p:nvSpPr>
          <p:cNvPr id="7" name="Titre 1"/>
          <p:cNvSpPr txBox="1">
            <a:spLocks/>
          </p:cNvSpPr>
          <p:nvPr/>
        </p:nvSpPr>
        <p:spPr>
          <a:xfrm>
            <a:off x="0" y="33265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LES NOUVELLES PROCÉDURES DE DÉROGATION </a:t>
            </a:r>
            <a:br>
              <a:rPr lang="fr-FR" sz="3200" b="1" spc="-100" dirty="0" smtClean="0">
                <a:solidFill>
                  <a:srgbClr val="073E87"/>
                </a:solidFill>
              </a:rPr>
            </a:br>
            <a:r>
              <a:rPr lang="fr-FR" sz="3200" b="1" spc="-100" dirty="0" smtClean="0">
                <a:solidFill>
                  <a:srgbClr val="073E87"/>
                </a:solidFill>
              </a:rPr>
              <a:t>AUX TRAVAUX INTERDITS</a:t>
            </a:r>
            <a:endParaRPr lang="fr-FR" sz="3200" b="1" spc="-100" dirty="0">
              <a:solidFill>
                <a:srgbClr val="073E87"/>
              </a:solidFill>
            </a:endParaRPr>
          </a:p>
        </p:txBody>
      </p:sp>
    </p:spTree>
    <p:extLst>
      <p:ext uri="{BB962C8B-B14F-4D97-AF65-F5344CB8AC3E}">
        <p14:creationId xmlns:p14="http://schemas.microsoft.com/office/powerpoint/2010/main" val="1827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graphicEl>
                                              <a:dgm id="{BD855FC9-BA23-4C76-B674-3AF39586F66F}"/>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graphicEl>
                                              <a:dgm id="{44A3D6A0-AB87-4BFF-A733-CADA847361CC}"/>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graphicEl>
                                              <a:dgm id="{947FF0CA-C838-4464-A86E-0B5D97E3E295}"/>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graphicEl>
                                              <a:dgm id="{23D6AA82-3A4F-42D2-B6A1-AA1A5264CC2B}"/>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graphicEl>
                                              <a:dgm id="{D27221E9-CBE1-4A53-A51E-B08CF018373F}"/>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graphicEl>
                                              <a:dgm id="{7D3FD5AA-B663-4104-91DF-10594A3A55CA}"/>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graphicEl>
                                              <a:dgm id="{4ABD6854-3DD7-4AC2-A3C2-8FD6BC3294D3}"/>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graphicEl>
                                              <a:dgm id="{9613F718-8489-44F5-A767-01D9C4ECD5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42</a:t>
            </a:fld>
            <a:endParaRPr lang="fr-FR" dirty="0"/>
          </a:p>
        </p:txBody>
      </p:sp>
      <p:graphicFrame>
        <p:nvGraphicFramePr>
          <p:cNvPr id="3" name="Diagramme 2"/>
          <p:cNvGraphicFramePr/>
          <p:nvPr>
            <p:extLst>
              <p:ext uri="{D42A27DB-BD31-4B8C-83A1-F6EECF244321}">
                <p14:modId xmlns:p14="http://schemas.microsoft.com/office/powerpoint/2010/main" val="4090696634"/>
              </p:ext>
            </p:extLst>
          </p:nvPr>
        </p:nvGraphicFramePr>
        <p:xfrm>
          <a:off x="395536" y="1844824"/>
          <a:ext cx="849694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1418292"/>
            <a:ext cx="9144000" cy="369332"/>
          </a:xfrm>
          <a:prstGeom prst="rect">
            <a:avLst/>
          </a:prstGeom>
        </p:spPr>
        <p:txBody>
          <a:bodyPr wrap="square">
            <a:spAutoFit/>
          </a:bodyPr>
          <a:lstStyle/>
          <a:p>
            <a:pPr algn="ctr"/>
            <a:r>
              <a:rPr lang="fr-FR" b="1" dirty="0" smtClean="0">
                <a:solidFill>
                  <a:srgbClr val="073E87"/>
                </a:solidFill>
                <a:effectLst>
                  <a:outerShdw blurRad="38100" dist="38100" dir="2700000" algn="tl">
                    <a:srgbClr val="000000">
                      <a:alpha val="43137"/>
                    </a:srgbClr>
                  </a:outerShdw>
                </a:effectLst>
              </a:rPr>
              <a:t>DÉCRET N°2013-914</a:t>
            </a:r>
            <a:endParaRPr lang="fr-FR" i="1" dirty="0">
              <a:solidFill>
                <a:srgbClr val="073E87"/>
              </a:solidFill>
              <a:effectLst>
                <a:outerShdw blurRad="38100" dist="38100" dir="2700000" algn="tl">
                  <a:srgbClr val="000000">
                    <a:alpha val="43137"/>
                  </a:srgbClr>
                </a:outerShdw>
              </a:effectLst>
            </a:endParaRPr>
          </a:p>
        </p:txBody>
      </p:sp>
      <p:sp>
        <p:nvSpPr>
          <p:cNvPr id="6" name="Titre 1"/>
          <p:cNvSpPr txBox="1">
            <a:spLocks/>
          </p:cNvSpPr>
          <p:nvPr/>
        </p:nvSpPr>
        <p:spPr>
          <a:xfrm>
            <a:off x="0" y="33265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LES NOUVELLES PROCÉDURES DE DÉROGATION </a:t>
            </a:r>
            <a:br>
              <a:rPr lang="fr-FR" sz="3200" b="1" spc="-100" dirty="0" smtClean="0">
                <a:solidFill>
                  <a:srgbClr val="073E87"/>
                </a:solidFill>
              </a:rPr>
            </a:br>
            <a:r>
              <a:rPr lang="fr-FR" sz="3200" b="1" spc="-100" dirty="0" smtClean="0">
                <a:solidFill>
                  <a:srgbClr val="073E87"/>
                </a:solidFill>
              </a:rPr>
              <a:t>AUX TRAVAUX INTERDITS</a:t>
            </a:r>
            <a:endParaRPr lang="fr-FR" sz="3200" b="1" spc="-100" dirty="0">
              <a:solidFill>
                <a:srgbClr val="073E87"/>
              </a:solidFill>
            </a:endParaRPr>
          </a:p>
        </p:txBody>
      </p:sp>
    </p:spTree>
    <p:extLst>
      <p:ext uri="{BB962C8B-B14F-4D97-AF65-F5344CB8AC3E}">
        <p14:creationId xmlns:p14="http://schemas.microsoft.com/office/powerpoint/2010/main" val="30092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D855FC9-BA23-4C76-B674-3AF39586F66F}"/>
                                            </p:graphicEl>
                                          </p:spTgt>
                                        </p:tgtEl>
                                        <p:attrNameLst>
                                          <p:attrName>style.visibility</p:attrName>
                                        </p:attrNameLst>
                                      </p:cBhvr>
                                      <p:to>
                                        <p:strVal val="visible"/>
                                      </p:to>
                                    </p:set>
                                    <p:animEffect transition="in" filter="fade">
                                      <p:cBhvr>
                                        <p:cTn id="12" dur="500"/>
                                        <p:tgtEl>
                                          <p:spTgt spid="3">
                                            <p:graphicEl>
                                              <a:dgm id="{BD855FC9-BA23-4C76-B674-3AF39586F66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44A3D6A0-AB87-4BFF-A733-CADA847361CC}"/>
                                            </p:graphicEl>
                                          </p:spTgt>
                                        </p:tgtEl>
                                        <p:attrNameLst>
                                          <p:attrName>style.visibility</p:attrName>
                                        </p:attrNameLst>
                                      </p:cBhvr>
                                      <p:to>
                                        <p:strVal val="visible"/>
                                      </p:to>
                                    </p:set>
                                    <p:animEffect transition="in" filter="fade">
                                      <p:cBhvr>
                                        <p:cTn id="15" dur="500"/>
                                        <p:tgtEl>
                                          <p:spTgt spid="3">
                                            <p:graphicEl>
                                              <a:dgm id="{44A3D6A0-AB87-4BFF-A733-CADA847361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D27221E9-CBE1-4A53-A51E-B08CF018373F}"/>
                                            </p:graphicEl>
                                          </p:spTgt>
                                        </p:tgtEl>
                                        <p:attrNameLst>
                                          <p:attrName>style.visibility</p:attrName>
                                        </p:attrNameLst>
                                      </p:cBhvr>
                                      <p:to>
                                        <p:strVal val="visible"/>
                                      </p:to>
                                    </p:set>
                                    <p:animEffect transition="in" filter="fade">
                                      <p:cBhvr>
                                        <p:cTn id="20" dur="500"/>
                                        <p:tgtEl>
                                          <p:spTgt spid="3">
                                            <p:graphicEl>
                                              <a:dgm id="{D27221E9-CBE1-4A53-A51E-B08CF018373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7D3FD5AA-B663-4104-91DF-10594A3A55CA}"/>
                                            </p:graphicEl>
                                          </p:spTgt>
                                        </p:tgtEl>
                                        <p:attrNameLst>
                                          <p:attrName>style.visibility</p:attrName>
                                        </p:attrNameLst>
                                      </p:cBhvr>
                                      <p:to>
                                        <p:strVal val="visible"/>
                                      </p:to>
                                    </p:set>
                                    <p:animEffect transition="in" filter="fade">
                                      <p:cBhvr>
                                        <p:cTn id="23" dur="500"/>
                                        <p:tgtEl>
                                          <p:spTgt spid="3">
                                            <p:graphicEl>
                                              <a:dgm id="{7D3FD5AA-B663-4104-91DF-10594A3A55C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947FF0CA-C838-4464-A86E-0B5D97E3E295}"/>
                                            </p:graphicEl>
                                          </p:spTgt>
                                        </p:tgtEl>
                                        <p:attrNameLst>
                                          <p:attrName>style.visibility</p:attrName>
                                        </p:attrNameLst>
                                      </p:cBhvr>
                                      <p:to>
                                        <p:strVal val="visible"/>
                                      </p:to>
                                    </p:set>
                                    <p:animEffect transition="in" filter="fade">
                                      <p:cBhvr>
                                        <p:cTn id="28" dur="500"/>
                                        <p:tgtEl>
                                          <p:spTgt spid="3">
                                            <p:graphicEl>
                                              <a:dgm id="{947FF0CA-C838-4464-A86E-0B5D97E3E29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23D6AA82-3A4F-42D2-B6A1-AA1A5264CC2B}"/>
                                            </p:graphicEl>
                                          </p:spTgt>
                                        </p:tgtEl>
                                        <p:attrNameLst>
                                          <p:attrName>style.visibility</p:attrName>
                                        </p:attrNameLst>
                                      </p:cBhvr>
                                      <p:to>
                                        <p:strVal val="visible"/>
                                      </p:to>
                                    </p:set>
                                    <p:animEffect transition="in" filter="fade">
                                      <p:cBhvr>
                                        <p:cTn id="31" dur="500"/>
                                        <p:tgtEl>
                                          <p:spTgt spid="3">
                                            <p:graphicEl>
                                              <a:dgm id="{23D6AA82-3A4F-42D2-B6A1-AA1A5264CC2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4ABD6854-3DD7-4AC2-A3C2-8FD6BC3294D3}"/>
                                            </p:graphicEl>
                                          </p:spTgt>
                                        </p:tgtEl>
                                        <p:attrNameLst>
                                          <p:attrName>style.visibility</p:attrName>
                                        </p:attrNameLst>
                                      </p:cBhvr>
                                      <p:to>
                                        <p:strVal val="visible"/>
                                      </p:to>
                                    </p:set>
                                    <p:animEffect transition="in" filter="fade">
                                      <p:cBhvr>
                                        <p:cTn id="36" dur="500"/>
                                        <p:tgtEl>
                                          <p:spTgt spid="3">
                                            <p:graphicEl>
                                              <a:dgm id="{4ABD6854-3DD7-4AC2-A3C2-8FD6BC3294D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9613F718-8489-44F5-A767-01D9C4ECD525}"/>
                                            </p:graphicEl>
                                          </p:spTgt>
                                        </p:tgtEl>
                                        <p:attrNameLst>
                                          <p:attrName>style.visibility</p:attrName>
                                        </p:attrNameLst>
                                      </p:cBhvr>
                                      <p:to>
                                        <p:strVal val="visible"/>
                                      </p:to>
                                    </p:set>
                                    <p:animEffect transition="in" filter="fade">
                                      <p:cBhvr>
                                        <p:cTn id="39" dur="500"/>
                                        <p:tgtEl>
                                          <p:spTgt spid="3">
                                            <p:graphicEl>
                                              <a:dgm id="{9613F718-8489-44F5-A767-01D9C4ECD52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164CB1BE-A4FE-4C7C-A5B0-6583E60CF6AE}"/>
                                            </p:graphicEl>
                                          </p:spTgt>
                                        </p:tgtEl>
                                        <p:attrNameLst>
                                          <p:attrName>style.visibility</p:attrName>
                                        </p:attrNameLst>
                                      </p:cBhvr>
                                      <p:to>
                                        <p:strVal val="visible"/>
                                      </p:to>
                                    </p:set>
                                    <p:animEffect transition="in" filter="fade">
                                      <p:cBhvr>
                                        <p:cTn id="44" dur="500"/>
                                        <p:tgtEl>
                                          <p:spTgt spid="3">
                                            <p:graphicEl>
                                              <a:dgm id="{164CB1BE-A4FE-4C7C-A5B0-6583E60CF6A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7A9C4230-DDEC-4A40-A25D-39E5DD8221A5}"/>
                                            </p:graphicEl>
                                          </p:spTgt>
                                        </p:tgtEl>
                                        <p:attrNameLst>
                                          <p:attrName>style.visibility</p:attrName>
                                        </p:attrNameLst>
                                      </p:cBhvr>
                                      <p:to>
                                        <p:strVal val="visible"/>
                                      </p:to>
                                    </p:set>
                                    <p:animEffect transition="in" filter="fade">
                                      <p:cBhvr>
                                        <p:cTn id="47" dur="500"/>
                                        <p:tgtEl>
                                          <p:spTgt spid="3">
                                            <p:graphicEl>
                                              <a:dgm id="{7A9C4230-DDEC-4A40-A25D-39E5DD8221A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2A755E41-D180-49C7-B198-97FCA36BA018}"/>
                                            </p:graphicEl>
                                          </p:spTgt>
                                        </p:tgtEl>
                                        <p:attrNameLst>
                                          <p:attrName>style.visibility</p:attrName>
                                        </p:attrNameLst>
                                      </p:cBhvr>
                                      <p:to>
                                        <p:strVal val="visible"/>
                                      </p:to>
                                    </p:set>
                                    <p:animEffect transition="in" filter="fade">
                                      <p:cBhvr>
                                        <p:cTn id="52" dur="500"/>
                                        <p:tgtEl>
                                          <p:spTgt spid="3">
                                            <p:graphicEl>
                                              <a:dgm id="{2A755E41-D180-49C7-B198-97FCA36BA01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0E9FC1F1-1EC1-4CB6-A2D8-7463962D9552}"/>
                                            </p:graphicEl>
                                          </p:spTgt>
                                        </p:tgtEl>
                                        <p:attrNameLst>
                                          <p:attrName>style.visibility</p:attrName>
                                        </p:attrNameLst>
                                      </p:cBhvr>
                                      <p:to>
                                        <p:strVal val="visible"/>
                                      </p:to>
                                    </p:set>
                                    <p:animEffect transition="in" filter="fade">
                                      <p:cBhvr>
                                        <p:cTn id="55" dur="500"/>
                                        <p:tgtEl>
                                          <p:spTgt spid="3">
                                            <p:graphicEl>
                                              <a:dgm id="{0E9FC1F1-1EC1-4CB6-A2D8-7463962D95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7003574" y="649287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FA142A-B2A6-47DD-902B-A121C5B4B7C1}" type="slidenum">
              <a:rPr lang="fr-FR" smtClean="0"/>
              <a:pPr/>
              <a:t>43</a:t>
            </a:fld>
            <a:endParaRPr lang="fr-FR" dirty="0"/>
          </a:p>
        </p:txBody>
      </p:sp>
      <p:sp>
        <p:nvSpPr>
          <p:cNvPr id="5" name="Rectangle 4"/>
          <p:cNvSpPr/>
          <p:nvPr/>
        </p:nvSpPr>
        <p:spPr>
          <a:xfrm>
            <a:off x="0" y="1418292"/>
            <a:ext cx="9144000" cy="369332"/>
          </a:xfrm>
          <a:prstGeom prst="rect">
            <a:avLst/>
          </a:prstGeom>
        </p:spPr>
        <p:txBody>
          <a:bodyPr wrap="square">
            <a:spAutoFit/>
          </a:bodyPr>
          <a:lstStyle/>
          <a:p>
            <a:pPr algn="ctr"/>
            <a:r>
              <a:rPr lang="fr-FR" b="1" dirty="0" smtClean="0">
                <a:solidFill>
                  <a:srgbClr val="073E87"/>
                </a:solidFill>
                <a:effectLst>
                  <a:outerShdw blurRad="38100" dist="38100" dir="2700000" algn="tl">
                    <a:srgbClr val="000000">
                      <a:alpha val="43137"/>
                    </a:srgbClr>
                  </a:outerShdw>
                </a:effectLst>
              </a:rPr>
              <a:t>DÉCRET N°2013-915</a:t>
            </a:r>
            <a:endParaRPr lang="fr-FR" i="1" dirty="0">
              <a:solidFill>
                <a:srgbClr val="073E87"/>
              </a:solidFill>
              <a:effectLst>
                <a:outerShdw blurRad="38100" dist="38100" dir="2700000" algn="tl">
                  <a:srgbClr val="000000">
                    <a:alpha val="43137"/>
                  </a:srgbClr>
                </a:outerShdw>
              </a:effectLst>
            </a:endParaRPr>
          </a:p>
        </p:txBody>
      </p:sp>
      <p:graphicFrame>
        <p:nvGraphicFramePr>
          <p:cNvPr id="4" name="Diagramme 3"/>
          <p:cNvGraphicFramePr/>
          <p:nvPr>
            <p:extLst>
              <p:ext uri="{D42A27DB-BD31-4B8C-83A1-F6EECF244321}">
                <p14:modId xmlns:p14="http://schemas.microsoft.com/office/powerpoint/2010/main" val="1190054560"/>
              </p:ext>
            </p:extLst>
          </p:nvPr>
        </p:nvGraphicFramePr>
        <p:xfrm>
          <a:off x="179512" y="1834316"/>
          <a:ext cx="8712968" cy="447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txBox="1">
            <a:spLocks/>
          </p:cNvSpPr>
          <p:nvPr/>
        </p:nvSpPr>
        <p:spPr>
          <a:xfrm>
            <a:off x="0" y="33265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LES NOUVELLES PROCÉDURES DE DÉROGATION </a:t>
            </a:r>
            <a:br>
              <a:rPr lang="fr-FR" sz="3200" b="1" spc="-100" dirty="0" smtClean="0">
                <a:solidFill>
                  <a:srgbClr val="073E87"/>
                </a:solidFill>
              </a:rPr>
            </a:br>
            <a:r>
              <a:rPr lang="fr-FR" sz="3200" b="1" spc="-100" dirty="0" smtClean="0">
                <a:solidFill>
                  <a:srgbClr val="073E87"/>
                </a:solidFill>
              </a:rPr>
              <a:t>AUX TRAVAUX INTERDITS</a:t>
            </a:r>
            <a:endParaRPr lang="fr-FR" sz="3200" b="1" spc="-100" dirty="0">
              <a:solidFill>
                <a:srgbClr val="073E87"/>
              </a:solidFill>
            </a:endParaRPr>
          </a:p>
        </p:txBody>
      </p:sp>
    </p:spTree>
    <p:extLst>
      <p:ext uri="{BB962C8B-B14F-4D97-AF65-F5344CB8AC3E}">
        <p14:creationId xmlns:p14="http://schemas.microsoft.com/office/powerpoint/2010/main" val="25842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734B18C-764C-403E-93E5-57E831DD0A0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202C71E7-96AB-42D4-95D9-74A7A7765E9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4A5FFD00-3917-4AFC-A2A1-860C93AF5F5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3656AE6-119F-4991-BB42-6A8C1CBF8EB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11AE3151-C423-4952-B1A6-619C77E367A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78BD13D-423A-45E5-AF18-7B03B588A3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Sub>
          <a:bldDgm bld="one"/>
        </p:bldSub>
      </p:bldGraphic>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1"/>
          <p:cNvSpPr>
            <a:spLocks noGrp="1"/>
          </p:cNvSpPr>
          <p:nvPr>
            <p:ph type="title"/>
          </p:nvPr>
        </p:nvSpPr>
        <p:spPr>
          <a:xfrm>
            <a:off x="251520" y="1916832"/>
            <a:ext cx="8640960" cy="2429934"/>
          </a:xfrm>
        </p:spPr>
        <p:txBody>
          <a:bodyPr anchor="ctr">
            <a:noAutofit/>
          </a:bodyPr>
          <a:lstStyle/>
          <a:p>
            <a:pPr algn="ctr"/>
            <a:r>
              <a:rPr lang="fr-FR" sz="4800" b="1" dirty="0" smtClean="0">
                <a:effectLst>
                  <a:outerShdw blurRad="38100" dist="38100" dir="2700000" algn="tl">
                    <a:srgbClr val="000000">
                      <a:alpha val="43137"/>
                    </a:srgbClr>
                  </a:outerShdw>
                </a:effectLst>
              </a:rPr>
              <a:t>JEUNES DE 15 A 18 ANS </a:t>
            </a:r>
            <a:br>
              <a:rPr lang="fr-FR" sz="4800" b="1" dirty="0" smtClean="0">
                <a:effectLst>
                  <a:outerShdw blurRad="38100" dist="38100" dir="2700000" algn="tl">
                    <a:srgbClr val="000000">
                      <a:alpha val="43137"/>
                    </a:srgbClr>
                  </a:outerShdw>
                </a:effectLst>
              </a:rPr>
            </a:br>
            <a:r>
              <a:rPr lang="fr-FR" sz="4800" b="1" dirty="0" smtClean="0">
                <a:effectLst>
                  <a:outerShdw blurRad="38100" dist="38100" dir="2700000" algn="tl">
                    <a:srgbClr val="000000">
                      <a:alpha val="43137"/>
                    </a:srgbClr>
                  </a:outerShdw>
                </a:effectLst>
              </a:rPr>
              <a:t>DANS L’ENTREPRISE : </a:t>
            </a:r>
            <a:br>
              <a:rPr lang="fr-FR" sz="4800" b="1" dirty="0" smtClean="0">
                <a:effectLst>
                  <a:outerShdw blurRad="38100" dist="38100" dir="2700000" algn="tl">
                    <a:srgbClr val="000000">
                      <a:alpha val="43137"/>
                    </a:srgbClr>
                  </a:outerShdw>
                </a:effectLst>
              </a:rPr>
            </a:br>
            <a:r>
              <a:rPr lang="fr-FR" sz="4800" b="1" dirty="0" smtClean="0">
                <a:effectLst>
                  <a:outerShdw blurRad="38100" dist="38100" dir="2700000" algn="tl">
                    <a:srgbClr val="000000">
                      <a:alpha val="43137"/>
                    </a:srgbClr>
                  </a:outerShdw>
                </a:effectLst>
              </a:rPr>
              <a:t>TRAVAUX RÈGLEMENTÉS</a:t>
            </a:r>
            <a:endParaRPr lang="fr-FR"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835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130" y="15101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b="1" spc="-100" dirty="0" smtClean="0">
                <a:solidFill>
                  <a:srgbClr val="073E87"/>
                </a:solidFill>
              </a:rPr>
              <a:t>INTRODUCTION</a:t>
            </a:r>
            <a:endParaRPr lang="fr-FR" sz="3200" b="1" spc="-100" dirty="0">
              <a:solidFill>
                <a:srgbClr val="073E87"/>
              </a:solidFill>
            </a:endParaRPr>
          </a:p>
        </p:txBody>
      </p:sp>
      <p:graphicFrame>
        <p:nvGraphicFramePr>
          <p:cNvPr id="7" name="Diagramme 6"/>
          <p:cNvGraphicFramePr/>
          <p:nvPr>
            <p:extLst>
              <p:ext uri="{D42A27DB-BD31-4B8C-83A1-F6EECF244321}">
                <p14:modId xmlns:p14="http://schemas.microsoft.com/office/powerpoint/2010/main" val="2386313917"/>
              </p:ext>
            </p:extLst>
          </p:nvPr>
        </p:nvGraphicFramePr>
        <p:xfrm>
          <a:off x="235390" y="764704"/>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7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graphicEl>
                                              <a:dgm id="{A2C5CC0E-1091-466C-8689-A0B396B5E3BB}"/>
                                            </p:graphicEl>
                                          </p:spTgt>
                                        </p:tgtEl>
                                        <p:attrNameLst>
                                          <p:attrName>style.visibility</p:attrName>
                                        </p:attrNameLst>
                                      </p:cBhvr>
                                      <p:to>
                                        <p:strVal val="visible"/>
                                      </p:to>
                                    </p:set>
                                    <p:animEffect transition="in" filter="fade">
                                      <p:cBhvr>
                                        <p:cTn id="11" dur="1000"/>
                                        <p:tgtEl>
                                          <p:spTgt spid="7">
                                            <p:graphicEl>
                                              <a:dgm id="{A2C5CC0E-1091-466C-8689-A0B396B5E3BB}"/>
                                            </p:graphicEl>
                                          </p:spTgt>
                                        </p:tgtEl>
                                      </p:cBhvr>
                                    </p:animEffect>
                                    <p:anim calcmode="lin" valueType="num">
                                      <p:cBhvr>
                                        <p:cTn id="12" dur="1000" fill="hold"/>
                                        <p:tgtEl>
                                          <p:spTgt spid="7">
                                            <p:graphicEl>
                                              <a:dgm id="{A2C5CC0E-1091-466C-8689-A0B396B5E3BB}"/>
                                            </p:graphicEl>
                                          </p:spTgt>
                                        </p:tgtEl>
                                        <p:attrNameLst>
                                          <p:attrName>ppt_x</p:attrName>
                                        </p:attrNameLst>
                                      </p:cBhvr>
                                      <p:tavLst>
                                        <p:tav tm="0">
                                          <p:val>
                                            <p:strVal val="#ppt_x"/>
                                          </p:val>
                                        </p:tav>
                                        <p:tav tm="100000">
                                          <p:val>
                                            <p:strVal val="#ppt_x"/>
                                          </p:val>
                                        </p:tav>
                                      </p:tavLst>
                                    </p:anim>
                                    <p:anim calcmode="lin" valueType="num">
                                      <p:cBhvr>
                                        <p:cTn id="13" dur="1000" fill="hold"/>
                                        <p:tgtEl>
                                          <p:spTgt spid="7">
                                            <p:graphicEl>
                                              <a:dgm id="{A2C5CC0E-1091-466C-8689-A0B396B5E3BB}"/>
                                            </p:graphic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graphicEl>
                                              <a:dgm id="{9AD0A7C9-7E30-4AAC-8909-680DA7C77BB6}"/>
                                            </p:graphicEl>
                                          </p:spTgt>
                                        </p:tgtEl>
                                        <p:attrNameLst>
                                          <p:attrName>style.visibility</p:attrName>
                                        </p:attrNameLst>
                                      </p:cBhvr>
                                      <p:to>
                                        <p:strVal val="visible"/>
                                      </p:to>
                                    </p:set>
                                    <p:animEffect transition="in" filter="fade">
                                      <p:cBhvr>
                                        <p:cTn id="18" dur="1000"/>
                                        <p:tgtEl>
                                          <p:spTgt spid="7">
                                            <p:graphicEl>
                                              <a:dgm id="{9AD0A7C9-7E30-4AAC-8909-680DA7C77BB6}"/>
                                            </p:graphicEl>
                                          </p:spTgt>
                                        </p:tgtEl>
                                      </p:cBhvr>
                                    </p:animEffect>
                                    <p:anim calcmode="lin" valueType="num">
                                      <p:cBhvr>
                                        <p:cTn id="19" dur="1000" fill="hold"/>
                                        <p:tgtEl>
                                          <p:spTgt spid="7">
                                            <p:graphicEl>
                                              <a:dgm id="{9AD0A7C9-7E30-4AAC-8909-680DA7C77BB6}"/>
                                            </p:graphicEl>
                                          </p:spTgt>
                                        </p:tgtEl>
                                        <p:attrNameLst>
                                          <p:attrName>ppt_x</p:attrName>
                                        </p:attrNameLst>
                                      </p:cBhvr>
                                      <p:tavLst>
                                        <p:tav tm="0">
                                          <p:val>
                                            <p:strVal val="#ppt_x"/>
                                          </p:val>
                                        </p:tav>
                                        <p:tav tm="100000">
                                          <p:val>
                                            <p:strVal val="#ppt_x"/>
                                          </p:val>
                                        </p:tav>
                                      </p:tavLst>
                                    </p:anim>
                                    <p:anim calcmode="lin" valueType="num">
                                      <p:cBhvr>
                                        <p:cTn id="20" dur="1000" fill="hold"/>
                                        <p:tgtEl>
                                          <p:spTgt spid="7">
                                            <p:graphicEl>
                                              <a:dgm id="{9AD0A7C9-7E30-4AAC-8909-680DA7C77BB6}"/>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graphicEl>
                                              <a:dgm id="{920F4285-D1F9-42FB-851A-A1054AC2A087}"/>
                                            </p:graphicEl>
                                          </p:spTgt>
                                        </p:tgtEl>
                                        <p:attrNameLst>
                                          <p:attrName>style.visibility</p:attrName>
                                        </p:attrNameLst>
                                      </p:cBhvr>
                                      <p:to>
                                        <p:strVal val="visible"/>
                                      </p:to>
                                    </p:set>
                                    <p:animEffect transition="in" filter="fade">
                                      <p:cBhvr>
                                        <p:cTn id="23" dur="1000"/>
                                        <p:tgtEl>
                                          <p:spTgt spid="7">
                                            <p:graphicEl>
                                              <a:dgm id="{920F4285-D1F9-42FB-851A-A1054AC2A087}"/>
                                            </p:graphicEl>
                                          </p:spTgt>
                                        </p:tgtEl>
                                      </p:cBhvr>
                                    </p:animEffect>
                                    <p:anim calcmode="lin" valueType="num">
                                      <p:cBhvr>
                                        <p:cTn id="24" dur="1000" fill="hold"/>
                                        <p:tgtEl>
                                          <p:spTgt spid="7">
                                            <p:graphicEl>
                                              <a:dgm id="{920F4285-D1F9-42FB-851A-A1054AC2A087}"/>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920F4285-D1F9-42FB-851A-A1054AC2A087}"/>
                                            </p:graphic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graphicEl>
                                              <a:dgm id="{451729C1-0895-4700-9A4F-DBA4A0DBE249}"/>
                                            </p:graphicEl>
                                          </p:spTgt>
                                        </p:tgtEl>
                                        <p:attrNameLst>
                                          <p:attrName>style.visibility</p:attrName>
                                        </p:attrNameLst>
                                      </p:cBhvr>
                                      <p:to>
                                        <p:strVal val="visible"/>
                                      </p:to>
                                    </p:set>
                                    <p:animEffect transition="in" filter="fade">
                                      <p:cBhvr>
                                        <p:cTn id="30" dur="1000"/>
                                        <p:tgtEl>
                                          <p:spTgt spid="7">
                                            <p:graphicEl>
                                              <a:dgm id="{451729C1-0895-4700-9A4F-DBA4A0DBE249}"/>
                                            </p:graphicEl>
                                          </p:spTgt>
                                        </p:tgtEl>
                                      </p:cBhvr>
                                    </p:animEffect>
                                    <p:anim calcmode="lin" valueType="num">
                                      <p:cBhvr>
                                        <p:cTn id="31" dur="1000" fill="hold"/>
                                        <p:tgtEl>
                                          <p:spTgt spid="7">
                                            <p:graphicEl>
                                              <a:dgm id="{451729C1-0895-4700-9A4F-DBA4A0DBE249}"/>
                                            </p:graphicEl>
                                          </p:spTgt>
                                        </p:tgtEl>
                                        <p:attrNameLst>
                                          <p:attrName>ppt_x</p:attrName>
                                        </p:attrNameLst>
                                      </p:cBhvr>
                                      <p:tavLst>
                                        <p:tav tm="0">
                                          <p:val>
                                            <p:strVal val="#ppt_x"/>
                                          </p:val>
                                        </p:tav>
                                        <p:tav tm="100000">
                                          <p:val>
                                            <p:strVal val="#ppt_x"/>
                                          </p:val>
                                        </p:tav>
                                      </p:tavLst>
                                    </p:anim>
                                    <p:anim calcmode="lin" valueType="num">
                                      <p:cBhvr>
                                        <p:cTn id="32" dur="1000" fill="hold"/>
                                        <p:tgtEl>
                                          <p:spTgt spid="7">
                                            <p:graphicEl>
                                              <a:dgm id="{451729C1-0895-4700-9A4F-DBA4A0DBE249}"/>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graphicEl>
                                              <a:dgm id="{1CD0AD05-9F28-4BB1-A1A7-CF002F0A2FFE}"/>
                                            </p:graphicEl>
                                          </p:spTgt>
                                        </p:tgtEl>
                                        <p:attrNameLst>
                                          <p:attrName>style.visibility</p:attrName>
                                        </p:attrNameLst>
                                      </p:cBhvr>
                                      <p:to>
                                        <p:strVal val="visible"/>
                                      </p:to>
                                    </p:set>
                                    <p:animEffect transition="in" filter="fade">
                                      <p:cBhvr>
                                        <p:cTn id="35" dur="1000"/>
                                        <p:tgtEl>
                                          <p:spTgt spid="7">
                                            <p:graphicEl>
                                              <a:dgm id="{1CD0AD05-9F28-4BB1-A1A7-CF002F0A2FFE}"/>
                                            </p:graphicEl>
                                          </p:spTgt>
                                        </p:tgtEl>
                                      </p:cBhvr>
                                    </p:animEffect>
                                    <p:anim calcmode="lin" valueType="num">
                                      <p:cBhvr>
                                        <p:cTn id="36" dur="1000" fill="hold"/>
                                        <p:tgtEl>
                                          <p:spTgt spid="7">
                                            <p:graphicEl>
                                              <a:dgm id="{1CD0AD05-9F28-4BB1-A1A7-CF002F0A2FFE}"/>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1CD0AD05-9F28-4BB1-A1A7-CF002F0A2FFE}"/>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6B898164-50D3-4C51-B5FB-E910ACC6C766}"/>
                                            </p:graphicEl>
                                          </p:spTgt>
                                        </p:tgtEl>
                                        <p:attrNameLst>
                                          <p:attrName>style.visibility</p:attrName>
                                        </p:attrNameLst>
                                      </p:cBhvr>
                                      <p:to>
                                        <p:strVal val="visible"/>
                                      </p:to>
                                    </p:set>
                                    <p:animEffect transition="in" filter="fade">
                                      <p:cBhvr>
                                        <p:cTn id="42" dur="1000"/>
                                        <p:tgtEl>
                                          <p:spTgt spid="7">
                                            <p:graphicEl>
                                              <a:dgm id="{6B898164-50D3-4C51-B5FB-E910ACC6C766}"/>
                                            </p:graphicEl>
                                          </p:spTgt>
                                        </p:tgtEl>
                                      </p:cBhvr>
                                    </p:animEffect>
                                    <p:anim calcmode="lin" valueType="num">
                                      <p:cBhvr>
                                        <p:cTn id="43" dur="1000" fill="hold"/>
                                        <p:tgtEl>
                                          <p:spTgt spid="7">
                                            <p:graphicEl>
                                              <a:dgm id="{6B898164-50D3-4C51-B5FB-E910ACC6C766}"/>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6B898164-50D3-4C51-B5FB-E910ACC6C766}"/>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graphicEl>
                                              <a:dgm id="{8B7227B5-4CFC-4210-ADBA-DB832219A6D9}"/>
                                            </p:graphicEl>
                                          </p:spTgt>
                                        </p:tgtEl>
                                        <p:attrNameLst>
                                          <p:attrName>style.visibility</p:attrName>
                                        </p:attrNameLst>
                                      </p:cBhvr>
                                      <p:to>
                                        <p:strVal val="visible"/>
                                      </p:to>
                                    </p:set>
                                    <p:animEffect transition="in" filter="fade">
                                      <p:cBhvr>
                                        <p:cTn id="47" dur="1000"/>
                                        <p:tgtEl>
                                          <p:spTgt spid="7">
                                            <p:graphicEl>
                                              <a:dgm id="{8B7227B5-4CFC-4210-ADBA-DB832219A6D9}"/>
                                            </p:graphicEl>
                                          </p:spTgt>
                                        </p:tgtEl>
                                      </p:cBhvr>
                                    </p:animEffect>
                                    <p:anim calcmode="lin" valueType="num">
                                      <p:cBhvr>
                                        <p:cTn id="48" dur="1000" fill="hold"/>
                                        <p:tgtEl>
                                          <p:spTgt spid="7">
                                            <p:graphicEl>
                                              <a:dgm id="{8B7227B5-4CFC-4210-ADBA-DB832219A6D9}"/>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8B7227B5-4CFC-4210-ADBA-DB832219A6D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6130" y="15101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TRAVAUX INTERDITS A TOUS LES JEUNES</a:t>
            </a:r>
            <a:endParaRPr lang="fr-FR" sz="3200" b="1" spc="-100" dirty="0">
              <a:solidFill>
                <a:srgbClr val="073E87"/>
              </a:solidFill>
            </a:endParaRPr>
          </a:p>
        </p:txBody>
      </p:sp>
      <p:sp>
        <p:nvSpPr>
          <p:cNvPr id="8" name="Forme libre 7"/>
          <p:cNvSpPr/>
          <p:nvPr/>
        </p:nvSpPr>
        <p:spPr>
          <a:xfrm>
            <a:off x="-8813" y="727710"/>
            <a:ext cx="5175921" cy="1379799"/>
          </a:xfrm>
          <a:custGeom>
            <a:avLst/>
            <a:gdLst>
              <a:gd name="connsiteX0" fmla="*/ 0 w 4996410"/>
              <a:gd name="connsiteY0" fmla="*/ 0 h 2012239"/>
              <a:gd name="connsiteX1" fmla="*/ 3990291 w 4996410"/>
              <a:gd name="connsiteY1" fmla="*/ 0 h 2012239"/>
              <a:gd name="connsiteX2" fmla="*/ 4996410 w 4996410"/>
              <a:gd name="connsiteY2" fmla="*/ 1006120 h 2012239"/>
              <a:gd name="connsiteX3" fmla="*/ 3990291 w 4996410"/>
              <a:gd name="connsiteY3" fmla="*/ 2012239 h 2012239"/>
              <a:gd name="connsiteX4" fmla="*/ 0 w 4996410"/>
              <a:gd name="connsiteY4" fmla="*/ 2012239 h 2012239"/>
              <a:gd name="connsiteX5" fmla="*/ 1006120 w 4996410"/>
              <a:gd name="connsiteY5" fmla="*/ 1006120 h 2012239"/>
              <a:gd name="connsiteX6" fmla="*/ 0 w 4996410"/>
              <a:gd name="connsiteY6" fmla="*/ 0 h 20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410" h="2012239">
                <a:moveTo>
                  <a:pt x="0" y="0"/>
                </a:moveTo>
                <a:lnTo>
                  <a:pt x="3990291" y="0"/>
                </a:lnTo>
                <a:lnTo>
                  <a:pt x="4996410" y="1006120"/>
                </a:lnTo>
                <a:lnTo>
                  <a:pt x="3990291" y="2012239"/>
                </a:lnTo>
                <a:lnTo>
                  <a:pt x="0" y="2012239"/>
                </a:lnTo>
                <a:lnTo>
                  <a:pt x="1006120" y="100612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10795" rIns="288000" bIns="10795" numCol="1" spcCol="1270" anchor="ctr" anchorCtr="0">
            <a:noAutofit/>
          </a:bodyPr>
          <a:lstStyle/>
          <a:p>
            <a:pPr lvl="0" algn="ctr" defTabSz="755650">
              <a:lnSpc>
                <a:spcPct val="90000"/>
              </a:lnSpc>
              <a:spcBef>
                <a:spcPct val="0"/>
              </a:spcBef>
              <a:spcAft>
                <a:spcPct val="35000"/>
              </a:spcAft>
            </a:pPr>
            <a:r>
              <a:rPr lang="fr-FR" sz="1700" b="1" kern="1200" dirty="0" smtClean="0">
                <a:effectLst/>
              </a:rPr>
              <a:t>Le jeune âgé entre 15 et 18 ans, </a:t>
            </a:r>
            <a:br>
              <a:rPr lang="fr-FR" sz="1700" b="1" kern="1200" dirty="0" smtClean="0">
                <a:effectLst/>
              </a:rPr>
            </a:br>
            <a:r>
              <a:rPr lang="fr-FR" sz="1700" b="1" kern="1200" dirty="0" smtClean="0">
                <a:effectLst/>
              </a:rPr>
              <a:t>employé ou en formation professionnelle, il n’est pas autorisé </a:t>
            </a:r>
            <a:br>
              <a:rPr lang="fr-FR" sz="1700" b="1" kern="1200" dirty="0" smtClean="0">
                <a:effectLst/>
              </a:rPr>
            </a:br>
            <a:r>
              <a:rPr lang="fr-FR" sz="1700" b="1" kern="1200" dirty="0" smtClean="0">
                <a:effectLst/>
              </a:rPr>
              <a:t>à effectuer certains travaux particulièrement dangereux. </a:t>
            </a:r>
            <a:endParaRPr lang="fr-FR" sz="1700" kern="1200" dirty="0">
              <a:effectLst/>
            </a:endParaRPr>
          </a:p>
        </p:txBody>
      </p:sp>
      <p:sp>
        <p:nvSpPr>
          <p:cNvPr id="9" name="Forme libre 8"/>
          <p:cNvSpPr/>
          <p:nvPr/>
        </p:nvSpPr>
        <p:spPr>
          <a:xfrm>
            <a:off x="4652261" y="857178"/>
            <a:ext cx="4575593" cy="1120859"/>
          </a:xfrm>
          <a:custGeom>
            <a:avLst/>
            <a:gdLst>
              <a:gd name="connsiteX0" fmla="*/ 0 w 4416903"/>
              <a:gd name="connsiteY0" fmla="*/ 0 h 1844638"/>
              <a:gd name="connsiteX1" fmla="*/ 3494584 w 4416903"/>
              <a:gd name="connsiteY1" fmla="*/ 0 h 1844638"/>
              <a:gd name="connsiteX2" fmla="*/ 4416903 w 4416903"/>
              <a:gd name="connsiteY2" fmla="*/ 922319 h 1844638"/>
              <a:gd name="connsiteX3" fmla="*/ 3494584 w 4416903"/>
              <a:gd name="connsiteY3" fmla="*/ 1844638 h 1844638"/>
              <a:gd name="connsiteX4" fmla="*/ 0 w 4416903"/>
              <a:gd name="connsiteY4" fmla="*/ 1844638 h 1844638"/>
              <a:gd name="connsiteX5" fmla="*/ 922319 w 4416903"/>
              <a:gd name="connsiteY5" fmla="*/ 922319 h 1844638"/>
              <a:gd name="connsiteX6" fmla="*/ 0 w 4416903"/>
              <a:gd name="connsiteY6" fmla="*/ 0 h 18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903" h="1844638">
                <a:moveTo>
                  <a:pt x="0" y="0"/>
                </a:moveTo>
                <a:lnTo>
                  <a:pt x="3494584" y="0"/>
                </a:lnTo>
                <a:lnTo>
                  <a:pt x="4416903" y="922319"/>
                </a:lnTo>
                <a:lnTo>
                  <a:pt x="3494584" y="1844638"/>
                </a:lnTo>
                <a:lnTo>
                  <a:pt x="0" y="1844638"/>
                </a:lnTo>
                <a:lnTo>
                  <a:pt x="922319" y="9223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64000" tIns="288000" rIns="756000" bIns="107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50" b="0" kern="1200" dirty="0" smtClean="0">
                <a:effectLst/>
                <a:sym typeface="Wingdings"/>
              </a:rPr>
              <a:t>qui</a:t>
            </a:r>
            <a:r>
              <a:rPr lang="fr-FR" sz="1650" b="0" kern="1200" dirty="0" smtClean="0">
                <a:effectLst/>
              </a:rPr>
              <a:t> l’exposerait à des risques pour sa santé, sa sécurité, sa moralité ou excéderait ses forces. </a:t>
            </a:r>
            <a:br>
              <a:rPr lang="fr-FR" sz="1650" b="0" kern="1200" dirty="0" smtClean="0">
                <a:effectLst/>
              </a:rPr>
            </a:br>
            <a:r>
              <a:rPr lang="fr-FR" sz="1650" b="0" kern="1200" dirty="0" smtClean="0">
                <a:effectLst/>
              </a:rPr>
              <a:t>Il s’agit notamment des travaux  : </a:t>
            </a:r>
            <a:endParaRPr lang="fr-FR" sz="1650" kern="1200" dirty="0" smtClean="0"/>
          </a:p>
          <a:p>
            <a:pPr>
              <a:spcBef>
                <a:spcPct val="0"/>
              </a:spcBef>
            </a:pPr>
            <a:endParaRPr lang="fr-FR" sz="1700" dirty="0"/>
          </a:p>
        </p:txBody>
      </p:sp>
      <p:sp>
        <p:nvSpPr>
          <p:cNvPr id="5" name="ZoneTexte 4"/>
          <p:cNvSpPr txBox="1"/>
          <p:nvPr/>
        </p:nvSpPr>
        <p:spPr>
          <a:xfrm>
            <a:off x="145571" y="2288375"/>
            <a:ext cx="4304350" cy="4401205"/>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Ø"/>
            </a:pPr>
            <a:r>
              <a:rPr lang="fr-FR" sz="1500" dirty="0" smtClean="0"/>
              <a:t>L’exposant à des actes ou représentations à caractère pornographique ou violent, </a:t>
            </a:r>
          </a:p>
          <a:p>
            <a:pPr marL="285750" indent="-285750" algn="just">
              <a:spcBef>
                <a:spcPts val="600"/>
              </a:spcBef>
              <a:spcAft>
                <a:spcPts val="600"/>
              </a:spcAft>
              <a:buFont typeface="Wingdings" panose="05000000000000000000" pitchFamily="2" charset="2"/>
              <a:buChar char="Ø"/>
            </a:pPr>
            <a:r>
              <a:rPr lang="fr-FR" sz="1500" dirty="0" smtClean="0"/>
              <a:t>L’exposant  à un niveau de vibration supérieur aux valeurs réglementaires  d’exposition journalière (usage de marteaux-piqueurs, engins de chantier…, </a:t>
            </a:r>
          </a:p>
          <a:p>
            <a:pPr marL="285750" indent="-285750" algn="just">
              <a:spcBef>
                <a:spcPts val="600"/>
              </a:spcBef>
              <a:spcAft>
                <a:spcPts val="600"/>
              </a:spcAft>
              <a:buFont typeface="Wingdings" panose="05000000000000000000" pitchFamily="2" charset="2"/>
              <a:buChar char="Ø"/>
            </a:pPr>
            <a:r>
              <a:rPr lang="fr-FR" sz="1500" dirty="0" smtClean="0"/>
              <a:t>L’exposant à un risque d’origine électrique (notamment opérations sous tension), </a:t>
            </a:r>
          </a:p>
          <a:p>
            <a:pPr marL="285750" indent="-285750" algn="just">
              <a:spcBef>
                <a:spcPts val="600"/>
              </a:spcBef>
              <a:spcAft>
                <a:spcPts val="600"/>
              </a:spcAft>
              <a:buFont typeface="Wingdings" panose="05000000000000000000" pitchFamily="2" charset="2"/>
              <a:buChar char="Ø"/>
            </a:pPr>
            <a:r>
              <a:rPr lang="fr-FR" sz="1500" dirty="0" smtClean="0"/>
              <a:t>De démolition, de tranchées comportant des risques d’effondrement et d’ensevelissement (travaux de blindage, de fouilles, de galeries, d’étaiement…),</a:t>
            </a:r>
          </a:p>
          <a:p>
            <a:pPr marL="285750" indent="-285750" algn="just">
              <a:spcBef>
                <a:spcPts val="600"/>
              </a:spcBef>
              <a:spcAft>
                <a:spcPts val="600"/>
              </a:spcAft>
              <a:buFont typeface="Wingdings" panose="05000000000000000000" pitchFamily="2" charset="2"/>
              <a:buChar char="Ø"/>
            </a:pPr>
            <a:r>
              <a:rPr lang="fr-FR" sz="1500" dirty="0"/>
              <a:t>Nécessitant la conduite d’un quadricycle (quads de 4 à 6 roues ou d’un tracteur agricole non-muni de dispositif de protection en cas de renversement, </a:t>
            </a:r>
          </a:p>
        </p:txBody>
      </p:sp>
      <p:sp>
        <p:nvSpPr>
          <p:cNvPr id="7" name="ZoneTexte 6"/>
          <p:cNvSpPr txBox="1"/>
          <p:nvPr/>
        </p:nvSpPr>
        <p:spPr>
          <a:xfrm>
            <a:off x="4649364" y="2276872"/>
            <a:ext cx="4304350" cy="3554819"/>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Ø"/>
            </a:pPr>
            <a:r>
              <a:rPr lang="fr-FR" sz="1500" dirty="0" smtClean="0"/>
              <a:t>En hauteur portant sur les arbres, </a:t>
            </a:r>
          </a:p>
          <a:p>
            <a:pPr marL="285750" indent="-285750" algn="just">
              <a:spcBef>
                <a:spcPts val="600"/>
              </a:spcBef>
              <a:spcAft>
                <a:spcPts val="600"/>
              </a:spcAft>
              <a:buFont typeface="Wingdings" panose="05000000000000000000" pitchFamily="2" charset="2"/>
              <a:buChar char="Ø"/>
            </a:pPr>
            <a:r>
              <a:rPr lang="fr-FR" sz="1500" dirty="0" smtClean="0"/>
              <a:t>L’exposant à une température extrême pouvant nuire à la santé (travaux extérieurs sur les chantiers, travaux dans l’entreprise – ateliers de cuisson…), </a:t>
            </a:r>
          </a:p>
          <a:p>
            <a:pPr marL="285750" indent="-285750" algn="just">
              <a:spcBef>
                <a:spcPts val="600"/>
              </a:spcBef>
              <a:spcAft>
                <a:spcPts val="600"/>
              </a:spcAft>
              <a:buFont typeface="Wingdings" panose="05000000000000000000" pitchFamily="2" charset="2"/>
              <a:buChar char="Ø"/>
            </a:pPr>
            <a:r>
              <a:rPr lang="fr-FR" sz="1500" dirty="0" smtClean="0"/>
              <a:t>D’abattage, d’euthanasie et d’</a:t>
            </a:r>
            <a:r>
              <a:rPr lang="fr-FR" sz="1500" dirty="0" err="1" smtClean="0"/>
              <a:t>équarissage</a:t>
            </a:r>
            <a:r>
              <a:rPr lang="fr-FR" sz="1500" dirty="0" smtClean="0"/>
              <a:t> des animaux et contact d’animaux féroces ou venimeux, </a:t>
            </a:r>
          </a:p>
          <a:p>
            <a:pPr marL="285750" indent="-285750" algn="just">
              <a:spcBef>
                <a:spcPts val="600"/>
              </a:spcBef>
              <a:spcAft>
                <a:spcPts val="600"/>
              </a:spcAft>
              <a:buFont typeface="Wingdings" panose="05000000000000000000" pitchFamily="2" charset="2"/>
              <a:buChar char="Ø"/>
            </a:pPr>
            <a:r>
              <a:rPr lang="fr-FR" sz="1500" dirty="0" smtClean="0"/>
              <a:t>Temporaires en hauteur lorsque la prévention du risque de chute n’est pas assurée par des mesures de protection collective, sauf pour l’utilisation d’échelles, d’escabeaux et de marchepieds, </a:t>
            </a:r>
            <a:endParaRPr lang="fr-FR" sz="1500" dirty="0"/>
          </a:p>
        </p:txBody>
      </p:sp>
    </p:spTree>
    <p:extLst>
      <p:ext uri="{BB962C8B-B14F-4D97-AF65-F5344CB8AC3E}">
        <p14:creationId xmlns:p14="http://schemas.microsoft.com/office/powerpoint/2010/main" val="276455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6130" y="151016"/>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TRAVAUX INTERDITS A TOUS LES JEUNES</a:t>
            </a:r>
            <a:endParaRPr lang="fr-FR" sz="3200" b="1" spc="-100" dirty="0">
              <a:solidFill>
                <a:srgbClr val="073E87"/>
              </a:solidFill>
            </a:endParaRPr>
          </a:p>
        </p:txBody>
      </p:sp>
      <p:sp>
        <p:nvSpPr>
          <p:cNvPr id="3" name="ZoneTexte 2"/>
          <p:cNvSpPr txBox="1"/>
          <p:nvPr/>
        </p:nvSpPr>
        <p:spPr>
          <a:xfrm>
            <a:off x="6948264" y="836712"/>
            <a:ext cx="1944216" cy="338554"/>
          </a:xfrm>
          <a:prstGeom prst="rect">
            <a:avLst/>
          </a:prstGeom>
          <a:noFill/>
        </p:spPr>
        <p:txBody>
          <a:bodyPr wrap="square" rtlCol="0">
            <a:spAutoFit/>
          </a:bodyPr>
          <a:lstStyle/>
          <a:p>
            <a:pPr algn="r"/>
            <a:r>
              <a:rPr lang="fr-FR" sz="1600" b="1" i="1" u="sng" dirty="0" smtClean="0">
                <a:effectLst>
                  <a:outerShdw blurRad="38100" dist="38100" dir="2700000" algn="tl">
                    <a:srgbClr val="000000">
                      <a:alpha val="43137"/>
                    </a:srgbClr>
                  </a:outerShdw>
                </a:effectLst>
              </a:rPr>
              <a:t>suite</a:t>
            </a:r>
            <a:endParaRPr lang="fr-FR" sz="1600" b="1" i="1" u="sng" dirty="0">
              <a:effectLst>
                <a:outerShdw blurRad="38100" dist="38100" dir="2700000" algn="tl">
                  <a:srgbClr val="000000">
                    <a:alpha val="43137"/>
                  </a:srgbClr>
                </a:outerShdw>
              </a:effectLst>
            </a:endParaRPr>
          </a:p>
        </p:txBody>
      </p:sp>
      <p:sp>
        <p:nvSpPr>
          <p:cNvPr id="10" name="Flèche en arc 9"/>
          <p:cNvSpPr/>
          <p:nvPr/>
        </p:nvSpPr>
        <p:spPr>
          <a:xfrm>
            <a:off x="166549" y="1005989"/>
            <a:ext cx="5374143" cy="5375339"/>
          </a:xfrm>
          <a:prstGeom prst="circularArrow">
            <a:avLst>
              <a:gd name="adj1" fmla="val 10980"/>
              <a:gd name="adj2" fmla="val 1142322"/>
              <a:gd name="adj3" fmla="val 9000000"/>
              <a:gd name="adj4" fmla="val 10800000"/>
              <a:gd name="adj5" fmla="val 125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 name="Forme libre 10"/>
          <p:cNvSpPr/>
          <p:nvPr/>
        </p:nvSpPr>
        <p:spPr>
          <a:xfrm>
            <a:off x="5330652" y="1844824"/>
            <a:ext cx="3646799" cy="3677780"/>
          </a:xfrm>
          <a:custGeom>
            <a:avLst/>
            <a:gdLst>
              <a:gd name="connsiteX0" fmla="*/ 0 w 3646799"/>
              <a:gd name="connsiteY0" fmla="*/ 0 h 3677780"/>
              <a:gd name="connsiteX1" fmla="*/ 3646799 w 3646799"/>
              <a:gd name="connsiteY1" fmla="*/ 0 h 3677780"/>
              <a:gd name="connsiteX2" fmla="*/ 3646799 w 3646799"/>
              <a:gd name="connsiteY2" fmla="*/ 3677780 h 3677780"/>
              <a:gd name="connsiteX3" fmla="*/ 0 w 3646799"/>
              <a:gd name="connsiteY3" fmla="*/ 3677780 h 3677780"/>
              <a:gd name="connsiteX4" fmla="*/ 0 w 3646799"/>
              <a:gd name="connsiteY4" fmla="*/ 0 h 367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799" h="3677780">
                <a:moveTo>
                  <a:pt x="0" y="0"/>
                </a:moveTo>
                <a:lnTo>
                  <a:pt x="3646799" y="0"/>
                </a:lnTo>
                <a:lnTo>
                  <a:pt x="3646799" y="3677780"/>
                </a:lnTo>
                <a:lnTo>
                  <a:pt x="0" y="36777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À certains agents chimiques dangereux (benzène, méthanol, acétone, exposition aux poussières d’amiante de niveau 3..), </a:t>
            </a:r>
          </a:p>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r>
              <a:rPr lang="fr-FR" sz="2000" kern="1200" dirty="0" smtClean="0"/>
              <a:t>A certains agents biologiques (notamment dans les hôpitaux, filières agricoles et agro-alimentaire), </a:t>
            </a:r>
          </a:p>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r>
              <a:rPr lang="fr-FR" sz="2000" kern="1200" dirty="0" smtClean="0"/>
              <a:t>A certains rayonnements (secteurs : médical, industriels, recherche agricole…).</a:t>
            </a:r>
            <a:endParaRPr lang="fr-FR" sz="2000" kern="1200" dirty="0"/>
          </a:p>
        </p:txBody>
      </p:sp>
      <p:sp>
        <p:nvSpPr>
          <p:cNvPr id="12" name="Forme libre 11"/>
          <p:cNvSpPr/>
          <p:nvPr/>
        </p:nvSpPr>
        <p:spPr>
          <a:xfrm>
            <a:off x="1353348" y="2951861"/>
            <a:ext cx="2998821" cy="1499182"/>
          </a:xfrm>
          <a:custGeom>
            <a:avLst/>
            <a:gdLst>
              <a:gd name="connsiteX0" fmla="*/ 0 w 2998821"/>
              <a:gd name="connsiteY0" fmla="*/ 0 h 1499182"/>
              <a:gd name="connsiteX1" fmla="*/ 2998821 w 2998821"/>
              <a:gd name="connsiteY1" fmla="*/ 0 h 1499182"/>
              <a:gd name="connsiteX2" fmla="*/ 2998821 w 2998821"/>
              <a:gd name="connsiteY2" fmla="*/ 1499182 h 1499182"/>
              <a:gd name="connsiteX3" fmla="*/ 0 w 2998821"/>
              <a:gd name="connsiteY3" fmla="*/ 1499182 h 1499182"/>
              <a:gd name="connsiteX4" fmla="*/ 0 w 2998821"/>
              <a:gd name="connsiteY4" fmla="*/ 0 h 149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821" h="1499182">
                <a:moveTo>
                  <a:pt x="0" y="0"/>
                </a:moveTo>
                <a:lnTo>
                  <a:pt x="2998821" y="0"/>
                </a:lnTo>
                <a:lnTo>
                  <a:pt x="2998821" y="1499182"/>
                </a:lnTo>
                <a:lnTo>
                  <a:pt x="0" y="1499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FR" sz="3200" b="1" kern="1200" dirty="0" smtClean="0">
                <a:effectLst>
                  <a:outerShdw blurRad="38100" dist="38100" dir="2700000" algn="tl">
                    <a:srgbClr val="000000">
                      <a:alpha val="43137"/>
                    </a:srgbClr>
                  </a:outerShdw>
                </a:effectLst>
              </a:rPr>
              <a:t>L’exposant : </a:t>
            </a:r>
            <a:endParaRPr lang="fr-FR" sz="32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8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392" y="333413"/>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TRAVAUX RÈGLEMENTÉS POUR LE JEUNE </a:t>
            </a:r>
            <a:br>
              <a:rPr lang="fr-FR" sz="3200" b="1" spc="-100" dirty="0" smtClean="0">
                <a:solidFill>
                  <a:srgbClr val="073E87"/>
                </a:solidFill>
              </a:rPr>
            </a:br>
            <a:r>
              <a:rPr lang="fr-FR" sz="3200" b="1" spc="-100" dirty="0" smtClean="0">
                <a:solidFill>
                  <a:srgbClr val="073E87"/>
                </a:solidFill>
              </a:rPr>
              <a:t>EN FORMATION PROFESSIONNELLE</a:t>
            </a:r>
            <a:endParaRPr lang="fr-FR" sz="32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1478174358"/>
              </p:ext>
            </p:extLst>
          </p:nvPr>
        </p:nvGraphicFramePr>
        <p:xfrm>
          <a:off x="-665295" y="-392514"/>
          <a:ext cx="9835687" cy="727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7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graphicEl>
                                              <a:dgm id="{91EAD9C8-2F14-4F29-B226-0BA6520F67F6}"/>
                                            </p:graphicEl>
                                          </p:spTgt>
                                        </p:tgtEl>
                                        <p:attrNameLst>
                                          <p:attrName>style.visibility</p:attrName>
                                        </p:attrNameLst>
                                      </p:cBhvr>
                                      <p:to>
                                        <p:strVal val="visible"/>
                                      </p:to>
                                    </p:set>
                                    <p:animEffect transition="in" filter="fade">
                                      <p:cBhvr>
                                        <p:cTn id="11" dur="500"/>
                                        <p:tgtEl>
                                          <p:spTgt spid="2">
                                            <p:graphicEl>
                                              <a:dgm id="{91EAD9C8-2F14-4F29-B226-0BA6520F67F6}"/>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graphicEl>
                                              <a:dgm id="{2215B651-4B30-482A-90B1-F024DE15530C}"/>
                                            </p:graphicEl>
                                          </p:spTgt>
                                        </p:tgtEl>
                                        <p:attrNameLst>
                                          <p:attrName>style.visibility</p:attrName>
                                        </p:attrNameLst>
                                      </p:cBhvr>
                                      <p:to>
                                        <p:strVal val="visible"/>
                                      </p:to>
                                    </p:set>
                                    <p:animEffect transition="in" filter="fade">
                                      <p:cBhvr>
                                        <p:cTn id="14" dur="500"/>
                                        <p:tgtEl>
                                          <p:spTgt spid="2">
                                            <p:graphicEl>
                                              <a:dgm id="{2215B651-4B30-482A-90B1-F024DE15530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graphicEl>
                                              <a:dgm id="{B208BE01-33A8-4C14-981A-C06C42EF4F16}"/>
                                            </p:graphicEl>
                                          </p:spTgt>
                                        </p:tgtEl>
                                        <p:attrNameLst>
                                          <p:attrName>style.visibility</p:attrName>
                                        </p:attrNameLst>
                                      </p:cBhvr>
                                      <p:to>
                                        <p:strVal val="visible"/>
                                      </p:to>
                                    </p:set>
                                    <p:animEffect transition="in" filter="fade">
                                      <p:cBhvr>
                                        <p:cTn id="19" dur="500"/>
                                        <p:tgtEl>
                                          <p:spTgt spid="2">
                                            <p:graphicEl>
                                              <a:dgm id="{B208BE01-33A8-4C14-981A-C06C42EF4F1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DF36C754-FCD9-45C0-A1EE-42FFE49D7D0D}"/>
                                            </p:graphicEl>
                                          </p:spTgt>
                                        </p:tgtEl>
                                        <p:attrNameLst>
                                          <p:attrName>style.visibility</p:attrName>
                                        </p:attrNameLst>
                                      </p:cBhvr>
                                      <p:to>
                                        <p:strVal val="visible"/>
                                      </p:to>
                                    </p:set>
                                    <p:animEffect transition="in" filter="fade">
                                      <p:cBhvr>
                                        <p:cTn id="22" dur="500"/>
                                        <p:tgtEl>
                                          <p:spTgt spid="2">
                                            <p:graphicEl>
                                              <a:dgm id="{DF36C754-FCD9-45C0-A1EE-42FFE49D7D0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E6768281-33BD-4DD4-8C50-156D906C3CD8}"/>
                                            </p:graphicEl>
                                          </p:spTgt>
                                        </p:tgtEl>
                                        <p:attrNameLst>
                                          <p:attrName>style.visibility</p:attrName>
                                        </p:attrNameLst>
                                      </p:cBhvr>
                                      <p:to>
                                        <p:strVal val="visible"/>
                                      </p:to>
                                    </p:set>
                                    <p:animEffect transition="in" filter="fade">
                                      <p:cBhvr>
                                        <p:cTn id="27" dur="500"/>
                                        <p:tgtEl>
                                          <p:spTgt spid="2">
                                            <p:graphicEl>
                                              <a:dgm id="{E6768281-33BD-4DD4-8C50-156D906C3CD8}"/>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graphicEl>
                                              <a:dgm id="{B192AF14-9712-4841-B4FB-BF9CE3AC5AFB}"/>
                                            </p:graphicEl>
                                          </p:spTgt>
                                        </p:tgtEl>
                                        <p:attrNameLst>
                                          <p:attrName>style.visibility</p:attrName>
                                        </p:attrNameLst>
                                      </p:cBhvr>
                                      <p:to>
                                        <p:strVal val="visible"/>
                                      </p:to>
                                    </p:set>
                                    <p:animEffect transition="in" filter="fade">
                                      <p:cBhvr>
                                        <p:cTn id="30" dur="500"/>
                                        <p:tgtEl>
                                          <p:spTgt spid="2">
                                            <p:graphicEl>
                                              <a:dgm id="{B192AF14-9712-4841-B4FB-BF9CE3AC5AF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A69EF933-3D41-467F-A27C-32CED7516E12}"/>
                                            </p:graphicEl>
                                          </p:spTgt>
                                        </p:tgtEl>
                                        <p:attrNameLst>
                                          <p:attrName>style.visibility</p:attrName>
                                        </p:attrNameLst>
                                      </p:cBhvr>
                                      <p:to>
                                        <p:strVal val="visible"/>
                                      </p:to>
                                    </p:set>
                                    <p:animEffect transition="in" filter="fade">
                                      <p:cBhvr>
                                        <p:cTn id="35" dur="500"/>
                                        <p:tgtEl>
                                          <p:spTgt spid="2">
                                            <p:graphicEl>
                                              <a:dgm id="{A69EF933-3D41-467F-A27C-32CED7516E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392" y="154025"/>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TRAVAUX CONCERN</a:t>
            </a:r>
            <a:r>
              <a:rPr lang="fr-FR" sz="3200" b="1" spc="-100" dirty="0" smtClean="0">
                <a:solidFill>
                  <a:srgbClr val="073E87"/>
                </a:solidFill>
                <a:latin typeface="Corbel"/>
              </a:rPr>
              <a:t>É</a:t>
            </a:r>
            <a:r>
              <a:rPr lang="fr-FR" sz="3200" b="1" spc="-100" dirty="0" smtClean="0">
                <a:solidFill>
                  <a:srgbClr val="073E87"/>
                </a:solidFill>
              </a:rPr>
              <a:t>S</a:t>
            </a:r>
            <a:endParaRPr lang="fr-FR" sz="3200" b="1" spc="-100" dirty="0">
              <a:solidFill>
                <a:srgbClr val="073E87"/>
              </a:solidFill>
            </a:endParaRPr>
          </a:p>
        </p:txBody>
      </p:sp>
      <p:sp>
        <p:nvSpPr>
          <p:cNvPr id="4" name="Forme libre 3"/>
          <p:cNvSpPr/>
          <p:nvPr/>
        </p:nvSpPr>
        <p:spPr>
          <a:xfrm>
            <a:off x="179512" y="1629658"/>
            <a:ext cx="8739360" cy="4781699"/>
          </a:xfrm>
          <a:custGeom>
            <a:avLst/>
            <a:gdLst>
              <a:gd name="connsiteX0" fmla="*/ 0 w 8640960"/>
              <a:gd name="connsiteY0" fmla="*/ 0 h 4781699"/>
              <a:gd name="connsiteX1" fmla="*/ 8640960 w 8640960"/>
              <a:gd name="connsiteY1" fmla="*/ 0 h 4781699"/>
              <a:gd name="connsiteX2" fmla="*/ 8640960 w 8640960"/>
              <a:gd name="connsiteY2" fmla="*/ 4781699 h 4781699"/>
              <a:gd name="connsiteX3" fmla="*/ 0 w 8640960"/>
              <a:gd name="connsiteY3" fmla="*/ 4781699 h 4781699"/>
              <a:gd name="connsiteX4" fmla="*/ 0 w 8640960"/>
              <a:gd name="connsiteY4" fmla="*/ 0 h 4781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0" h="4781699">
                <a:moveTo>
                  <a:pt x="0" y="0"/>
                </a:moveTo>
                <a:lnTo>
                  <a:pt x="8640960" y="0"/>
                </a:lnTo>
                <a:lnTo>
                  <a:pt x="8640960" y="4781699"/>
                </a:lnTo>
                <a:lnTo>
                  <a:pt x="0" y="4781699"/>
                </a:lnTo>
                <a:lnTo>
                  <a:pt x="0" y="0"/>
                </a:ln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864000" rIns="0" bIns="142240" numCol="2" spcCol="1270" anchor="ctr" anchorCtr="0">
            <a:noAutofit/>
          </a:bodyPr>
          <a:lstStyle/>
          <a:p>
            <a:pPr marL="180975" lvl="1" indent="-180975" algn="just" defTabSz="889000">
              <a:lnSpc>
                <a:spcPct val="90000"/>
              </a:lnSpc>
              <a:spcBef>
                <a:spcPts val="600"/>
              </a:spcBef>
              <a:spcAft>
                <a:spcPct val="15000"/>
              </a:spcAft>
              <a:buFont typeface="Wingdings" panose="05000000000000000000" pitchFamily="2" charset="2"/>
              <a:buChar char="Ø"/>
            </a:pPr>
            <a:r>
              <a:rPr lang="fr-FR" kern="1200" dirty="0" smtClean="0"/>
              <a:t>Interventions en milieu hyperbare autres que celles de la classe 0, </a:t>
            </a:r>
            <a:endParaRPr lang="fr-FR" kern="1200" dirty="0"/>
          </a:p>
          <a:p>
            <a:pPr marL="180975" lvl="1" indent="-180975" algn="just" defTabSz="889000">
              <a:lnSpc>
                <a:spcPct val="90000"/>
              </a:lnSpc>
              <a:spcBef>
                <a:spcPts val="600"/>
              </a:spcBef>
              <a:spcAft>
                <a:spcPct val="15000"/>
              </a:spcAft>
              <a:buFont typeface="Wingdings" panose="05000000000000000000" pitchFamily="2" charset="2"/>
              <a:buChar char="Ø"/>
            </a:pPr>
            <a:r>
              <a:rPr lang="fr-FR" kern="1200" dirty="0" smtClean="0"/>
              <a:t>Activités nécessitant l’utilisation ou l’entretien de certaines machines (machines à scier…), </a:t>
            </a:r>
            <a:endParaRPr lang="fr-FR" kern="1200" dirty="0"/>
          </a:p>
          <a:p>
            <a:pPr marL="180975" lvl="1" indent="-180975" algn="just" defTabSz="889000">
              <a:lnSpc>
                <a:spcPct val="90000"/>
              </a:lnSpc>
              <a:spcBef>
                <a:spcPts val="600"/>
              </a:spcBef>
              <a:spcAft>
                <a:spcPct val="15000"/>
              </a:spcAft>
              <a:buFont typeface="Wingdings" panose="05000000000000000000" pitchFamily="2" charset="2"/>
              <a:buChar char="Ø"/>
            </a:pPr>
            <a:r>
              <a:rPr lang="fr-FR" kern="1200" dirty="0" smtClean="0"/>
              <a:t>Maintenance des équipements de travail, </a:t>
            </a:r>
            <a:endParaRPr lang="fr-FR" kern="1200" dirty="0"/>
          </a:p>
          <a:p>
            <a:pPr marL="180975" lvl="1" indent="-180975" algn="just" defTabSz="889000">
              <a:lnSpc>
                <a:spcPct val="90000"/>
              </a:lnSpc>
              <a:spcBef>
                <a:spcPts val="600"/>
              </a:spcBef>
              <a:spcAft>
                <a:spcPct val="15000"/>
              </a:spcAft>
              <a:buFont typeface="Wingdings" panose="05000000000000000000" pitchFamily="2" charset="2"/>
              <a:buChar char="Ø"/>
            </a:pPr>
            <a:r>
              <a:rPr lang="fr-FR" kern="1200" dirty="0" smtClean="0"/>
              <a:t>Montage et démontage d’échafaudages sous conditions, </a:t>
            </a:r>
            <a:endParaRPr lang="fr-FR" kern="1200" dirty="0"/>
          </a:p>
          <a:p>
            <a:pPr marL="180975" lvl="1" indent="-180975" algn="just" defTabSz="889000">
              <a:lnSpc>
                <a:spcPct val="90000"/>
              </a:lnSpc>
              <a:spcBef>
                <a:spcPts val="600"/>
              </a:spcBef>
              <a:spcAft>
                <a:spcPct val="15000"/>
              </a:spcAft>
              <a:buFont typeface="Wingdings" panose="05000000000000000000" pitchFamily="2" charset="2"/>
              <a:buChar char="Ø"/>
            </a:pPr>
            <a:r>
              <a:rPr lang="fr-FR" kern="1200" dirty="0" smtClean="0"/>
              <a:t>Opérations sur des appareils sous pression (compresseurs,…), </a:t>
            </a:r>
          </a:p>
          <a:p>
            <a:pPr marL="342900" lvl="1" indent="-342900" algn="just" defTabSz="889000">
              <a:lnSpc>
                <a:spcPct val="90000"/>
              </a:lnSpc>
              <a:spcBef>
                <a:spcPct val="0"/>
              </a:spcBef>
              <a:spcAft>
                <a:spcPct val="15000"/>
              </a:spcAft>
              <a:buFont typeface="Wingdings" panose="05000000000000000000" pitchFamily="2" charset="2"/>
              <a:buChar char="Ø"/>
            </a:pPr>
            <a:endParaRPr lang="fr-FR" kern="1200" dirty="0" smtClean="0"/>
          </a:p>
          <a:p>
            <a:pPr marL="342900" lvl="1" indent="-342900" algn="just" defTabSz="889000">
              <a:lnSpc>
                <a:spcPct val="90000"/>
              </a:lnSpc>
              <a:spcBef>
                <a:spcPct val="0"/>
              </a:spcBef>
              <a:spcAft>
                <a:spcPct val="15000"/>
              </a:spcAft>
              <a:buFont typeface="Wingdings" panose="05000000000000000000" pitchFamily="2" charset="2"/>
              <a:buChar char="Ø"/>
            </a:pPr>
            <a:endParaRPr lang="fr-FR" dirty="0"/>
          </a:p>
          <a:p>
            <a:pPr marL="342900" lvl="1" indent="-161925" algn="just" defTabSz="889000">
              <a:lnSpc>
                <a:spcPct val="90000"/>
              </a:lnSpc>
              <a:spcBef>
                <a:spcPts val="600"/>
              </a:spcBef>
              <a:spcAft>
                <a:spcPct val="15000"/>
              </a:spcAft>
              <a:buFont typeface="Wingdings" panose="05000000000000000000" pitchFamily="2" charset="2"/>
              <a:buChar char="Ø"/>
            </a:pPr>
            <a:r>
              <a:rPr lang="fr-FR" kern="1200" dirty="0" smtClean="0"/>
              <a:t>Opérations dans un milieu confiné (puits, conduites de gaz…), </a:t>
            </a:r>
            <a:endParaRPr lang="fr-FR" kern="1200" dirty="0"/>
          </a:p>
          <a:p>
            <a:pPr marL="342900" lvl="1" indent="-161925" algn="just" defTabSz="889000">
              <a:lnSpc>
                <a:spcPct val="90000"/>
              </a:lnSpc>
              <a:spcBef>
                <a:spcPts val="600"/>
              </a:spcBef>
              <a:spcAft>
                <a:spcPct val="15000"/>
              </a:spcAft>
              <a:buFont typeface="Wingdings" panose="05000000000000000000" pitchFamily="2" charset="2"/>
              <a:buChar char="Ø"/>
            </a:pPr>
            <a:r>
              <a:rPr lang="fr-FR" kern="1200" dirty="0" smtClean="0"/>
              <a:t>Activités nécessitant la visite, l’entretien et le nettoyage de l’intérieur des cuves, citernes, bassins et réservoirs, </a:t>
            </a:r>
            <a:endParaRPr lang="fr-FR" kern="1200" dirty="0"/>
          </a:p>
          <a:p>
            <a:pPr marL="342900" lvl="1" indent="-161925" algn="just" defTabSz="889000">
              <a:lnSpc>
                <a:spcPct val="90000"/>
              </a:lnSpc>
              <a:spcBef>
                <a:spcPts val="600"/>
              </a:spcBef>
              <a:spcAft>
                <a:spcPct val="15000"/>
              </a:spcAft>
              <a:buFont typeface="Wingdings" panose="05000000000000000000" pitchFamily="2" charset="2"/>
              <a:buChar char="Ø"/>
            </a:pPr>
            <a:r>
              <a:rPr lang="fr-FR" kern="1200" dirty="0" smtClean="0"/>
              <a:t>Travaux temporaires en hauteur si les dispositifs de protection collective ne peuvent pas être utilisés, à condition que le jeune soit muni d’un équipement individuel, qu’il soit informé et formé.</a:t>
            </a:r>
            <a:endParaRPr lang="fr-FR" kern="1200" dirty="0"/>
          </a:p>
        </p:txBody>
      </p:sp>
      <p:sp>
        <p:nvSpPr>
          <p:cNvPr id="6" name="Forme libre 5"/>
          <p:cNvSpPr/>
          <p:nvPr/>
        </p:nvSpPr>
        <p:spPr>
          <a:xfrm>
            <a:off x="179512" y="950698"/>
            <a:ext cx="7272808" cy="1357920"/>
          </a:xfrm>
          <a:custGeom>
            <a:avLst/>
            <a:gdLst>
              <a:gd name="connsiteX0" fmla="*/ 0 w 6048672"/>
              <a:gd name="connsiteY0" fmla="*/ 226325 h 1357920"/>
              <a:gd name="connsiteX1" fmla="*/ 226325 w 6048672"/>
              <a:gd name="connsiteY1" fmla="*/ 0 h 1357920"/>
              <a:gd name="connsiteX2" fmla="*/ 5822347 w 6048672"/>
              <a:gd name="connsiteY2" fmla="*/ 0 h 1357920"/>
              <a:gd name="connsiteX3" fmla="*/ 6048672 w 6048672"/>
              <a:gd name="connsiteY3" fmla="*/ 226325 h 1357920"/>
              <a:gd name="connsiteX4" fmla="*/ 6048672 w 6048672"/>
              <a:gd name="connsiteY4" fmla="*/ 1131595 h 1357920"/>
              <a:gd name="connsiteX5" fmla="*/ 5822347 w 6048672"/>
              <a:gd name="connsiteY5" fmla="*/ 1357920 h 1357920"/>
              <a:gd name="connsiteX6" fmla="*/ 226325 w 6048672"/>
              <a:gd name="connsiteY6" fmla="*/ 1357920 h 1357920"/>
              <a:gd name="connsiteX7" fmla="*/ 0 w 6048672"/>
              <a:gd name="connsiteY7" fmla="*/ 1131595 h 1357920"/>
              <a:gd name="connsiteX8" fmla="*/ 0 w 6048672"/>
              <a:gd name="connsiteY8" fmla="*/ 226325 h 135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8672" h="1357920">
                <a:moveTo>
                  <a:pt x="0" y="226325"/>
                </a:moveTo>
                <a:cubicBezTo>
                  <a:pt x="0" y="101329"/>
                  <a:pt x="101329" y="0"/>
                  <a:pt x="226325" y="0"/>
                </a:cubicBezTo>
                <a:lnTo>
                  <a:pt x="5822347" y="0"/>
                </a:lnTo>
                <a:cubicBezTo>
                  <a:pt x="5947343" y="0"/>
                  <a:pt x="6048672" y="101329"/>
                  <a:pt x="6048672" y="226325"/>
                </a:cubicBezTo>
                <a:lnTo>
                  <a:pt x="6048672" y="1131595"/>
                </a:lnTo>
                <a:cubicBezTo>
                  <a:pt x="6048672" y="1256591"/>
                  <a:pt x="5947343" y="1357920"/>
                  <a:pt x="5822347" y="1357920"/>
                </a:cubicBezTo>
                <a:lnTo>
                  <a:pt x="226325" y="1357920"/>
                </a:lnTo>
                <a:cubicBezTo>
                  <a:pt x="101329" y="1357920"/>
                  <a:pt x="0" y="1256591"/>
                  <a:pt x="0" y="1131595"/>
                </a:cubicBezTo>
                <a:lnTo>
                  <a:pt x="0" y="2263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913" tIns="66288" rIns="210288" bIns="66288" numCol="1" spcCol="1270" anchor="ctr" anchorCtr="0">
            <a:noAutofit/>
          </a:bodyPr>
          <a:lstStyle/>
          <a:p>
            <a:pPr lvl="0" algn="l"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rPr>
              <a:t>Après déclaration à l’inspection du travail</a:t>
            </a:r>
            <a:r>
              <a:rPr lang="fr-FR" sz="2400" kern="1200" dirty="0" smtClean="0"/>
              <a:t>, le jeune peut effectuer notamment les activités suivantes : </a:t>
            </a:r>
            <a:endParaRPr lang="fr-FR" sz="2400" kern="1200" dirty="0"/>
          </a:p>
        </p:txBody>
      </p:sp>
    </p:spTree>
    <p:extLst>
      <p:ext uri="{BB962C8B-B14F-4D97-AF65-F5344CB8AC3E}">
        <p14:creationId xmlns:p14="http://schemas.microsoft.com/office/powerpoint/2010/main" val="169596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16632"/>
            <a:ext cx="9144000" cy="600164"/>
          </a:xfrm>
          <a:prstGeom prst="rect">
            <a:avLst/>
          </a:prstGeom>
          <a:noFill/>
        </p:spPr>
        <p:txBody>
          <a:bodyPr wrap="square" rtlCol="0" anchor="t">
            <a:spAutoFit/>
          </a:bodyPr>
          <a:lstStyle/>
          <a:p>
            <a:pPr algn="ctr"/>
            <a:r>
              <a:rPr lang="fr-FR" sz="3300" b="1" dirty="0" smtClean="0">
                <a:solidFill>
                  <a:srgbClr val="073E87"/>
                </a:solidFill>
              </a:rPr>
              <a:t>FLUIDE FRIGORIGÈNE : NOUVELLE DISPOSITION</a:t>
            </a:r>
            <a:endParaRPr lang="fr-FR" sz="3300" b="1" dirty="0">
              <a:solidFill>
                <a:srgbClr val="073E87"/>
              </a:solidFill>
            </a:endParaRPr>
          </a:p>
        </p:txBody>
      </p:sp>
      <p:sp>
        <p:nvSpPr>
          <p:cNvPr id="5" name="Parenthèses 4"/>
          <p:cNvSpPr/>
          <p:nvPr/>
        </p:nvSpPr>
        <p:spPr>
          <a:xfrm>
            <a:off x="251520" y="836712"/>
            <a:ext cx="8640960" cy="1080120"/>
          </a:xfrm>
          <a:prstGeom prst="bracketPair">
            <a:avLst/>
          </a:prstGeom>
          <a:ln w="19050"/>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fr-FR" sz="2000" b="1" i="1" u="sng" dirty="0" smtClean="0">
                <a:solidFill>
                  <a:srgbClr val="0000FF"/>
                </a:solidFill>
                <a:effectLst>
                  <a:outerShdw blurRad="38100" dist="38100" dir="2700000" algn="tl">
                    <a:srgbClr val="000000">
                      <a:alpha val="43137"/>
                    </a:srgbClr>
                  </a:outerShdw>
                </a:effectLst>
              </a:rPr>
              <a:t>Sources : </a:t>
            </a:r>
            <a:br>
              <a:rPr lang="fr-FR" sz="2000" b="1" i="1" u="sng" dirty="0" smtClean="0">
                <a:solidFill>
                  <a:srgbClr val="0000FF"/>
                </a:solidFill>
                <a:effectLst>
                  <a:outerShdw blurRad="38100" dist="38100" dir="2700000" algn="tl">
                    <a:srgbClr val="000000">
                      <a:alpha val="43137"/>
                    </a:srgbClr>
                  </a:outerShdw>
                </a:effectLst>
              </a:rPr>
            </a:br>
            <a:r>
              <a:rPr lang="fr-FR" b="1" i="1" u="sng" dirty="0" smtClean="0">
                <a:solidFill>
                  <a:srgbClr val="0000FF"/>
                </a:solidFill>
                <a:effectLst>
                  <a:outerShdw blurRad="38100" dist="38100" dir="2700000" algn="tl">
                    <a:srgbClr val="000000">
                      <a:alpha val="43137"/>
                    </a:srgbClr>
                  </a:outerShdw>
                </a:effectLst>
              </a:rPr>
              <a:t>Service de la Prévention des Nuisances et de la Qualité de l’Environnement</a:t>
            </a:r>
            <a:br>
              <a:rPr lang="fr-FR" b="1" i="1" u="sng" dirty="0" smtClean="0">
                <a:solidFill>
                  <a:srgbClr val="0000FF"/>
                </a:solidFill>
                <a:effectLst>
                  <a:outerShdw blurRad="38100" dist="38100" dir="2700000" algn="tl">
                    <a:srgbClr val="000000">
                      <a:alpha val="43137"/>
                    </a:srgbClr>
                  </a:outerShdw>
                </a:effectLst>
              </a:rPr>
            </a:br>
            <a:r>
              <a:rPr lang="fr-FR" b="1" i="1" u="sng" dirty="0" smtClean="0">
                <a:solidFill>
                  <a:srgbClr val="0000FF"/>
                </a:solidFill>
                <a:effectLst>
                  <a:outerShdw blurRad="38100" dist="38100" dir="2700000" algn="tl">
                    <a:srgbClr val="000000">
                      <a:alpha val="43137"/>
                    </a:srgbClr>
                  </a:outerShdw>
                </a:effectLst>
              </a:rPr>
              <a:t>Département Produits Chimiques, Pollutions Diffuses et Agriculture</a:t>
            </a:r>
          </a:p>
          <a:p>
            <a:pPr algn="ctr"/>
            <a:r>
              <a:rPr lang="fr-FR" b="1" i="1" u="sng" dirty="0" smtClean="0">
                <a:solidFill>
                  <a:srgbClr val="0000FF"/>
                </a:solidFill>
                <a:effectLst>
                  <a:outerShdw blurRad="38100" dist="38100" dir="2700000" algn="tl">
                    <a:srgbClr val="000000">
                      <a:alpha val="43137"/>
                    </a:srgbClr>
                  </a:outerShdw>
                </a:effectLst>
              </a:rPr>
              <a:t>Bureau des Substances et Préparations Chimiques  </a:t>
            </a:r>
            <a:endParaRPr lang="fr-FR" b="1" i="1" u="sng" dirty="0">
              <a:solidFill>
                <a:srgbClr val="0000FF"/>
              </a:solidFill>
              <a:effectLst>
                <a:outerShdw blurRad="38100" dist="38100" dir="2700000" algn="tl">
                  <a:srgbClr val="000000">
                    <a:alpha val="43137"/>
                  </a:srgbClr>
                </a:outerShdw>
              </a:effectLst>
            </a:endParaRPr>
          </a:p>
        </p:txBody>
      </p:sp>
      <p:sp>
        <p:nvSpPr>
          <p:cNvPr id="4" name="ZoneTexte 3"/>
          <p:cNvSpPr txBox="1"/>
          <p:nvPr/>
        </p:nvSpPr>
        <p:spPr>
          <a:xfrm>
            <a:off x="251520" y="2204864"/>
            <a:ext cx="8640960" cy="4247317"/>
          </a:xfrm>
          <a:prstGeom prst="rect">
            <a:avLst/>
          </a:prstGeom>
          <a:noFill/>
        </p:spPr>
        <p:txBody>
          <a:bodyPr wrap="square" rtlCol="0">
            <a:spAutoFit/>
          </a:bodyPr>
          <a:lstStyle/>
          <a:p>
            <a:pPr algn="just"/>
            <a:r>
              <a:rPr lang="fr-FR" dirty="0" smtClean="0">
                <a:solidFill>
                  <a:srgbClr val="073E87"/>
                </a:solidFill>
              </a:rPr>
              <a:t>L’arrêté du 30 juin 2008 précité définit dans son annexe I la catégorie V des attestations de capacité comme suit : «  </a:t>
            </a:r>
            <a:r>
              <a:rPr lang="fr-FR" i="1" dirty="0" smtClean="0">
                <a:solidFill>
                  <a:srgbClr val="073E87"/>
                </a:solidFill>
              </a:rPr>
              <a:t>contrôle d’étanchéité, maintenance et entretien, assemblage, mise en service, récupération des fluides des systèmes de climatisation de véhicules, engins et matériels mentionnés à l’article R.311-1 du Code de la route</a:t>
            </a:r>
            <a:r>
              <a:rPr lang="fr-FR" dirty="0" smtClean="0">
                <a:solidFill>
                  <a:srgbClr val="073E87"/>
                </a:solidFill>
              </a:rPr>
              <a:t> ». Au vu des sollicitations sur ce sujet, il apparaît que l’interprétation de cette définition n’est pas partagée par l’ensemble des acteurs de la filière, notamment pour ce qui est de l’inclusion dans cette catégorie des engins de chantiers comme les </a:t>
            </a:r>
            <a:r>
              <a:rPr lang="fr-FR" dirty="0" err="1" smtClean="0">
                <a:solidFill>
                  <a:srgbClr val="073E87"/>
                </a:solidFill>
              </a:rPr>
              <a:t>dumpeurs</a:t>
            </a:r>
            <a:r>
              <a:rPr lang="fr-FR" dirty="0" smtClean="0">
                <a:solidFill>
                  <a:srgbClr val="073E87"/>
                </a:solidFill>
              </a:rPr>
              <a:t> ou tombereaux sur chenilles. </a:t>
            </a:r>
          </a:p>
          <a:p>
            <a:pPr algn="just"/>
            <a:endParaRPr lang="fr-FR" dirty="0" smtClean="0">
              <a:solidFill>
                <a:srgbClr val="073E87"/>
              </a:solidFill>
            </a:endParaRPr>
          </a:p>
          <a:p>
            <a:pPr algn="just"/>
            <a:r>
              <a:rPr lang="fr-FR" dirty="0" smtClean="0">
                <a:solidFill>
                  <a:srgbClr val="073E87"/>
                </a:solidFill>
              </a:rPr>
              <a:t>Comme vous l’indiquez dans votre courrier, l’article R.311-1 du Code de la route fait référence, sans son point 6.9 concernant les matériels de travaux publics, à une liste établie par le Ministère chargé des transports. Cette liste, qui figure en annexe de l’arrêté du 7 avril 1955, recense la plupart des engins utilisés, entre autres, pour le battage et l’arrachage, le terrassement, le levage, la manutention, ainsi que pour la construction et l’entretien des routes. Les </a:t>
            </a:r>
            <a:r>
              <a:rPr lang="fr-FR" dirty="0" err="1" smtClean="0">
                <a:solidFill>
                  <a:srgbClr val="073E87"/>
                </a:solidFill>
              </a:rPr>
              <a:t>dumpeurs</a:t>
            </a:r>
            <a:r>
              <a:rPr lang="fr-FR" dirty="0" smtClean="0">
                <a:solidFill>
                  <a:srgbClr val="073E87"/>
                </a:solidFill>
              </a:rPr>
              <a:t> figurent notamment dans cette liste, et relèvent </a:t>
            </a:r>
            <a:r>
              <a:rPr lang="fr-FR" b="1" dirty="0" smtClean="0">
                <a:solidFill>
                  <a:srgbClr val="0000FF"/>
                </a:solidFill>
                <a:effectLst>
                  <a:outerShdw blurRad="38100" dist="38100" dir="2700000" algn="tl">
                    <a:srgbClr val="000000">
                      <a:alpha val="43137"/>
                    </a:srgbClr>
                  </a:outerShdw>
                </a:effectLst>
              </a:rPr>
              <a:t>donc bien de la catégorie V au sens de l’arrêté du 30 juin 2008 précité</a:t>
            </a:r>
            <a:r>
              <a:rPr lang="fr-FR" dirty="0" smtClean="0">
                <a:solidFill>
                  <a:srgbClr val="073E87"/>
                </a:solidFill>
              </a:rPr>
              <a:t>.</a:t>
            </a:r>
            <a:endParaRPr lang="fr-FR" dirty="0">
              <a:solidFill>
                <a:srgbClr val="073E87"/>
              </a:solidFill>
            </a:endParaRPr>
          </a:p>
        </p:txBody>
      </p:sp>
    </p:spTree>
    <p:extLst>
      <p:ext uri="{BB962C8B-B14F-4D97-AF65-F5344CB8AC3E}">
        <p14:creationId xmlns:p14="http://schemas.microsoft.com/office/powerpoint/2010/main" val="35219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392" y="154025"/>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PROCÉDURE DE DÉROGATION</a:t>
            </a:r>
            <a:endParaRPr lang="fr-FR" sz="32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2437975851"/>
              </p:ext>
            </p:extLst>
          </p:nvPr>
        </p:nvGraphicFramePr>
        <p:xfrm>
          <a:off x="26392" y="692696"/>
          <a:ext cx="9010104" cy="582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6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12830B1-CFC0-47DE-8FA9-3D9D0C623849}"/>
                                            </p:graphicEl>
                                          </p:spTgt>
                                        </p:tgtEl>
                                        <p:attrNameLst>
                                          <p:attrName>style.visibility</p:attrName>
                                        </p:attrNameLst>
                                      </p:cBhvr>
                                      <p:to>
                                        <p:strVal val="visible"/>
                                      </p:to>
                                    </p:set>
                                    <p:animEffect transition="in" filter="fade">
                                      <p:cBhvr>
                                        <p:cTn id="7" dur="500"/>
                                        <p:tgtEl>
                                          <p:spTgt spid="2">
                                            <p:graphicEl>
                                              <a:dgm id="{412830B1-CFC0-47DE-8FA9-3D9D0C6238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23A3F1A-B300-4F0E-BAB5-84996F70BC26}"/>
                                            </p:graphicEl>
                                          </p:spTgt>
                                        </p:tgtEl>
                                        <p:attrNameLst>
                                          <p:attrName>style.visibility</p:attrName>
                                        </p:attrNameLst>
                                      </p:cBhvr>
                                      <p:to>
                                        <p:strVal val="visible"/>
                                      </p:to>
                                    </p:set>
                                    <p:animEffect transition="in" filter="fade">
                                      <p:cBhvr>
                                        <p:cTn id="12" dur="500"/>
                                        <p:tgtEl>
                                          <p:spTgt spid="2">
                                            <p:graphicEl>
                                              <a:dgm id="{623A3F1A-B300-4F0E-BAB5-84996F70BC2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AD709B8C-21BC-4ABE-8935-18F646D1698F}"/>
                                            </p:graphicEl>
                                          </p:spTgt>
                                        </p:tgtEl>
                                        <p:attrNameLst>
                                          <p:attrName>style.visibility</p:attrName>
                                        </p:attrNameLst>
                                      </p:cBhvr>
                                      <p:to>
                                        <p:strVal val="visible"/>
                                      </p:to>
                                    </p:set>
                                    <p:animEffect transition="in" filter="fade">
                                      <p:cBhvr>
                                        <p:cTn id="15" dur="500"/>
                                        <p:tgtEl>
                                          <p:spTgt spid="2">
                                            <p:graphicEl>
                                              <a:dgm id="{AD709B8C-21BC-4ABE-8935-18F646D1698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6BDFEFBD-350A-49E5-8FC1-3E9A4CC8291F}"/>
                                            </p:graphicEl>
                                          </p:spTgt>
                                        </p:tgtEl>
                                        <p:attrNameLst>
                                          <p:attrName>style.visibility</p:attrName>
                                        </p:attrNameLst>
                                      </p:cBhvr>
                                      <p:to>
                                        <p:strVal val="visible"/>
                                      </p:to>
                                    </p:set>
                                    <p:animEffect transition="in" filter="fade">
                                      <p:cBhvr>
                                        <p:cTn id="20" dur="500"/>
                                        <p:tgtEl>
                                          <p:spTgt spid="2">
                                            <p:graphicEl>
                                              <a:dgm id="{6BDFEFBD-350A-49E5-8FC1-3E9A4CC829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53A81C94-16EE-402A-B5A4-E2B4F65E26EC}"/>
                                            </p:graphicEl>
                                          </p:spTgt>
                                        </p:tgtEl>
                                        <p:attrNameLst>
                                          <p:attrName>style.visibility</p:attrName>
                                        </p:attrNameLst>
                                      </p:cBhvr>
                                      <p:to>
                                        <p:strVal val="visible"/>
                                      </p:to>
                                    </p:set>
                                    <p:animEffect transition="in" filter="fade">
                                      <p:cBhvr>
                                        <p:cTn id="23" dur="500"/>
                                        <p:tgtEl>
                                          <p:spTgt spid="2">
                                            <p:graphicEl>
                                              <a:dgm id="{53A81C94-16EE-402A-B5A4-E2B4F65E26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392" y="154025"/>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MESURES DE PRÉVENTION OBLIGATOIRES</a:t>
            </a:r>
            <a:endParaRPr lang="fr-FR" sz="3200" b="1" spc="-100" dirty="0">
              <a:solidFill>
                <a:srgbClr val="073E87"/>
              </a:solidFill>
            </a:endParaRPr>
          </a:p>
        </p:txBody>
      </p:sp>
      <p:sp>
        <p:nvSpPr>
          <p:cNvPr id="4" name="Forme libre 3"/>
          <p:cNvSpPr/>
          <p:nvPr/>
        </p:nvSpPr>
        <p:spPr>
          <a:xfrm>
            <a:off x="179512" y="836780"/>
            <a:ext cx="8784975" cy="843316"/>
          </a:xfrm>
          <a:custGeom>
            <a:avLst/>
            <a:gdLst>
              <a:gd name="connsiteX0" fmla="*/ 0 w 5276133"/>
              <a:gd name="connsiteY0" fmla="*/ 84332 h 843316"/>
              <a:gd name="connsiteX1" fmla="*/ 84332 w 5276133"/>
              <a:gd name="connsiteY1" fmla="*/ 0 h 843316"/>
              <a:gd name="connsiteX2" fmla="*/ 5191801 w 5276133"/>
              <a:gd name="connsiteY2" fmla="*/ 0 h 843316"/>
              <a:gd name="connsiteX3" fmla="*/ 5276133 w 5276133"/>
              <a:gd name="connsiteY3" fmla="*/ 84332 h 843316"/>
              <a:gd name="connsiteX4" fmla="*/ 5276133 w 5276133"/>
              <a:gd name="connsiteY4" fmla="*/ 758984 h 843316"/>
              <a:gd name="connsiteX5" fmla="*/ 5191801 w 5276133"/>
              <a:gd name="connsiteY5" fmla="*/ 843316 h 843316"/>
              <a:gd name="connsiteX6" fmla="*/ 84332 w 5276133"/>
              <a:gd name="connsiteY6" fmla="*/ 843316 h 843316"/>
              <a:gd name="connsiteX7" fmla="*/ 0 w 5276133"/>
              <a:gd name="connsiteY7" fmla="*/ 758984 h 843316"/>
              <a:gd name="connsiteX8" fmla="*/ 0 w 5276133"/>
              <a:gd name="connsiteY8" fmla="*/ 84332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6133" h="843316">
                <a:moveTo>
                  <a:pt x="0" y="84332"/>
                </a:moveTo>
                <a:cubicBezTo>
                  <a:pt x="0" y="37757"/>
                  <a:pt x="37757" y="0"/>
                  <a:pt x="84332" y="0"/>
                </a:cubicBezTo>
                <a:lnTo>
                  <a:pt x="5191801" y="0"/>
                </a:lnTo>
                <a:cubicBezTo>
                  <a:pt x="5238376" y="0"/>
                  <a:pt x="5276133" y="37757"/>
                  <a:pt x="5276133" y="84332"/>
                </a:cubicBezTo>
                <a:lnTo>
                  <a:pt x="5276133" y="758984"/>
                </a:lnTo>
                <a:cubicBezTo>
                  <a:pt x="5276133" y="805559"/>
                  <a:pt x="5238376" y="843316"/>
                  <a:pt x="5191801" y="843316"/>
                </a:cubicBezTo>
                <a:lnTo>
                  <a:pt x="84332" y="843316"/>
                </a:lnTo>
                <a:cubicBezTo>
                  <a:pt x="37757" y="843316"/>
                  <a:pt x="0" y="805559"/>
                  <a:pt x="0" y="758984"/>
                </a:cubicBezTo>
                <a:lnTo>
                  <a:pt x="0" y="84332"/>
                </a:lnTo>
                <a:close/>
              </a:path>
            </a:pathLst>
          </a:custGeom>
          <a:solidFill>
            <a:srgbClr val="3E77BF"/>
          </a:solidFill>
        </p:spPr>
        <p:style>
          <a:lnRef idx="3">
            <a:schemeClr val="lt1">
              <a:hueOff val="0"/>
              <a:satOff val="0"/>
              <a:lumOff val="0"/>
              <a:alphaOff val="0"/>
            </a:schemeClr>
          </a:lnRef>
          <a:fillRef idx="1">
            <a:schemeClr val="accent2">
              <a:shade val="80000"/>
              <a:hueOff val="0"/>
              <a:satOff val="0"/>
              <a:lumOff val="0"/>
              <a:alphaOff val="0"/>
            </a:schemeClr>
          </a:fillRef>
          <a:effectRef idx="1">
            <a:schemeClr val="accent2">
              <a:shade val="80000"/>
              <a:hueOff val="0"/>
              <a:satOff val="0"/>
              <a:lumOff val="0"/>
              <a:alphaOff val="0"/>
            </a:schemeClr>
          </a:effectRef>
          <a:fontRef idx="minor">
            <a:schemeClr val="lt1"/>
          </a:fontRef>
        </p:style>
        <p:txBody>
          <a:bodyPr spcFirstLastPara="0" vert="horz" wrap="square" lIns="60895" tIns="48830" rIns="60895" bIns="48830" numCol="1" spcCol="1270" anchor="ctr" anchorCtr="0">
            <a:noAutofit/>
          </a:bodyPr>
          <a:lstStyle/>
          <a:p>
            <a:pPr lvl="0" algn="ctr" defTabSz="844550">
              <a:lnSpc>
                <a:spcPct val="90000"/>
              </a:lnSpc>
              <a:spcBef>
                <a:spcPct val="0"/>
              </a:spcBef>
              <a:spcAft>
                <a:spcPct val="35000"/>
              </a:spcAft>
            </a:pPr>
            <a:r>
              <a:rPr lang="fr-FR" sz="1900" kern="1200" dirty="0" smtClean="0"/>
              <a:t>L’employeur et le chef d’établissement doivent aussi respecter </a:t>
            </a:r>
            <a:br>
              <a:rPr lang="fr-FR" sz="1900" kern="1200" dirty="0" smtClean="0"/>
            </a:br>
            <a:r>
              <a:rPr lang="fr-FR" sz="1900" kern="1200" dirty="0" smtClean="0"/>
              <a:t>les règles de prévention suivantes : </a:t>
            </a:r>
            <a:endParaRPr lang="fr-FR" sz="1900" kern="1200" dirty="0"/>
          </a:p>
        </p:txBody>
      </p:sp>
      <p:sp>
        <p:nvSpPr>
          <p:cNvPr id="7" name="Forme libre 6"/>
          <p:cNvSpPr/>
          <p:nvPr/>
        </p:nvSpPr>
        <p:spPr>
          <a:xfrm>
            <a:off x="539552" y="1831893"/>
            <a:ext cx="8136904" cy="843316"/>
          </a:xfrm>
          <a:custGeom>
            <a:avLst/>
            <a:gdLst>
              <a:gd name="connsiteX0" fmla="*/ 0 w 4382217"/>
              <a:gd name="connsiteY0" fmla="*/ 140581 h 843316"/>
              <a:gd name="connsiteX1" fmla="*/ 140581 w 4382217"/>
              <a:gd name="connsiteY1" fmla="*/ 0 h 843316"/>
              <a:gd name="connsiteX2" fmla="*/ 4241636 w 4382217"/>
              <a:gd name="connsiteY2" fmla="*/ 0 h 843316"/>
              <a:gd name="connsiteX3" fmla="*/ 4382217 w 4382217"/>
              <a:gd name="connsiteY3" fmla="*/ 140581 h 843316"/>
              <a:gd name="connsiteX4" fmla="*/ 4382217 w 4382217"/>
              <a:gd name="connsiteY4" fmla="*/ 702735 h 843316"/>
              <a:gd name="connsiteX5" fmla="*/ 4241636 w 4382217"/>
              <a:gd name="connsiteY5" fmla="*/ 843316 h 843316"/>
              <a:gd name="connsiteX6" fmla="*/ 140581 w 4382217"/>
              <a:gd name="connsiteY6" fmla="*/ 843316 h 843316"/>
              <a:gd name="connsiteX7" fmla="*/ 0 w 4382217"/>
              <a:gd name="connsiteY7" fmla="*/ 702735 h 843316"/>
              <a:gd name="connsiteX8" fmla="*/ 0 w 4382217"/>
              <a:gd name="connsiteY8" fmla="*/ 140581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17" h="843316">
                <a:moveTo>
                  <a:pt x="0" y="140581"/>
                </a:moveTo>
                <a:cubicBezTo>
                  <a:pt x="0" y="62940"/>
                  <a:pt x="62940" y="0"/>
                  <a:pt x="140581" y="0"/>
                </a:cubicBezTo>
                <a:lnTo>
                  <a:pt x="4241636" y="0"/>
                </a:lnTo>
                <a:cubicBezTo>
                  <a:pt x="4319277" y="0"/>
                  <a:pt x="4382217" y="62940"/>
                  <a:pt x="4382217" y="140581"/>
                </a:cubicBezTo>
                <a:lnTo>
                  <a:pt x="4382217" y="702735"/>
                </a:lnTo>
                <a:cubicBezTo>
                  <a:pt x="4382217" y="780376"/>
                  <a:pt x="4319277" y="843316"/>
                  <a:pt x="4241636" y="843316"/>
                </a:cubicBezTo>
                <a:lnTo>
                  <a:pt x="140581" y="843316"/>
                </a:lnTo>
                <a:cubicBezTo>
                  <a:pt x="62940" y="843316"/>
                  <a:pt x="0" y="780376"/>
                  <a:pt x="0" y="702735"/>
                </a:cubicBezTo>
                <a:lnTo>
                  <a:pt x="0" y="140581"/>
                </a:lnTo>
                <a:close/>
              </a:path>
            </a:pathLst>
          </a:custGeom>
        </p:spPr>
        <p:style>
          <a:lnRef idx="3">
            <a:schemeClr val="lt1">
              <a:hueOff val="0"/>
              <a:satOff val="0"/>
              <a:lumOff val="0"/>
              <a:alphaOff val="0"/>
            </a:schemeClr>
          </a:lnRef>
          <a:fillRef idx="1">
            <a:schemeClr val="accent2">
              <a:shade val="80000"/>
              <a:hueOff val="0"/>
              <a:satOff val="0"/>
              <a:lumOff val="0"/>
              <a:alphaOff val="0"/>
            </a:schemeClr>
          </a:fillRef>
          <a:effectRef idx="1">
            <a:schemeClr val="accent2">
              <a:shade val="80000"/>
              <a:hueOff val="0"/>
              <a:satOff val="0"/>
              <a:lumOff val="0"/>
              <a:alphaOff val="0"/>
            </a:schemeClr>
          </a:effectRef>
          <a:fontRef idx="minor">
            <a:schemeClr val="lt1"/>
          </a:fontRef>
        </p:style>
        <p:txBody>
          <a:bodyPr spcFirstLastPara="0" vert="horz" wrap="square" lIns="169191" tIns="169191" rIns="169191" bIns="169191" numCol="1" spcCol="1270" anchor="ctr" anchorCtr="0">
            <a:noAutofit/>
          </a:bodyPr>
          <a:lstStyle/>
          <a:p>
            <a:pPr lvl="0" algn="just" defTabSz="800100">
              <a:lnSpc>
                <a:spcPct val="90000"/>
              </a:lnSpc>
              <a:spcBef>
                <a:spcPct val="0"/>
              </a:spcBef>
              <a:spcAft>
                <a:spcPct val="35000"/>
              </a:spcAft>
            </a:pPr>
            <a:r>
              <a:rPr lang="fr-FR" sz="1800" kern="1200" dirty="0" smtClean="0"/>
              <a:t>Évaluer les risques professionnels pour le jeune et mettre en œuvre les actions de prévention nécessaires.</a:t>
            </a:r>
            <a:endParaRPr lang="fr-FR" sz="1800" kern="1200" dirty="0"/>
          </a:p>
        </p:txBody>
      </p:sp>
      <p:sp>
        <p:nvSpPr>
          <p:cNvPr id="9" name="Forme libre 8"/>
          <p:cNvSpPr/>
          <p:nvPr/>
        </p:nvSpPr>
        <p:spPr>
          <a:xfrm>
            <a:off x="539552" y="2776408"/>
            <a:ext cx="8136904" cy="843316"/>
          </a:xfrm>
          <a:custGeom>
            <a:avLst/>
            <a:gdLst>
              <a:gd name="connsiteX0" fmla="*/ 0 w 4382217"/>
              <a:gd name="connsiteY0" fmla="*/ 140581 h 843316"/>
              <a:gd name="connsiteX1" fmla="*/ 140581 w 4382217"/>
              <a:gd name="connsiteY1" fmla="*/ 0 h 843316"/>
              <a:gd name="connsiteX2" fmla="*/ 4241636 w 4382217"/>
              <a:gd name="connsiteY2" fmla="*/ 0 h 843316"/>
              <a:gd name="connsiteX3" fmla="*/ 4382217 w 4382217"/>
              <a:gd name="connsiteY3" fmla="*/ 140581 h 843316"/>
              <a:gd name="connsiteX4" fmla="*/ 4382217 w 4382217"/>
              <a:gd name="connsiteY4" fmla="*/ 702735 h 843316"/>
              <a:gd name="connsiteX5" fmla="*/ 4241636 w 4382217"/>
              <a:gd name="connsiteY5" fmla="*/ 843316 h 843316"/>
              <a:gd name="connsiteX6" fmla="*/ 140581 w 4382217"/>
              <a:gd name="connsiteY6" fmla="*/ 843316 h 843316"/>
              <a:gd name="connsiteX7" fmla="*/ 0 w 4382217"/>
              <a:gd name="connsiteY7" fmla="*/ 702735 h 843316"/>
              <a:gd name="connsiteX8" fmla="*/ 0 w 4382217"/>
              <a:gd name="connsiteY8" fmla="*/ 140581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17" h="843316">
                <a:moveTo>
                  <a:pt x="0" y="140581"/>
                </a:moveTo>
                <a:cubicBezTo>
                  <a:pt x="0" y="62940"/>
                  <a:pt x="62940" y="0"/>
                  <a:pt x="140581" y="0"/>
                </a:cubicBezTo>
                <a:lnTo>
                  <a:pt x="4241636" y="0"/>
                </a:lnTo>
                <a:cubicBezTo>
                  <a:pt x="4319277" y="0"/>
                  <a:pt x="4382217" y="62940"/>
                  <a:pt x="4382217" y="140581"/>
                </a:cubicBezTo>
                <a:lnTo>
                  <a:pt x="4382217" y="702735"/>
                </a:lnTo>
                <a:cubicBezTo>
                  <a:pt x="4382217" y="780376"/>
                  <a:pt x="4319277" y="843316"/>
                  <a:pt x="4241636" y="843316"/>
                </a:cubicBezTo>
                <a:lnTo>
                  <a:pt x="140581" y="843316"/>
                </a:lnTo>
                <a:cubicBezTo>
                  <a:pt x="62940" y="843316"/>
                  <a:pt x="0" y="780376"/>
                  <a:pt x="0" y="702735"/>
                </a:cubicBezTo>
                <a:lnTo>
                  <a:pt x="0" y="140581"/>
                </a:lnTo>
                <a:close/>
              </a:path>
            </a:pathLst>
          </a:custGeom>
          <a:solidFill>
            <a:srgbClr val="5585C9"/>
          </a:solidFill>
        </p:spPr>
        <p:style>
          <a:lnRef idx="3">
            <a:schemeClr val="lt1">
              <a:hueOff val="0"/>
              <a:satOff val="0"/>
              <a:lumOff val="0"/>
              <a:alphaOff val="0"/>
            </a:schemeClr>
          </a:lnRef>
          <a:fillRef idx="1">
            <a:schemeClr val="accent2">
              <a:shade val="80000"/>
              <a:hueOff val="93015"/>
              <a:satOff val="512"/>
              <a:lumOff val="6407"/>
              <a:alphaOff val="0"/>
            </a:schemeClr>
          </a:fillRef>
          <a:effectRef idx="1">
            <a:schemeClr val="accent2">
              <a:shade val="80000"/>
              <a:hueOff val="93015"/>
              <a:satOff val="512"/>
              <a:lumOff val="6407"/>
              <a:alphaOff val="0"/>
            </a:schemeClr>
          </a:effectRef>
          <a:fontRef idx="minor">
            <a:schemeClr val="lt1"/>
          </a:fontRef>
        </p:style>
        <p:txBody>
          <a:bodyPr spcFirstLastPara="0" vert="horz" wrap="square" lIns="169191" tIns="169191" rIns="169191" bIns="169191" numCol="1" spcCol="1270" anchor="ctr" anchorCtr="0">
            <a:noAutofit/>
          </a:bodyPr>
          <a:lstStyle/>
          <a:p>
            <a:pPr lvl="0" algn="just" defTabSz="800100">
              <a:lnSpc>
                <a:spcPct val="90000"/>
              </a:lnSpc>
              <a:spcBef>
                <a:spcPct val="0"/>
              </a:spcBef>
              <a:spcAft>
                <a:spcPct val="35000"/>
              </a:spcAft>
            </a:pPr>
            <a:r>
              <a:rPr lang="fr-FR" sz="1800" kern="1200" dirty="0" smtClean="0"/>
              <a:t>Informer le jeune sur les risques pour sa santé et sa sécurité et les mesures de protection prises.</a:t>
            </a:r>
            <a:endParaRPr lang="fr-FR" sz="1800" kern="1200" dirty="0"/>
          </a:p>
        </p:txBody>
      </p:sp>
      <p:sp>
        <p:nvSpPr>
          <p:cNvPr id="11" name="Forme libre 10"/>
          <p:cNvSpPr/>
          <p:nvPr/>
        </p:nvSpPr>
        <p:spPr>
          <a:xfrm>
            <a:off x="539552" y="3720922"/>
            <a:ext cx="8136904" cy="843316"/>
          </a:xfrm>
          <a:custGeom>
            <a:avLst/>
            <a:gdLst>
              <a:gd name="connsiteX0" fmla="*/ 0 w 4382217"/>
              <a:gd name="connsiteY0" fmla="*/ 140581 h 843316"/>
              <a:gd name="connsiteX1" fmla="*/ 140581 w 4382217"/>
              <a:gd name="connsiteY1" fmla="*/ 0 h 843316"/>
              <a:gd name="connsiteX2" fmla="*/ 4241636 w 4382217"/>
              <a:gd name="connsiteY2" fmla="*/ 0 h 843316"/>
              <a:gd name="connsiteX3" fmla="*/ 4382217 w 4382217"/>
              <a:gd name="connsiteY3" fmla="*/ 140581 h 843316"/>
              <a:gd name="connsiteX4" fmla="*/ 4382217 w 4382217"/>
              <a:gd name="connsiteY4" fmla="*/ 702735 h 843316"/>
              <a:gd name="connsiteX5" fmla="*/ 4241636 w 4382217"/>
              <a:gd name="connsiteY5" fmla="*/ 843316 h 843316"/>
              <a:gd name="connsiteX6" fmla="*/ 140581 w 4382217"/>
              <a:gd name="connsiteY6" fmla="*/ 843316 h 843316"/>
              <a:gd name="connsiteX7" fmla="*/ 0 w 4382217"/>
              <a:gd name="connsiteY7" fmla="*/ 702735 h 843316"/>
              <a:gd name="connsiteX8" fmla="*/ 0 w 4382217"/>
              <a:gd name="connsiteY8" fmla="*/ 140581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17" h="843316">
                <a:moveTo>
                  <a:pt x="0" y="140581"/>
                </a:moveTo>
                <a:cubicBezTo>
                  <a:pt x="0" y="62940"/>
                  <a:pt x="62940" y="0"/>
                  <a:pt x="140581" y="0"/>
                </a:cubicBezTo>
                <a:lnTo>
                  <a:pt x="4241636" y="0"/>
                </a:lnTo>
                <a:cubicBezTo>
                  <a:pt x="4319277" y="0"/>
                  <a:pt x="4382217" y="62940"/>
                  <a:pt x="4382217" y="140581"/>
                </a:cubicBezTo>
                <a:lnTo>
                  <a:pt x="4382217" y="702735"/>
                </a:lnTo>
                <a:cubicBezTo>
                  <a:pt x="4382217" y="780376"/>
                  <a:pt x="4319277" y="843316"/>
                  <a:pt x="4241636" y="843316"/>
                </a:cubicBezTo>
                <a:lnTo>
                  <a:pt x="140581" y="843316"/>
                </a:lnTo>
                <a:cubicBezTo>
                  <a:pt x="62940" y="843316"/>
                  <a:pt x="0" y="780376"/>
                  <a:pt x="0" y="702735"/>
                </a:cubicBezTo>
                <a:lnTo>
                  <a:pt x="0" y="140581"/>
                </a:lnTo>
                <a:close/>
              </a:path>
            </a:pathLst>
          </a:custGeom>
        </p:spPr>
        <p:style>
          <a:lnRef idx="3">
            <a:schemeClr val="lt1">
              <a:hueOff val="0"/>
              <a:satOff val="0"/>
              <a:lumOff val="0"/>
              <a:alphaOff val="0"/>
            </a:schemeClr>
          </a:lnRef>
          <a:fillRef idx="1">
            <a:schemeClr val="accent2">
              <a:shade val="80000"/>
              <a:hueOff val="186031"/>
              <a:satOff val="1024"/>
              <a:lumOff val="12814"/>
              <a:alphaOff val="0"/>
            </a:schemeClr>
          </a:fillRef>
          <a:effectRef idx="1">
            <a:schemeClr val="accent2">
              <a:shade val="80000"/>
              <a:hueOff val="186031"/>
              <a:satOff val="1024"/>
              <a:lumOff val="12814"/>
              <a:alphaOff val="0"/>
            </a:schemeClr>
          </a:effectRef>
          <a:fontRef idx="minor">
            <a:schemeClr val="lt1"/>
          </a:fontRef>
        </p:style>
        <p:txBody>
          <a:bodyPr spcFirstLastPara="0" vert="horz" wrap="square" lIns="169191" tIns="169191" rIns="169191" bIns="169191" numCol="1" spcCol="1270" anchor="ctr" anchorCtr="0">
            <a:noAutofit/>
          </a:bodyPr>
          <a:lstStyle/>
          <a:p>
            <a:pPr lvl="0" algn="just" defTabSz="800100">
              <a:lnSpc>
                <a:spcPct val="90000"/>
              </a:lnSpc>
              <a:spcBef>
                <a:spcPct val="0"/>
              </a:spcBef>
              <a:spcAft>
                <a:spcPct val="35000"/>
              </a:spcAft>
            </a:pPr>
            <a:r>
              <a:rPr lang="fr-FR" sz="1800" kern="1200" dirty="0" smtClean="0"/>
              <a:t>Assurer la formation à la sécurité du jeune.</a:t>
            </a:r>
            <a:endParaRPr lang="fr-FR" sz="1800" kern="1200" dirty="0"/>
          </a:p>
        </p:txBody>
      </p:sp>
      <p:sp>
        <p:nvSpPr>
          <p:cNvPr id="13" name="Forme libre 12"/>
          <p:cNvSpPr/>
          <p:nvPr/>
        </p:nvSpPr>
        <p:spPr>
          <a:xfrm>
            <a:off x="539552" y="4665436"/>
            <a:ext cx="8136904" cy="843316"/>
          </a:xfrm>
          <a:custGeom>
            <a:avLst/>
            <a:gdLst>
              <a:gd name="connsiteX0" fmla="*/ 0 w 4382217"/>
              <a:gd name="connsiteY0" fmla="*/ 140581 h 843316"/>
              <a:gd name="connsiteX1" fmla="*/ 140581 w 4382217"/>
              <a:gd name="connsiteY1" fmla="*/ 0 h 843316"/>
              <a:gd name="connsiteX2" fmla="*/ 4241636 w 4382217"/>
              <a:gd name="connsiteY2" fmla="*/ 0 h 843316"/>
              <a:gd name="connsiteX3" fmla="*/ 4382217 w 4382217"/>
              <a:gd name="connsiteY3" fmla="*/ 140581 h 843316"/>
              <a:gd name="connsiteX4" fmla="*/ 4382217 w 4382217"/>
              <a:gd name="connsiteY4" fmla="*/ 702735 h 843316"/>
              <a:gd name="connsiteX5" fmla="*/ 4241636 w 4382217"/>
              <a:gd name="connsiteY5" fmla="*/ 843316 h 843316"/>
              <a:gd name="connsiteX6" fmla="*/ 140581 w 4382217"/>
              <a:gd name="connsiteY6" fmla="*/ 843316 h 843316"/>
              <a:gd name="connsiteX7" fmla="*/ 0 w 4382217"/>
              <a:gd name="connsiteY7" fmla="*/ 702735 h 843316"/>
              <a:gd name="connsiteX8" fmla="*/ 0 w 4382217"/>
              <a:gd name="connsiteY8" fmla="*/ 140581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17" h="843316">
                <a:moveTo>
                  <a:pt x="0" y="140581"/>
                </a:moveTo>
                <a:cubicBezTo>
                  <a:pt x="0" y="62940"/>
                  <a:pt x="62940" y="0"/>
                  <a:pt x="140581" y="0"/>
                </a:cubicBezTo>
                <a:lnTo>
                  <a:pt x="4241636" y="0"/>
                </a:lnTo>
                <a:cubicBezTo>
                  <a:pt x="4319277" y="0"/>
                  <a:pt x="4382217" y="62940"/>
                  <a:pt x="4382217" y="140581"/>
                </a:cubicBezTo>
                <a:lnTo>
                  <a:pt x="4382217" y="702735"/>
                </a:lnTo>
                <a:cubicBezTo>
                  <a:pt x="4382217" y="780376"/>
                  <a:pt x="4319277" y="843316"/>
                  <a:pt x="4241636" y="843316"/>
                </a:cubicBezTo>
                <a:lnTo>
                  <a:pt x="140581" y="843316"/>
                </a:lnTo>
                <a:cubicBezTo>
                  <a:pt x="62940" y="843316"/>
                  <a:pt x="0" y="780376"/>
                  <a:pt x="0" y="702735"/>
                </a:cubicBezTo>
                <a:lnTo>
                  <a:pt x="0" y="140581"/>
                </a:lnTo>
                <a:close/>
              </a:path>
            </a:pathLst>
          </a:custGeom>
          <a:solidFill>
            <a:srgbClr val="5585C9"/>
          </a:solidFill>
        </p:spPr>
        <p:style>
          <a:lnRef idx="3">
            <a:schemeClr val="lt1">
              <a:hueOff val="0"/>
              <a:satOff val="0"/>
              <a:lumOff val="0"/>
              <a:alphaOff val="0"/>
            </a:schemeClr>
          </a:lnRef>
          <a:fillRef idx="1">
            <a:schemeClr val="accent2">
              <a:shade val="80000"/>
              <a:hueOff val="279046"/>
              <a:satOff val="1535"/>
              <a:lumOff val="19221"/>
              <a:alphaOff val="0"/>
            </a:schemeClr>
          </a:fillRef>
          <a:effectRef idx="1">
            <a:schemeClr val="accent2">
              <a:shade val="80000"/>
              <a:hueOff val="279046"/>
              <a:satOff val="1535"/>
              <a:lumOff val="19221"/>
              <a:alphaOff val="0"/>
            </a:schemeClr>
          </a:effectRef>
          <a:fontRef idx="minor">
            <a:schemeClr val="lt1"/>
          </a:fontRef>
        </p:style>
        <p:txBody>
          <a:bodyPr spcFirstLastPara="0" vert="horz" wrap="square" lIns="169191" tIns="169191" rIns="169191" bIns="169191" numCol="1" spcCol="1270" anchor="ctr" anchorCtr="0">
            <a:noAutofit/>
          </a:bodyPr>
          <a:lstStyle/>
          <a:p>
            <a:pPr lvl="0" algn="just" defTabSz="800100">
              <a:lnSpc>
                <a:spcPct val="90000"/>
              </a:lnSpc>
              <a:spcBef>
                <a:spcPct val="0"/>
              </a:spcBef>
              <a:spcAft>
                <a:spcPct val="35000"/>
              </a:spcAft>
            </a:pPr>
            <a:r>
              <a:rPr lang="fr-FR" sz="1800" kern="1200" dirty="0" smtClean="0"/>
              <a:t>Assurer l’encadrement du jeune par une personne compétente pendant les travaux.</a:t>
            </a:r>
            <a:endParaRPr lang="fr-FR" sz="1800" kern="1200" dirty="0"/>
          </a:p>
        </p:txBody>
      </p:sp>
      <p:sp>
        <p:nvSpPr>
          <p:cNvPr id="15" name="Forme libre 14"/>
          <p:cNvSpPr/>
          <p:nvPr/>
        </p:nvSpPr>
        <p:spPr>
          <a:xfrm>
            <a:off x="539552" y="5609951"/>
            <a:ext cx="8136904" cy="843316"/>
          </a:xfrm>
          <a:custGeom>
            <a:avLst/>
            <a:gdLst>
              <a:gd name="connsiteX0" fmla="*/ 0 w 4382217"/>
              <a:gd name="connsiteY0" fmla="*/ 140581 h 843316"/>
              <a:gd name="connsiteX1" fmla="*/ 140581 w 4382217"/>
              <a:gd name="connsiteY1" fmla="*/ 0 h 843316"/>
              <a:gd name="connsiteX2" fmla="*/ 4241636 w 4382217"/>
              <a:gd name="connsiteY2" fmla="*/ 0 h 843316"/>
              <a:gd name="connsiteX3" fmla="*/ 4382217 w 4382217"/>
              <a:gd name="connsiteY3" fmla="*/ 140581 h 843316"/>
              <a:gd name="connsiteX4" fmla="*/ 4382217 w 4382217"/>
              <a:gd name="connsiteY4" fmla="*/ 702735 h 843316"/>
              <a:gd name="connsiteX5" fmla="*/ 4241636 w 4382217"/>
              <a:gd name="connsiteY5" fmla="*/ 843316 h 843316"/>
              <a:gd name="connsiteX6" fmla="*/ 140581 w 4382217"/>
              <a:gd name="connsiteY6" fmla="*/ 843316 h 843316"/>
              <a:gd name="connsiteX7" fmla="*/ 0 w 4382217"/>
              <a:gd name="connsiteY7" fmla="*/ 702735 h 843316"/>
              <a:gd name="connsiteX8" fmla="*/ 0 w 4382217"/>
              <a:gd name="connsiteY8" fmla="*/ 140581 h 8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17" h="843316">
                <a:moveTo>
                  <a:pt x="0" y="140581"/>
                </a:moveTo>
                <a:cubicBezTo>
                  <a:pt x="0" y="62940"/>
                  <a:pt x="62940" y="0"/>
                  <a:pt x="140581" y="0"/>
                </a:cubicBezTo>
                <a:lnTo>
                  <a:pt x="4241636" y="0"/>
                </a:lnTo>
                <a:cubicBezTo>
                  <a:pt x="4319277" y="0"/>
                  <a:pt x="4382217" y="62940"/>
                  <a:pt x="4382217" y="140581"/>
                </a:cubicBezTo>
                <a:lnTo>
                  <a:pt x="4382217" y="702735"/>
                </a:lnTo>
                <a:cubicBezTo>
                  <a:pt x="4382217" y="780376"/>
                  <a:pt x="4319277" y="843316"/>
                  <a:pt x="4241636" y="843316"/>
                </a:cubicBezTo>
                <a:lnTo>
                  <a:pt x="140581" y="843316"/>
                </a:lnTo>
                <a:cubicBezTo>
                  <a:pt x="62940" y="843316"/>
                  <a:pt x="0" y="780376"/>
                  <a:pt x="0" y="702735"/>
                </a:cubicBezTo>
                <a:lnTo>
                  <a:pt x="0" y="140581"/>
                </a:lnTo>
                <a:close/>
              </a:path>
            </a:pathLst>
          </a:custGeom>
          <a:solidFill>
            <a:srgbClr val="3E77BF"/>
          </a:solidFill>
        </p:spPr>
        <p:style>
          <a:lnRef idx="3">
            <a:schemeClr val="lt1">
              <a:hueOff val="0"/>
              <a:satOff val="0"/>
              <a:lumOff val="0"/>
              <a:alphaOff val="0"/>
            </a:schemeClr>
          </a:lnRef>
          <a:fillRef idx="1">
            <a:schemeClr val="accent2">
              <a:shade val="80000"/>
              <a:hueOff val="372061"/>
              <a:satOff val="2047"/>
              <a:lumOff val="25628"/>
              <a:alphaOff val="0"/>
            </a:schemeClr>
          </a:fillRef>
          <a:effectRef idx="1">
            <a:schemeClr val="accent2">
              <a:shade val="80000"/>
              <a:hueOff val="372061"/>
              <a:satOff val="2047"/>
              <a:lumOff val="25628"/>
              <a:alphaOff val="0"/>
            </a:schemeClr>
          </a:effectRef>
          <a:fontRef idx="minor">
            <a:schemeClr val="lt1"/>
          </a:fontRef>
        </p:style>
        <p:txBody>
          <a:bodyPr spcFirstLastPara="0" vert="horz" wrap="square" lIns="169191" tIns="169191" rIns="169191" bIns="169191" numCol="1" spcCol="1270" anchor="ctr" anchorCtr="0">
            <a:noAutofit/>
          </a:bodyPr>
          <a:lstStyle/>
          <a:p>
            <a:pPr lvl="0" algn="just" defTabSz="800100">
              <a:lnSpc>
                <a:spcPct val="90000"/>
              </a:lnSpc>
              <a:spcBef>
                <a:spcPct val="0"/>
              </a:spcBef>
              <a:spcAft>
                <a:spcPct val="35000"/>
              </a:spcAft>
            </a:pPr>
            <a:r>
              <a:rPr lang="fr-FR" sz="1800" kern="1200" dirty="0" smtClean="0"/>
              <a:t>Obtenir l’avis médical d’aptitude du jeune (par le médecin du travail ou le médecin de l’établissement d’enseignement ou spécialisé).</a:t>
            </a:r>
            <a:endParaRPr lang="fr-FR" sz="1800" kern="1200" dirty="0"/>
          </a:p>
        </p:txBody>
      </p:sp>
    </p:spTree>
    <p:extLst>
      <p:ext uri="{BB962C8B-B14F-4D97-AF65-F5344CB8AC3E}">
        <p14:creationId xmlns:p14="http://schemas.microsoft.com/office/powerpoint/2010/main" val="7073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3"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392" y="333412"/>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100" b="1" spc="-100" dirty="0" smtClean="0">
                <a:solidFill>
                  <a:srgbClr val="073E87"/>
                </a:solidFill>
              </a:rPr>
              <a:t>TRAVAUX RÈGLEMENTÉS OUVERTS </a:t>
            </a:r>
            <a:br>
              <a:rPr lang="fr-FR" sz="3100" b="1" spc="-100" dirty="0" smtClean="0">
                <a:solidFill>
                  <a:srgbClr val="073E87"/>
                </a:solidFill>
              </a:rPr>
            </a:br>
            <a:r>
              <a:rPr lang="fr-FR" sz="3100" b="1" spc="-100" dirty="0" smtClean="0">
                <a:solidFill>
                  <a:srgbClr val="073E87"/>
                </a:solidFill>
              </a:rPr>
              <a:t>AU JEUNE QUALIFI</a:t>
            </a:r>
            <a:r>
              <a:rPr lang="fr-FR" sz="3100" b="1" spc="-100" dirty="0" smtClean="0">
                <a:solidFill>
                  <a:srgbClr val="073E87"/>
                </a:solidFill>
                <a:latin typeface="Corbel"/>
              </a:rPr>
              <a:t>É</a:t>
            </a:r>
            <a:r>
              <a:rPr lang="fr-FR" sz="3100" b="1" spc="-100" dirty="0" smtClean="0">
                <a:solidFill>
                  <a:srgbClr val="073E87"/>
                </a:solidFill>
              </a:rPr>
              <a:t> OU HABILIT</a:t>
            </a:r>
            <a:r>
              <a:rPr lang="fr-FR" sz="3100" b="1" spc="-100" dirty="0" smtClean="0">
                <a:solidFill>
                  <a:srgbClr val="073E87"/>
                </a:solidFill>
                <a:latin typeface="Corbel"/>
              </a:rPr>
              <a:t>É</a:t>
            </a:r>
            <a:endParaRPr lang="fr-FR" sz="31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621205348"/>
              </p:ext>
            </p:extLst>
          </p:nvPr>
        </p:nvGraphicFramePr>
        <p:xfrm>
          <a:off x="26392" y="1124744"/>
          <a:ext cx="911760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1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39A7B31-D0F7-4166-B68D-E6B3F1A8DD25}"/>
                                            </p:graphicEl>
                                          </p:spTgt>
                                        </p:tgtEl>
                                        <p:attrNameLst>
                                          <p:attrName>style.visibility</p:attrName>
                                        </p:attrNameLst>
                                      </p:cBhvr>
                                      <p:to>
                                        <p:strVal val="visible"/>
                                      </p:to>
                                    </p:set>
                                    <p:animEffect transition="in" filter="fade">
                                      <p:cBhvr>
                                        <p:cTn id="7" dur="500"/>
                                        <p:tgtEl>
                                          <p:spTgt spid="2">
                                            <p:graphicEl>
                                              <a:dgm id="{139A7B31-D0F7-4166-B68D-E6B3F1A8DD2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31CE9B86-CA56-4334-9596-339BF3751FD9}"/>
                                            </p:graphicEl>
                                          </p:spTgt>
                                        </p:tgtEl>
                                        <p:attrNameLst>
                                          <p:attrName>style.visibility</p:attrName>
                                        </p:attrNameLst>
                                      </p:cBhvr>
                                      <p:to>
                                        <p:strVal val="visible"/>
                                      </p:to>
                                    </p:set>
                                    <p:animEffect transition="in" filter="fade">
                                      <p:cBhvr>
                                        <p:cTn id="10" dur="500"/>
                                        <p:tgtEl>
                                          <p:spTgt spid="2">
                                            <p:graphicEl>
                                              <a:dgm id="{31CE9B86-CA56-4334-9596-339BF3751FD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18B877B7-A5C7-452B-9C58-6C3AA2E965FB}"/>
                                            </p:graphicEl>
                                          </p:spTgt>
                                        </p:tgtEl>
                                        <p:attrNameLst>
                                          <p:attrName>style.visibility</p:attrName>
                                        </p:attrNameLst>
                                      </p:cBhvr>
                                      <p:to>
                                        <p:strVal val="visible"/>
                                      </p:to>
                                    </p:set>
                                    <p:animEffect transition="in" filter="fade">
                                      <p:cBhvr>
                                        <p:cTn id="15" dur="500"/>
                                        <p:tgtEl>
                                          <p:spTgt spid="2">
                                            <p:graphicEl>
                                              <a:dgm id="{18B877B7-A5C7-452B-9C58-6C3AA2E965F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27CFC197-C1D8-4025-9243-E843E53FB006}"/>
                                            </p:graphicEl>
                                          </p:spTgt>
                                        </p:tgtEl>
                                        <p:attrNameLst>
                                          <p:attrName>style.visibility</p:attrName>
                                        </p:attrNameLst>
                                      </p:cBhvr>
                                      <p:to>
                                        <p:strVal val="visible"/>
                                      </p:to>
                                    </p:set>
                                    <p:animEffect transition="in" filter="fade">
                                      <p:cBhvr>
                                        <p:cTn id="18" dur="500"/>
                                        <p:tgtEl>
                                          <p:spTgt spid="2">
                                            <p:graphicEl>
                                              <a:dgm id="{27CFC197-C1D8-4025-9243-E843E53FB00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3FA5EE34-844C-4AB6-A190-26778AB4B5E8}"/>
                                            </p:graphicEl>
                                          </p:spTgt>
                                        </p:tgtEl>
                                        <p:attrNameLst>
                                          <p:attrName>style.visibility</p:attrName>
                                        </p:attrNameLst>
                                      </p:cBhvr>
                                      <p:to>
                                        <p:strVal val="visible"/>
                                      </p:to>
                                    </p:set>
                                    <p:animEffect transition="in" filter="fade">
                                      <p:cBhvr>
                                        <p:cTn id="23" dur="500"/>
                                        <p:tgtEl>
                                          <p:spTgt spid="2">
                                            <p:graphicEl>
                                              <a:dgm id="{3FA5EE34-844C-4AB6-A190-26778AB4B5E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07A1122-957A-467B-B674-F0DA29822512}"/>
                                            </p:graphicEl>
                                          </p:spTgt>
                                        </p:tgtEl>
                                        <p:attrNameLst>
                                          <p:attrName>style.visibility</p:attrName>
                                        </p:attrNameLst>
                                      </p:cBhvr>
                                      <p:to>
                                        <p:strVal val="visible"/>
                                      </p:to>
                                    </p:set>
                                    <p:animEffect transition="in" filter="fade">
                                      <p:cBhvr>
                                        <p:cTn id="28" dur="500"/>
                                        <p:tgtEl>
                                          <p:spTgt spid="2">
                                            <p:graphicEl>
                                              <a:dgm id="{B07A1122-957A-467B-B674-F0DA2982251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EEB182A1-DE0E-45BC-B2C1-EE5909BCD413}"/>
                                            </p:graphicEl>
                                          </p:spTgt>
                                        </p:tgtEl>
                                        <p:attrNameLst>
                                          <p:attrName>style.visibility</p:attrName>
                                        </p:attrNameLst>
                                      </p:cBhvr>
                                      <p:to>
                                        <p:strVal val="visible"/>
                                      </p:to>
                                    </p:set>
                                    <p:animEffect transition="in" filter="fade">
                                      <p:cBhvr>
                                        <p:cTn id="31" dur="500"/>
                                        <p:tgtEl>
                                          <p:spTgt spid="2">
                                            <p:graphicEl>
                                              <a:dgm id="{EEB182A1-DE0E-45BC-B2C1-EE5909BCD41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615A6AAD-5FB3-4718-AC4D-E2B2BBFAA8FA}"/>
                                            </p:graphicEl>
                                          </p:spTgt>
                                        </p:tgtEl>
                                        <p:attrNameLst>
                                          <p:attrName>style.visibility</p:attrName>
                                        </p:attrNameLst>
                                      </p:cBhvr>
                                      <p:to>
                                        <p:strVal val="visible"/>
                                      </p:to>
                                    </p:set>
                                    <p:animEffect transition="in" filter="fade">
                                      <p:cBhvr>
                                        <p:cTn id="36" dur="500"/>
                                        <p:tgtEl>
                                          <p:spTgt spid="2">
                                            <p:graphicEl>
                                              <a:dgm id="{615A6AAD-5FB3-4718-AC4D-E2B2BBFAA8F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42243A7A-1023-494C-A3A9-22571DC37F01}"/>
                                            </p:graphicEl>
                                          </p:spTgt>
                                        </p:tgtEl>
                                        <p:attrNameLst>
                                          <p:attrName>style.visibility</p:attrName>
                                        </p:attrNameLst>
                                      </p:cBhvr>
                                      <p:to>
                                        <p:strVal val="visible"/>
                                      </p:to>
                                    </p:set>
                                    <p:animEffect transition="in" filter="fade">
                                      <p:cBhvr>
                                        <p:cTn id="39" dur="500"/>
                                        <p:tgtEl>
                                          <p:spTgt spid="2">
                                            <p:graphicEl>
                                              <a:dgm id="{42243A7A-1023-494C-A3A9-22571DC37F0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465993BF-9E03-4390-9121-C8DF98A1FDBE}"/>
                                            </p:graphicEl>
                                          </p:spTgt>
                                        </p:tgtEl>
                                        <p:attrNameLst>
                                          <p:attrName>style.visibility</p:attrName>
                                        </p:attrNameLst>
                                      </p:cBhvr>
                                      <p:to>
                                        <p:strVal val="visible"/>
                                      </p:to>
                                    </p:set>
                                    <p:animEffect transition="in" filter="fade">
                                      <p:cBhvr>
                                        <p:cTn id="44" dur="500"/>
                                        <p:tgtEl>
                                          <p:spTgt spid="2">
                                            <p:graphicEl>
                                              <a:dgm id="{465993BF-9E03-4390-9121-C8DF98A1FDB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77DB3B39-3F2C-474B-869C-FC6FA8BCC47D}"/>
                                            </p:graphicEl>
                                          </p:spTgt>
                                        </p:tgtEl>
                                        <p:attrNameLst>
                                          <p:attrName>style.visibility</p:attrName>
                                        </p:attrNameLst>
                                      </p:cBhvr>
                                      <p:to>
                                        <p:strVal val="visible"/>
                                      </p:to>
                                    </p:set>
                                    <p:animEffect transition="in" filter="fade">
                                      <p:cBhvr>
                                        <p:cTn id="47" dur="500"/>
                                        <p:tgtEl>
                                          <p:spTgt spid="2">
                                            <p:graphicEl>
                                              <a:dgm id="{77DB3B39-3F2C-474B-869C-FC6FA8BCC4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6644" y="738743"/>
            <a:ext cx="9160127" cy="5722239"/>
          </a:xfrm>
        </p:spPr>
        <p:txBody>
          <a:bodyPr anchor="t">
            <a:normAutofit/>
          </a:bodyPr>
          <a:lstStyle/>
          <a:p>
            <a:pPr>
              <a:lnSpc>
                <a:spcPct val="150000"/>
              </a:lnSpc>
              <a:buClr>
                <a:schemeClr val="bg2">
                  <a:lumMod val="50000"/>
                </a:schemeClr>
              </a:buClr>
              <a:buFont typeface="Wingdings" pitchFamily="2" charset="2"/>
              <a:buChar char="q"/>
            </a:pPr>
            <a:r>
              <a:rPr lang="fr-FR" sz="2000" b="1" u="sng" dirty="0" smtClean="0">
                <a:effectLst>
                  <a:outerShdw blurRad="38100" dist="38100" dir="2700000" algn="tl">
                    <a:srgbClr val="000000">
                      <a:alpha val="43137"/>
                    </a:srgbClr>
                  </a:outerShdw>
                </a:effectLst>
                <a:ea typeface="Tahoma" pitchFamily="34" charset="0"/>
                <a:cs typeface="Tahoma" pitchFamily="34" charset="0"/>
              </a:rPr>
              <a:t>Le code du travail (R4541-9) indique qu’il faut : </a:t>
            </a:r>
          </a:p>
          <a:p>
            <a:pPr marL="452438" lvl="1" indent="-271463">
              <a:lnSpc>
                <a:spcPct val="150000"/>
              </a:lnSpc>
              <a:buClr>
                <a:schemeClr val="bg2">
                  <a:lumMod val="50000"/>
                </a:schemeClr>
              </a:buClr>
              <a:buFont typeface="Candara" pitchFamily="34" charset="0"/>
              <a:buChar char="−"/>
            </a:pPr>
            <a:r>
              <a:rPr lang="fr-FR" sz="1800" dirty="0" smtClean="0">
                <a:ea typeface="Tahoma" pitchFamily="34" charset="0"/>
                <a:cs typeface="Tahoma" pitchFamily="34" charset="0"/>
              </a:rPr>
              <a:t>Privilégier la manutention mécanique, </a:t>
            </a:r>
          </a:p>
          <a:p>
            <a:pPr marL="452438" lvl="1" indent="-271463">
              <a:lnSpc>
                <a:spcPct val="150000"/>
              </a:lnSpc>
              <a:buClr>
                <a:schemeClr val="bg2">
                  <a:lumMod val="50000"/>
                </a:schemeClr>
              </a:buClr>
              <a:buFont typeface="Candara" pitchFamily="34" charset="0"/>
              <a:buChar char="−"/>
            </a:pPr>
            <a:r>
              <a:rPr lang="fr-FR" sz="1800" dirty="0" smtClean="0">
                <a:ea typeface="Tahoma" pitchFamily="34" charset="0"/>
                <a:cs typeface="Tahoma" pitchFamily="34" charset="0"/>
              </a:rPr>
              <a:t>Limiter les charges en fonction du sexe et de l’âge.</a:t>
            </a:r>
          </a:p>
          <a:p>
            <a:pPr marL="0" indent="0" algn="just">
              <a:lnSpc>
                <a:spcPct val="150000"/>
              </a:lnSpc>
              <a:buClr>
                <a:schemeClr val="bg2">
                  <a:lumMod val="50000"/>
                </a:schemeClr>
              </a:buClr>
              <a:buNone/>
            </a:pPr>
            <a:r>
              <a:rPr lang="fr-FR" sz="1800" i="1" dirty="0" smtClean="0">
                <a:ea typeface="Tahoma" pitchFamily="34" charset="0"/>
                <a:cs typeface="Tahoma" pitchFamily="34" charset="0"/>
              </a:rPr>
              <a:t>De plus, le transport sur diable est interdit au personnel de moins de 18 ans et aux femmes enceintes. Pour les femmes , il est limité à une charge de 40 kg, poids du diable compris. </a:t>
            </a:r>
          </a:p>
          <a:p>
            <a:pPr marL="0" indent="0" algn="just">
              <a:lnSpc>
                <a:spcPct val="150000"/>
              </a:lnSpc>
              <a:buClr>
                <a:schemeClr val="bg2">
                  <a:lumMod val="50000"/>
                </a:schemeClr>
              </a:buClr>
              <a:buNone/>
            </a:pPr>
            <a:r>
              <a:rPr lang="fr-FR" sz="1800" i="1" dirty="0" smtClean="0">
                <a:ea typeface="Tahoma" pitchFamily="34" charset="0"/>
                <a:cs typeface="Tahoma" pitchFamily="34" charset="0"/>
              </a:rPr>
              <a:t>Le personnel ne peut être admis à porter de façon habituelle des charges supérieures à 55kg qu’à condition d’avoir été reconnu apte par le médecin de prévention, sans que ces charges puissent être supérieures à 105kg.</a:t>
            </a:r>
          </a:p>
          <a:p>
            <a:pPr algn="just">
              <a:lnSpc>
                <a:spcPct val="150000"/>
              </a:lnSpc>
              <a:buClr>
                <a:schemeClr val="bg2">
                  <a:lumMod val="50000"/>
                </a:schemeClr>
              </a:buClr>
              <a:buFont typeface="Wingdings"/>
              <a:buChar char="Ä"/>
            </a:pPr>
            <a:r>
              <a:rPr lang="fr-FR" sz="1800" i="1" dirty="0" smtClean="0">
                <a:ea typeface="Tahoma" pitchFamily="34" charset="0"/>
                <a:cs typeface="Tahoma" pitchFamily="34" charset="0"/>
                <a:sym typeface="Wingdings"/>
              </a:rPr>
              <a:t>Former le personnel au déplacement des charges (gestes et postures).</a:t>
            </a:r>
          </a:p>
          <a:p>
            <a:pPr algn="just">
              <a:lnSpc>
                <a:spcPct val="150000"/>
              </a:lnSpc>
              <a:buClr>
                <a:schemeClr val="bg2">
                  <a:lumMod val="50000"/>
                </a:schemeClr>
              </a:buClr>
              <a:buFont typeface="Wingdings"/>
              <a:buChar char="Ä"/>
            </a:pPr>
            <a:r>
              <a:rPr lang="fr-FR" sz="1800" i="1" dirty="0" smtClean="0">
                <a:ea typeface="Tahoma" pitchFamily="34" charset="0"/>
                <a:cs typeface="Tahoma" pitchFamily="34" charset="0"/>
                <a:sym typeface="Wingdings"/>
              </a:rPr>
              <a:t>Mettre à disposition du personnel des équipements de protection individuelle appropriées (EPI).</a:t>
            </a:r>
            <a:endParaRPr lang="fr-FR" sz="1800" i="1" dirty="0">
              <a:ea typeface="Tahoma" pitchFamily="34" charset="0"/>
              <a:cs typeface="Tahoma" pitchFamily="34" charset="0"/>
            </a:endParaRPr>
          </a:p>
        </p:txBody>
      </p:sp>
      <p:sp>
        <p:nvSpPr>
          <p:cNvPr id="6" name="Slide Number Placeholder 6"/>
          <p:cNvSpPr txBox="1">
            <a:spLocks/>
          </p:cNvSpPr>
          <p:nvPr/>
        </p:nvSpPr>
        <p:spPr>
          <a:xfrm>
            <a:off x="8900702" y="6521145"/>
            <a:ext cx="2483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2AD922-6A1E-4B74-8F55-E108F687B5F6}" type="slidenum">
              <a:rPr lang="fr-FR" sz="1200" smtClean="0"/>
              <a:pPr/>
              <a:t>53</a:t>
            </a:fld>
            <a:endParaRPr lang="fr-FR" sz="120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899" y="5229200"/>
            <a:ext cx="5630558" cy="1316498"/>
          </a:xfrm>
          <a:prstGeom prst="rect">
            <a:avLst/>
          </a:prstGeom>
        </p:spPr>
      </p:pic>
      <p:sp>
        <p:nvSpPr>
          <p:cNvPr id="7" name="ZoneTexte 6"/>
          <p:cNvSpPr txBox="1"/>
          <p:nvPr/>
        </p:nvSpPr>
        <p:spPr>
          <a:xfrm>
            <a:off x="0" y="-27737"/>
            <a:ext cx="9144000" cy="1200329"/>
          </a:xfrm>
          <a:prstGeom prst="rect">
            <a:avLst/>
          </a:prstGeom>
          <a:noFill/>
        </p:spPr>
        <p:txBody>
          <a:bodyPr wrap="square" rtlCol="0" anchor="t">
            <a:spAutoFit/>
          </a:bodyPr>
          <a:lstStyle/>
          <a:p>
            <a:pPr algn="ctr"/>
            <a:r>
              <a:rPr lang="fr-FR" sz="3600" b="1" dirty="0" smtClean="0">
                <a:solidFill>
                  <a:srgbClr val="073E87"/>
                </a:solidFill>
              </a:rPr>
              <a:t>LA MANUTENTION MANUELLE</a:t>
            </a:r>
            <a:br>
              <a:rPr lang="fr-FR" sz="3600" b="1" dirty="0" smtClean="0">
                <a:solidFill>
                  <a:srgbClr val="073E87"/>
                </a:solidFill>
              </a:rPr>
            </a:br>
            <a:endParaRPr lang="fr-FR" sz="3600" b="1" dirty="0"/>
          </a:p>
        </p:txBody>
      </p:sp>
    </p:spTree>
    <p:extLst>
      <p:ext uri="{BB962C8B-B14F-4D97-AF65-F5344CB8AC3E}">
        <p14:creationId xmlns:p14="http://schemas.microsoft.com/office/powerpoint/2010/main" val="400963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23529" y="1280026"/>
            <a:ext cx="8424935" cy="5423987"/>
          </a:xfrm>
        </p:spPr>
        <p:txBody>
          <a:bodyPr anchor="t">
            <a:normAutofit fontScale="77500" lnSpcReduction="20000"/>
          </a:bodyPr>
          <a:lstStyle/>
          <a:p>
            <a:pPr marL="0" indent="0" algn="just">
              <a:buClr>
                <a:schemeClr val="bg2">
                  <a:lumMod val="50000"/>
                </a:schemeClr>
              </a:buClr>
              <a:buNone/>
            </a:pPr>
            <a:endParaRPr lang="fr-FR" sz="2200" dirty="0" smtClean="0">
              <a:effectLst>
                <a:outerShdw blurRad="38100" dist="38100" dir="2700000" algn="tl">
                  <a:srgbClr val="000000">
                    <a:alpha val="43137"/>
                  </a:srgbClr>
                </a:outerShdw>
              </a:effectLst>
              <a:ea typeface="Tahoma" pitchFamily="34" charset="0"/>
              <a:cs typeface="Tahoma" pitchFamily="34" charset="0"/>
            </a:endParaRPr>
          </a:p>
          <a:p>
            <a:pPr marL="0" indent="0" algn="just">
              <a:buClr>
                <a:schemeClr val="bg2">
                  <a:lumMod val="50000"/>
                </a:schemeClr>
              </a:buClr>
              <a:buNone/>
            </a:pPr>
            <a:endParaRPr lang="fr-FR" sz="2200" dirty="0">
              <a:effectLst>
                <a:outerShdw blurRad="38100" dist="38100" dir="2700000" algn="tl">
                  <a:srgbClr val="000000">
                    <a:alpha val="43137"/>
                  </a:srgbClr>
                </a:outerShdw>
              </a:effectLst>
              <a:ea typeface="Tahoma" pitchFamily="34" charset="0"/>
              <a:cs typeface="Tahoma" pitchFamily="34" charset="0"/>
            </a:endParaRPr>
          </a:p>
          <a:p>
            <a:pPr marL="0" indent="0" algn="just">
              <a:buClr>
                <a:schemeClr val="bg2">
                  <a:lumMod val="50000"/>
                </a:schemeClr>
              </a:buClr>
              <a:buNone/>
            </a:pPr>
            <a:r>
              <a:rPr lang="fr-FR" sz="2200" dirty="0" smtClean="0">
                <a:effectLst>
                  <a:outerShdw blurRad="38100" dist="38100" dir="2700000" algn="tl">
                    <a:srgbClr val="000000">
                      <a:alpha val="43137"/>
                    </a:srgbClr>
                  </a:outerShdw>
                </a:effectLst>
                <a:ea typeface="Tahoma" pitchFamily="34" charset="0"/>
                <a:cs typeface="Tahoma" pitchFamily="34" charset="0"/>
              </a:rPr>
              <a:t>La norme AFNOR NFX 35-109 est plus restrictive que la réglementation en ce qui concerne les limites acceptables de port manuel de charge. Elle tient compte des critères de masse transportée, du soulèvement, de la fréquence du transport, de la distance parcourue, de l’âge et du sexe.</a:t>
            </a:r>
          </a:p>
          <a:p>
            <a:pPr marL="0" indent="0" algn="just">
              <a:buClr>
                <a:schemeClr val="bg2">
                  <a:lumMod val="50000"/>
                </a:schemeClr>
              </a:buClr>
              <a:buNone/>
            </a:pPr>
            <a:endParaRPr lang="fr-FR" sz="2200" dirty="0" smtClean="0">
              <a:effectLst>
                <a:outerShdw blurRad="38100" dist="38100" dir="2700000" algn="tl">
                  <a:srgbClr val="000000">
                    <a:alpha val="43137"/>
                  </a:srgbClr>
                </a:outerShdw>
              </a:effectLst>
              <a:ea typeface="Tahoma" pitchFamily="34" charset="0"/>
              <a:cs typeface="Tahoma" pitchFamily="34" charset="0"/>
            </a:endParaRPr>
          </a:p>
          <a:p>
            <a:pPr marL="0" indent="0" algn="just">
              <a:buClr>
                <a:schemeClr val="bg2">
                  <a:lumMod val="50000"/>
                </a:schemeClr>
              </a:buClr>
              <a:buNone/>
            </a:pPr>
            <a:endParaRPr lang="fr-FR" sz="1600" dirty="0">
              <a:effectLst>
                <a:outerShdw blurRad="38100" dist="38100" dir="2700000" algn="tl">
                  <a:srgbClr val="000000">
                    <a:alpha val="43137"/>
                  </a:srgbClr>
                </a:outerShdw>
              </a:effectLst>
              <a:ea typeface="Tahoma" pitchFamily="34" charset="0"/>
              <a:cs typeface="Tahoma" pitchFamily="34" charset="0"/>
            </a:endParaRPr>
          </a:p>
          <a:p>
            <a:pPr marL="0" indent="0" algn="just">
              <a:buClr>
                <a:schemeClr val="bg2">
                  <a:lumMod val="50000"/>
                </a:schemeClr>
              </a:buClr>
              <a:buNone/>
            </a:pPr>
            <a:endParaRPr lang="fr-FR" sz="1600" dirty="0" smtClean="0">
              <a:effectLst>
                <a:outerShdw blurRad="38100" dist="38100" dir="2700000" algn="tl">
                  <a:srgbClr val="000000">
                    <a:alpha val="43137"/>
                  </a:srgbClr>
                </a:outerShdw>
              </a:effectLst>
              <a:ea typeface="Tahoma" pitchFamily="34" charset="0"/>
              <a:cs typeface="Tahoma" pitchFamily="34" charset="0"/>
            </a:endParaRPr>
          </a:p>
          <a:p>
            <a:pPr marL="0" indent="0" algn="just">
              <a:buClr>
                <a:schemeClr val="bg2">
                  <a:lumMod val="50000"/>
                </a:schemeClr>
              </a:buClr>
              <a:buNone/>
            </a:pPr>
            <a:endParaRPr lang="fr-FR" sz="1600" dirty="0">
              <a:effectLst>
                <a:outerShdw blurRad="38100" dist="38100" dir="2700000" algn="tl">
                  <a:srgbClr val="000000">
                    <a:alpha val="43137"/>
                  </a:srgbClr>
                </a:outerShdw>
              </a:effectLst>
              <a:ea typeface="Tahoma" pitchFamily="34" charset="0"/>
              <a:cs typeface="Tahoma" pitchFamily="34" charset="0"/>
            </a:endParaRPr>
          </a:p>
          <a:p>
            <a:pPr>
              <a:lnSpc>
                <a:spcPct val="150000"/>
              </a:lnSpc>
              <a:buClr>
                <a:schemeClr val="bg2">
                  <a:lumMod val="50000"/>
                </a:schemeClr>
              </a:buClr>
              <a:buFont typeface="Wingdings" pitchFamily="2" charset="2"/>
              <a:buChar char="q"/>
            </a:pPr>
            <a:r>
              <a:rPr lang="fr-FR" sz="1700" b="1" u="sng" dirty="0" smtClean="0">
                <a:effectLst>
                  <a:outerShdw blurRad="38100" dist="38100" dir="2700000" algn="tl">
                    <a:srgbClr val="000000">
                      <a:alpha val="43137"/>
                    </a:srgbClr>
                  </a:outerShdw>
                </a:effectLst>
                <a:ea typeface="Tahoma" pitchFamily="34" charset="0"/>
                <a:cs typeface="Tahoma" pitchFamily="34" charset="0"/>
              </a:rPr>
              <a:t>Les limites recommandées pour le port occasionnel de charges sont : </a:t>
            </a:r>
          </a:p>
          <a:p>
            <a:pPr>
              <a:lnSpc>
                <a:spcPct val="150000"/>
              </a:lnSpc>
              <a:buClr>
                <a:schemeClr val="bg2">
                  <a:lumMod val="50000"/>
                </a:schemeClr>
              </a:buClr>
              <a:buFont typeface="Wingdings" pitchFamily="2" charset="2"/>
              <a:buChar char="q"/>
            </a:pPr>
            <a:endParaRPr lang="fr-FR" sz="1800" b="1" u="sng" dirty="0">
              <a:effectLst>
                <a:outerShdw blurRad="38100" dist="38100" dir="2700000" algn="tl">
                  <a:srgbClr val="000000">
                    <a:alpha val="43137"/>
                  </a:srgbClr>
                </a:outerShdw>
              </a:effectLst>
              <a:ea typeface="Tahoma" pitchFamily="34" charset="0"/>
              <a:cs typeface="Tahoma" pitchFamily="34" charset="0"/>
            </a:endParaRPr>
          </a:p>
          <a:p>
            <a:pPr>
              <a:lnSpc>
                <a:spcPct val="150000"/>
              </a:lnSpc>
              <a:buClr>
                <a:schemeClr val="bg2">
                  <a:lumMod val="50000"/>
                </a:schemeClr>
              </a:buClr>
              <a:buFont typeface="Wingdings" pitchFamily="2" charset="2"/>
              <a:buChar char="q"/>
            </a:pPr>
            <a:endParaRPr lang="fr-FR" sz="1800" b="1" u="sng" dirty="0" smtClean="0">
              <a:effectLst>
                <a:outerShdw blurRad="38100" dist="38100" dir="2700000" algn="tl">
                  <a:srgbClr val="000000">
                    <a:alpha val="43137"/>
                  </a:srgbClr>
                </a:outerShdw>
              </a:effectLst>
              <a:ea typeface="Tahoma" pitchFamily="34" charset="0"/>
              <a:cs typeface="Tahoma" pitchFamily="34" charset="0"/>
            </a:endParaRPr>
          </a:p>
          <a:p>
            <a:pPr>
              <a:lnSpc>
                <a:spcPct val="150000"/>
              </a:lnSpc>
              <a:buClr>
                <a:schemeClr val="bg2">
                  <a:lumMod val="50000"/>
                </a:schemeClr>
              </a:buClr>
              <a:buFont typeface="Wingdings" pitchFamily="2" charset="2"/>
              <a:buChar char="q"/>
            </a:pPr>
            <a:endParaRPr lang="fr-FR" sz="1800" b="1" u="sng" dirty="0">
              <a:effectLst>
                <a:outerShdw blurRad="38100" dist="38100" dir="2700000" algn="tl">
                  <a:srgbClr val="000000">
                    <a:alpha val="43137"/>
                  </a:srgbClr>
                </a:outerShdw>
              </a:effectLst>
              <a:ea typeface="Tahoma" pitchFamily="34" charset="0"/>
              <a:cs typeface="Tahoma" pitchFamily="34" charset="0"/>
            </a:endParaRPr>
          </a:p>
          <a:p>
            <a:pPr marL="0" indent="0">
              <a:lnSpc>
                <a:spcPct val="150000"/>
              </a:lnSpc>
              <a:buClr>
                <a:schemeClr val="bg2">
                  <a:lumMod val="50000"/>
                </a:schemeClr>
              </a:buClr>
              <a:buNone/>
            </a:pPr>
            <a:endParaRPr lang="fr-FR" sz="1800" b="1" u="sng" dirty="0">
              <a:effectLst>
                <a:outerShdw blurRad="38100" dist="38100" dir="2700000" algn="tl">
                  <a:srgbClr val="000000">
                    <a:alpha val="43137"/>
                  </a:srgbClr>
                </a:outerShdw>
              </a:effectLst>
              <a:ea typeface="Tahoma" pitchFamily="34" charset="0"/>
              <a:cs typeface="Tahoma" pitchFamily="34" charset="0"/>
            </a:endParaRPr>
          </a:p>
          <a:p>
            <a:pPr marL="0" indent="-120968">
              <a:lnSpc>
                <a:spcPct val="150000"/>
              </a:lnSpc>
              <a:buClr>
                <a:schemeClr val="bg2">
                  <a:lumMod val="50000"/>
                </a:schemeClr>
              </a:buClr>
              <a:buNone/>
            </a:pPr>
            <a:endParaRPr lang="fr-FR" sz="1600" dirty="0" smtClean="0">
              <a:ea typeface="Tahoma" pitchFamily="34" charset="0"/>
              <a:cs typeface="Tahoma" pitchFamily="34" charset="0"/>
            </a:endParaRPr>
          </a:p>
          <a:p>
            <a:pPr marL="0" indent="-120968">
              <a:lnSpc>
                <a:spcPct val="150000"/>
              </a:lnSpc>
              <a:buClr>
                <a:schemeClr val="bg2">
                  <a:lumMod val="50000"/>
                </a:schemeClr>
              </a:buClr>
              <a:buNone/>
            </a:pPr>
            <a:endParaRPr lang="fr-FR" sz="1600" dirty="0">
              <a:ea typeface="Tahoma" pitchFamily="34" charset="0"/>
              <a:cs typeface="Tahoma" pitchFamily="34" charset="0"/>
            </a:endParaRPr>
          </a:p>
          <a:p>
            <a:pPr marL="0" indent="-120968">
              <a:lnSpc>
                <a:spcPct val="150000"/>
              </a:lnSpc>
              <a:buClr>
                <a:schemeClr val="bg2">
                  <a:lumMod val="50000"/>
                </a:schemeClr>
              </a:buClr>
              <a:buNone/>
            </a:pPr>
            <a:endParaRPr lang="fr-FR" sz="1600" dirty="0" smtClean="0">
              <a:ea typeface="Tahoma" pitchFamily="34" charset="0"/>
              <a:cs typeface="Tahoma" pitchFamily="34" charset="0"/>
            </a:endParaRPr>
          </a:p>
          <a:p>
            <a:pPr marL="0" indent="-120968">
              <a:lnSpc>
                <a:spcPct val="150000"/>
              </a:lnSpc>
              <a:buClr>
                <a:schemeClr val="bg2">
                  <a:lumMod val="50000"/>
                </a:schemeClr>
              </a:buClr>
              <a:buNone/>
            </a:pPr>
            <a:r>
              <a:rPr lang="fr-FR" sz="1600" dirty="0" smtClean="0">
                <a:ea typeface="Tahoma" pitchFamily="34" charset="0"/>
                <a:cs typeface="Tahoma" pitchFamily="34" charset="0"/>
              </a:rPr>
              <a:t>Dans le cas de port répétitif de charges, les limites recommandées sont plus basses.</a:t>
            </a:r>
            <a:endParaRPr lang="fr-FR" sz="1600" dirty="0">
              <a:ea typeface="Tahoma" pitchFamily="34" charset="0"/>
              <a:cs typeface="Tahoma" pitchFamily="34" charset="0"/>
            </a:endParaRPr>
          </a:p>
          <a:p>
            <a:pPr marL="0" indent="0">
              <a:buClr>
                <a:schemeClr val="bg2">
                  <a:lumMod val="50000"/>
                </a:schemeClr>
              </a:buClr>
              <a:buNone/>
            </a:pPr>
            <a:endParaRPr lang="fr-FR" sz="1600" dirty="0" smtClean="0">
              <a:effectLst>
                <a:outerShdw blurRad="38100" dist="38100" dir="2700000" algn="tl">
                  <a:srgbClr val="000000">
                    <a:alpha val="43137"/>
                  </a:srgbClr>
                </a:outerShdw>
              </a:effectLst>
              <a:ea typeface="Tahoma" pitchFamily="34" charset="0"/>
              <a:cs typeface="Tahoma" pitchFamily="34" charset="0"/>
            </a:endParaRPr>
          </a:p>
        </p:txBody>
      </p:sp>
      <p:sp>
        <p:nvSpPr>
          <p:cNvPr id="6" name="Slide Number Placeholder 6"/>
          <p:cNvSpPr txBox="1">
            <a:spLocks/>
          </p:cNvSpPr>
          <p:nvPr/>
        </p:nvSpPr>
        <p:spPr>
          <a:xfrm>
            <a:off x="8900702" y="6521145"/>
            <a:ext cx="2483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2AD922-6A1E-4B74-8F55-E108F687B5F6}" type="slidenum">
              <a:rPr lang="fr-FR" sz="1200" smtClean="0"/>
              <a:pPr/>
              <a:t>54</a:t>
            </a:fld>
            <a:endParaRPr lang="fr-FR" sz="120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52478"/>
            <a:ext cx="6500654" cy="1583060"/>
          </a:xfrm>
          <a:prstGeom prst="rect">
            <a:avLst/>
          </a:prstGeom>
        </p:spPr>
      </p:pic>
      <p:sp>
        <p:nvSpPr>
          <p:cNvPr id="7" name="ZoneTexte 6"/>
          <p:cNvSpPr txBox="1"/>
          <p:nvPr/>
        </p:nvSpPr>
        <p:spPr>
          <a:xfrm>
            <a:off x="0" y="-27737"/>
            <a:ext cx="9144000" cy="1200329"/>
          </a:xfrm>
          <a:prstGeom prst="rect">
            <a:avLst/>
          </a:prstGeom>
          <a:noFill/>
        </p:spPr>
        <p:txBody>
          <a:bodyPr wrap="square" rtlCol="0" anchor="t">
            <a:spAutoFit/>
          </a:bodyPr>
          <a:lstStyle/>
          <a:p>
            <a:pPr algn="ctr"/>
            <a:r>
              <a:rPr lang="fr-FR" sz="3600" b="1" dirty="0" smtClean="0">
                <a:solidFill>
                  <a:srgbClr val="073E87"/>
                </a:solidFill>
              </a:rPr>
              <a:t>LA MANUTENTION MANUELLE, </a:t>
            </a:r>
            <a:br>
              <a:rPr lang="fr-FR" sz="3600" b="1" dirty="0" smtClean="0">
                <a:solidFill>
                  <a:srgbClr val="073E87"/>
                </a:solidFill>
              </a:rPr>
            </a:br>
            <a:r>
              <a:rPr lang="fr-FR" sz="3600" b="1" dirty="0" smtClean="0"/>
              <a:t>RÉGLEMENTATION</a:t>
            </a:r>
            <a:endParaRPr lang="fr-FR" sz="3600" b="1" dirty="0"/>
          </a:p>
        </p:txBody>
      </p:sp>
    </p:spTree>
    <p:extLst>
      <p:ext uri="{BB962C8B-B14F-4D97-AF65-F5344CB8AC3E}">
        <p14:creationId xmlns:p14="http://schemas.microsoft.com/office/powerpoint/2010/main" val="72006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020" y="66213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SIMPLIFICATION DE LA PROCÉDURE D’ACCUEIL </a:t>
            </a:r>
            <a:br>
              <a:rPr lang="fr-FR" sz="3200" b="1" spc="-100" dirty="0" smtClean="0">
                <a:solidFill>
                  <a:srgbClr val="073E87"/>
                </a:solidFill>
              </a:rPr>
            </a:br>
            <a:r>
              <a:rPr lang="fr-FR" sz="3200" b="1" spc="-100" dirty="0" smtClean="0">
                <a:solidFill>
                  <a:srgbClr val="073E87"/>
                </a:solidFill>
              </a:rPr>
              <a:t>EN ENTREPRISE D’UN JEUNE MINEUR EN FORMATION PROFESSIONNELLE</a:t>
            </a:r>
            <a:endParaRPr lang="fr-FR" sz="32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2044452812"/>
              </p:ext>
            </p:extLst>
          </p:nvPr>
        </p:nvGraphicFramePr>
        <p:xfrm>
          <a:off x="0" y="1628800"/>
          <a:ext cx="91179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8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95BEA97-D204-4A17-85BD-AB51567B19E6}"/>
                                            </p:graphicEl>
                                          </p:spTgt>
                                        </p:tgtEl>
                                        <p:attrNameLst>
                                          <p:attrName>style.visibility</p:attrName>
                                        </p:attrNameLst>
                                      </p:cBhvr>
                                      <p:to>
                                        <p:strVal val="visible"/>
                                      </p:to>
                                    </p:set>
                                    <p:animEffect transition="in" filter="fade">
                                      <p:cBhvr>
                                        <p:cTn id="7" dur="500"/>
                                        <p:tgtEl>
                                          <p:spTgt spid="2">
                                            <p:graphicEl>
                                              <a:dgm id="{A95BEA97-D204-4A17-85BD-AB51567B19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B7F573F-15DA-44DF-96E0-EB2EA853D160}"/>
                                            </p:graphicEl>
                                          </p:spTgt>
                                        </p:tgtEl>
                                        <p:attrNameLst>
                                          <p:attrName>style.visibility</p:attrName>
                                        </p:attrNameLst>
                                      </p:cBhvr>
                                      <p:to>
                                        <p:strVal val="visible"/>
                                      </p:to>
                                    </p:set>
                                    <p:animEffect transition="in" filter="fade">
                                      <p:cBhvr>
                                        <p:cTn id="12" dur="500"/>
                                        <p:tgtEl>
                                          <p:spTgt spid="2">
                                            <p:graphicEl>
                                              <a:dgm id="{DB7F573F-15DA-44DF-96E0-EB2EA853D16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0A7AEE4-BC16-4BD9-B41C-EEADC7D21A0E}"/>
                                            </p:graphicEl>
                                          </p:spTgt>
                                        </p:tgtEl>
                                        <p:attrNameLst>
                                          <p:attrName>style.visibility</p:attrName>
                                        </p:attrNameLst>
                                      </p:cBhvr>
                                      <p:to>
                                        <p:strVal val="visible"/>
                                      </p:to>
                                    </p:set>
                                    <p:animEffect transition="in" filter="fade">
                                      <p:cBhvr>
                                        <p:cTn id="15" dur="500"/>
                                        <p:tgtEl>
                                          <p:spTgt spid="2">
                                            <p:graphicEl>
                                              <a:dgm id="{10A7AEE4-BC16-4BD9-B41C-EEADC7D21A0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D6EEF8F0-D35C-4D3F-BD1B-6A948225F4B9}"/>
                                            </p:graphicEl>
                                          </p:spTgt>
                                        </p:tgtEl>
                                        <p:attrNameLst>
                                          <p:attrName>style.visibility</p:attrName>
                                        </p:attrNameLst>
                                      </p:cBhvr>
                                      <p:to>
                                        <p:strVal val="visible"/>
                                      </p:to>
                                    </p:set>
                                    <p:animEffect transition="in" filter="fade">
                                      <p:cBhvr>
                                        <p:cTn id="20" dur="500"/>
                                        <p:tgtEl>
                                          <p:spTgt spid="2">
                                            <p:graphicEl>
                                              <a:dgm id="{D6EEF8F0-D35C-4D3F-BD1B-6A948225F4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813165C-393F-4E3D-BA66-C18EC2CF0CAB}"/>
                                            </p:graphicEl>
                                          </p:spTgt>
                                        </p:tgtEl>
                                        <p:attrNameLst>
                                          <p:attrName>style.visibility</p:attrName>
                                        </p:attrNameLst>
                                      </p:cBhvr>
                                      <p:to>
                                        <p:strVal val="visible"/>
                                      </p:to>
                                    </p:set>
                                    <p:animEffect transition="in" filter="fade">
                                      <p:cBhvr>
                                        <p:cTn id="23" dur="500"/>
                                        <p:tgtEl>
                                          <p:spTgt spid="2">
                                            <p:graphicEl>
                                              <a:dgm id="{D813165C-393F-4E3D-BA66-C18EC2CF0C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020" y="66213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SIMPLIFICATION DE LA PROCÉDURE D’ACCUEIL </a:t>
            </a:r>
            <a:br>
              <a:rPr lang="fr-FR" sz="3200" b="1" spc="-100" dirty="0" smtClean="0">
                <a:solidFill>
                  <a:srgbClr val="073E87"/>
                </a:solidFill>
              </a:rPr>
            </a:br>
            <a:r>
              <a:rPr lang="fr-FR" sz="3200" b="1" spc="-100" dirty="0" smtClean="0">
                <a:solidFill>
                  <a:srgbClr val="073E87"/>
                </a:solidFill>
              </a:rPr>
              <a:t>EN ENTREPRISE D’UN JEUNE MINEUR EN FORMATION PROFESSIONNELLE</a:t>
            </a:r>
            <a:endParaRPr lang="fr-FR" sz="3200" b="1" spc="-100" dirty="0">
              <a:solidFill>
                <a:srgbClr val="073E87"/>
              </a:solidFill>
            </a:endParaRPr>
          </a:p>
        </p:txBody>
      </p:sp>
      <p:sp>
        <p:nvSpPr>
          <p:cNvPr id="6" name="Forme libre 5"/>
          <p:cNvSpPr/>
          <p:nvPr/>
        </p:nvSpPr>
        <p:spPr>
          <a:xfrm>
            <a:off x="2849" y="1863702"/>
            <a:ext cx="2778134" cy="1111253"/>
          </a:xfrm>
          <a:custGeom>
            <a:avLst/>
            <a:gdLst>
              <a:gd name="connsiteX0" fmla="*/ 0 w 2778134"/>
              <a:gd name="connsiteY0" fmla="*/ 0 h 1111253"/>
              <a:gd name="connsiteX1" fmla="*/ 2778134 w 2778134"/>
              <a:gd name="connsiteY1" fmla="*/ 0 h 1111253"/>
              <a:gd name="connsiteX2" fmla="*/ 2778134 w 2778134"/>
              <a:gd name="connsiteY2" fmla="*/ 1111253 h 1111253"/>
              <a:gd name="connsiteX3" fmla="*/ 0 w 2778134"/>
              <a:gd name="connsiteY3" fmla="*/ 1111253 h 1111253"/>
              <a:gd name="connsiteX4" fmla="*/ 0 w 2778134"/>
              <a:gd name="connsiteY4" fmla="*/ 0 h 111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1111253">
                <a:moveTo>
                  <a:pt x="0" y="0"/>
                </a:moveTo>
                <a:lnTo>
                  <a:pt x="2778134" y="0"/>
                </a:lnTo>
                <a:lnTo>
                  <a:pt x="2778134" y="1111253"/>
                </a:lnTo>
                <a:lnTo>
                  <a:pt x="0" y="1111253"/>
                </a:lnTo>
                <a:lnTo>
                  <a:pt x="0" y="0"/>
                </a:lnTo>
                <a:close/>
              </a:path>
            </a:pathLst>
          </a:custGeom>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2">
                    <a:lumMod val="50000"/>
                  </a:schemeClr>
                </a:solidFill>
              </a:rPr>
              <a:t>La liste des travaux </a:t>
            </a:r>
            <a:br>
              <a:rPr lang="fr-FR" sz="1600" b="1" kern="1200" dirty="0" smtClean="0">
                <a:solidFill>
                  <a:schemeClr val="tx2">
                    <a:lumMod val="50000"/>
                  </a:schemeClr>
                </a:solidFill>
              </a:rPr>
            </a:br>
            <a:r>
              <a:rPr lang="fr-FR" sz="1600" b="1" kern="1200" dirty="0" smtClean="0">
                <a:solidFill>
                  <a:schemeClr val="tx2">
                    <a:lumMod val="50000"/>
                  </a:schemeClr>
                </a:solidFill>
              </a:rPr>
              <a:t>est-elle modifiée ? </a:t>
            </a:r>
            <a:endParaRPr lang="fr-FR" sz="1600" b="1" kern="1200" dirty="0">
              <a:solidFill>
                <a:schemeClr val="tx2">
                  <a:lumMod val="50000"/>
                </a:schemeClr>
              </a:solidFill>
            </a:endParaRPr>
          </a:p>
        </p:txBody>
      </p:sp>
      <p:sp>
        <p:nvSpPr>
          <p:cNvPr id="7" name="Forme libre 6"/>
          <p:cNvSpPr/>
          <p:nvPr/>
        </p:nvSpPr>
        <p:spPr>
          <a:xfrm>
            <a:off x="2849" y="2974956"/>
            <a:ext cx="2778134" cy="3211649"/>
          </a:xfrm>
          <a:custGeom>
            <a:avLst/>
            <a:gdLst>
              <a:gd name="connsiteX0" fmla="*/ 0 w 2778134"/>
              <a:gd name="connsiteY0" fmla="*/ 0 h 3211649"/>
              <a:gd name="connsiteX1" fmla="*/ 2778134 w 2778134"/>
              <a:gd name="connsiteY1" fmla="*/ 0 h 3211649"/>
              <a:gd name="connsiteX2" fmla="*/ 2778134 w 2778134"/>
              <a:gd name="connsiteY2" fmla="*/ 3211649 h 3211649"/>
              <a:gd name="connsiteX3" fmla="*/ 0 w 2778134"/>
              <a:gd name="connsiteY3" fmla="*/ 3211649 h 3211649"/>
              <a:gd name="connsiteX4" fmla="*/ 0 w 2778134"/>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3211649">
                <a:moveTo>
                  <a:pt x="0" y="0"/>
                </a:moveTo>
                <a:lnTo>
                  <a:pt x="2778134" y="0"/>
                </a:lnTo>
                <a:lnTo>
                  <a:pt x="2778134" y="3211649"/>
                </a:lnTo>
                <a:lnTo>
                  <a:pt x="0" y="3211649"/>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solidFill>
                  <a:srgbClr val="073E87"/>
                </a:solidFill>
              </a:rPr>
              <a:t>La liste identifiant les travaux interdits ou réglementés (activités, milieu de travail, équipement dangereux) reste inchangée. C’est elle qui justifie la déclaration préalable auprès de l’inspection du travail.</a:t>
            </a:r>
            <a:endParaRPr lang="fr-FR" sz="1400" kern="1200" dirty="0">
              <a:solidFill>
                <a:srgbClr val="073E87"/>
              </a:solidFill>
            </a:endParaRPr>
          </a:p>
        </p:txBody>
      </p:sp>
      <p:sp>
        <p:nvSpPr>
          <p:cNvPr id="8" name="Forme libre 7"/>
          <p:cNvSpPr/>
          <p:nvPr/>
        </p:nvSpPr>
        <p:spPr>
          <a:xfrm>
            <a:off x="3169922" y="1863702"/>
            <a:ext cx="2778134" cy="1111253"/>
          </a:xfrm>
          <a:custGeom>
            <a:avLst/>
            <a:gdLst>
              <a:gd name="connsiteX0" fmla="*/ 0 w 2778134"/>
              <a:gd name="connsiteY0" fmla="*/ 0 h 1111253"/>
              <a:gd name="connsiteX1" fmla="*/ 2778134 w 2778134"/>
              <a:gd name="connsiteY1" fmla="*/ 0 h 1111253"/>
              <a:gd name="connsiteX2" fmla="*/ 2778134 w 2778134"/>
              <a:gd name="connsiteY2" fmla="*/ 1111253 h 1111253"/>
              <a:gd name="connsiteX3" fmla="*/ 0 w 2778134"/>
              <a:gd name="connsiteY3" fmla="*/ 1111253 h 1111253"/>
              <a:gd name="connsiteX4" fmla="*/ 0 w 2778134"/>
              <a:gd name="connsiteY4" fmla="*/ 0 h 111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1111253">
                <a:moveTo>
                  <a:pt x="0" y="0"/>
                </a:moveTo>
                <a:lnTo>
                  <a:pt x="2778134" y="0"/>
                </a:lnTo>
                <a:lnTo>
                  <a:pt x="2778134" y="1111253"/>
                </a:lnTo>
                <a:lnTo>
                  <a:pt x="0" y="1111253"/>
                </a:lnTo>
                <a:lnTo>
                  <a:pt x="0" y="0"/>
                </a:lnTo>
                <a:close/>
              </a:path>
            </a:pathLst>
          </a:custGeom>
        </p:spPr>
        <p:style>
          <a:lnRef idx="1">
            <a:schemeClr val="accent1">
              <a:shade val="80000"/>
              <a:hueOff val="203439"/>
              <a:satOff val="9472"/>
              <a:lumOff val="13191"/>
              <a:alphaOff val="0"/>
            </a:schemeClr>
          </a:lnRef>
          <a:fillRef idx="3">
            <a:schemeClr val="accent1">
              <a:shade val="80000"/>
              <a:hueOff val="203439"/>
              <a:satOff val="9472"/>
              <a:lumOff val="13191"/>
              <a:alphaOff val="0"/>
            </a:schemeClr>
          </a:fillRef>
          <a:effectRef idx="2">
            <a:schemeClr val="accent1">
              <a:shade val="80000"/>
              <a:hueOff val="203439"/>
              <a:satOff val="9472"/>
              <a:lumOff val="13191"/>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2">
                    <a:lumMod val="50000"/>
                  </a:schemeClr>
                </a:solidFill>
              </a:rPr>
              <a:t>Combien de temps cette déclaration demeure-t-elle valable ? </a:t>
            </a:r>
            <a:endParaRPr lang="fr-FR" sz="1600" b="1" kern="1200" dirty="0">
              <a:solidFill>
                <a:schemeClr val="tx2">
                  <a:lumMod val="50000"/>
                </a:schemeClr>
              </a:solidFill>
            </a:endParaRPr>
          </a:p>
        </p:txBody>
      </p:sp>
      <p:sp>
        <p:nvSpPr>
          <p:cNvPr id="9" name="Forme libre 8"/>
          <p:cNvSpPr/>
          <p:nvPr/>
        </p:nvSpPr>
        <p:spPr>
          <a:xfrm>
            <a:off x="3169922" y="2974956"/>
            <a:ext cx="2778134" cy="3211649"/>
          </a:xfrm>
          <a:custGeom>
            <a:avLst/>
            <a:gdLst>
              <a:gd name="connsiteX0" fmla="*/ 0 w 2778134"/>
              <a:gd name="connsiteY0" fmla="*/ 0 h 3211649"/>
              <a:gd name="connsiteX1" fmla="*/ 2778134 w 2778134"/>
              <a:gd name="connsiteY1" fmla="*/ 0 h 3211649"/>
              <a:gd name="connsiteX2" fmla="*/ 2778134 w 2778134"/>
              <a:gd name="connsiteY2" fmla="*/ 3211649 h 3211649"/>
              <a:gd name="connsiteX3" fmla="*/ 0 w 2778134"/>
              <a:gd name="connsiteY3" fmla="*/ 3211649 h 3211649"/>
              <a:gd name="connsiteX4" fmla="*/ 0 w 2778134"/>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3211649">
                <a:moveTo>
                  <a:pt x="0" y="0"/>
                </a:moveTo>
                <a:lnTo>
                  <a:pt x="2778134" y="0"/>
                </a:lnTo>
                <a:lnTo>
                  <a:pt x="2778134" y="3211649"/>
                </a:lnTo>
                <a:lnTo>
                  <a:pt x="0" y="3211649"/>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solidFill>
                  <a:srgbClr val="073E87"/>
                </a:solidFill>
              </a:rPr>
              <a:t>3 ans à compter de l’envoi de la déclaration. </a:t>
            </a:r>
            <a:endParaRPr lang="fr-FR" sz="1400" kern="1200" dirty="0">
              <a:solidFill>
                <a:srgbClr val="073E87"/>
              </a:solidFill>
            </a:endParaRPr>
          </a:p>
        </p:txBody>
      </p:sp>
      <p:sp>
        <p:nvSpPr>
          <p:cNvPr id="10" name="Forme libre 9"/>
          <p:cNvSpPr/>
          <p:nvPr/>
        </p:nvSpPr>
        <p:spPr>
          <a:xfrm>
            <a:off x="6336996" y="1863702"/>
            <a:ext cx="2778134" cy="1111253"/>
          </a:xfrm>
          <a:custGeom>
            <a:avLst/>
            <a:gdLst>
              <a:gd name="connsiteX0" fmla="*/ 0 w 2778134"/>
              <a:gd name="connsiteY0" fmla="*/ 0 h 1111253"/>
              <a:gd name="connsiteX1" fmla="*/ 2778134 w 2778134"/>
              <a:gd name="connsiteY1" fmla="*/ 0 h 1111253"/>
              <a:gd name="connsiteX2" fmla="*/ 2778134 w 2778134"/>
              <a:gd name="connsiteY2" fmla="*/ 1111253 h 1111253"/>
              <a:gd name="connsiteX3" fmla="*/ 0 w 2778134"/>
              <a:gd name="connsiteY3" fmla="*/ 1111253 h 1111253"/>
              <a:gd name="connsiteX4" fmla="*/ 0 w 2778134"/>
              <a:gd name="connsiteY4" fmla="*/ 0 h 111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1111253">
                <a:moveTo>
                  <a:pt x="0" y="0"/>
                </a:moveTo>
                <a:lnTo>
                  <a:pt x="2778134" y="0"/>
                </a:lnTo>
                <a:lnTo>
                  <a:pt x="2778134" y="1111253"/>
                </a:lnTo>
                <a:lnTo>
                  <a:pt x="0" y="1111253"/>
                </a:lnTo>
                <a:lnTo>
                  <a:pt x="0" y="0"/>
                </a:lnTo>
                <a:close/>
              </a:path>
            </a:pathLst>
          </a:custGeom>
        </p:spPr>
        <p:style>
          <a:lnRef idx="1">
            <a:schemeClr val="accent1">
              <a:shade val="80000"/>
              <a:hueOff val="406879"/>
              <a:satOff val="18945"/>
              <a:lumOff val="26382"/>
              <a:alphaOff val="0"/>
            </a:schemeClr>
          </a:lnRef>
          <a:fillRef idx="3">
            <a:schemeClr val="accent1">
              <a:shade val="80000"/>
              <a:hueOff val="406879"/>
              <a:satOff val="18945"/>
              <a:lumOff val="26382"/>
              <a:alphaOff val="0"/>
            </a:schemeClr>
          </a:fillRef>
          <a:effectRef idx="2">
            <a:schemeClr val="accent1">
              <a:shade val="80000"/>
              <a:hueOff val="406879"/>
              <a:satOff val="18945"/>
              <a:lumOff val="26382"/>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2">
                    <a:lumMod val="50000"/>
                  </a:schemeClr>
                </a:solidFill>
              </a:rPr>
              <a:t>Dois-je faire une déclaration préalable à chaque fois que j’accueille un nouveau jeune? </a:t>
            </a:r>
            <a:endParaRPr lang="fr-FR" sz="1600" b="1" kern="1200" dirty="0">
              <a:solidFill>
                <a:schemeClr val="tx2">
                  <a:lumMod val="50000"/>
                </a:schemeClr>
              </a:solidFill>
            </a:endParaRPr>
          </a:p>
        </p:txBody>
      </p:sp>
      <p:sp>
        <p:nvSpPr>
          <p:cNvPr id="11" name="Forme libre 10"/>
          <p:cNvSpPr/>
          <p:nvPr/>
        </p:nvSpPr>
        <p:spPr>
          <a:xfrm>
            <a:off x="6336996" y="2974956"/>
            <a:ext cx="2778134" cy="3211649"/>
          </a:xfrm>
          <a:custGeom>
            <a:avLst/>
            <a:gdLst>
              <a:gd name="connsiteX0" fmla="*/ 0 w 2778134"/>
              <a:gd name="connsiteY0" fmla="*/ 0 h 3211649"/>
              <a:gd name="connsiteX1" fmla="*/ 2778134 w 2778134"/>
              <a:gd name="connsiteY1" fmla="*/ 0 h 3211649"/>
              <a:gd name="connsiteX2" fmla="*/ 2778134 w 2778134"/>
              <a:gd name="connsiteY2" fmla="*/ 3211649 h 3211649"/>
              <a:gd name="connsiteX3" fmla="*/ 0 w 2778134"/>
              <a:gd name="connsiteY3" fmla="*/ 3211649 h 3211649"/>
              <a:gd name="connsiteX4" fmla="*/ 0 w 2778134"/>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34" h="3211649">
                <a:moveTo>
                  <a:pt x="0" y="0"/>
                </a:moveTo>
                <a:lnTo>
                  <a:pt x="2778134" y="0"/>
                </a:lnTo>
                <a:lnTo>
                  <a:pt x="2778134" y="3211649"/>
                </a:lnTo>
                <a:lnTo>
                  <a:pt x="0" y="3211649"/>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73E87"/>
                </a:solidFill>
              </a:rPr>
              <a:t>Non, cette déclaration est valable pour l’entreprise et que soit le statut du jeune mineur accueilli. </a:t>
            </a:r>
            <a:endParaRPr lang="fr-FR" sz="1300" kern="1200" dirty="0">
              <a:solidFill>
                <a:srgbClr val="073E87"/>
              </a:solidFill>
            </a:endParaRPr>
          </a:p>
          <a:p>
            <a:pPr marL="114300" lvl="1" indent="-114300" algn="l" defTabSz="577850">
              <a:lnSpc>
                <a:spcPct val="90000"/>
              </a:lnSpc>
              <a:spcBef>
                <a:spcPct val="0"/>
              </a:spcBef>
              <a:spcAft>
                <a:spcPct val="15000"/>
              </a:spcAft>
              <a:buChar char="••"/>
            </a:pPr>
            <a:r>
              <a:rPr lang="fr-FR" sz="1300" kern="1200" dirty="0" smtClean="0">
                <a:solidFill>
                  <a:srgbClr val="073E87"/>
                </a:solidFill>
              </a:rPr>
              <a:t>Il n’y a plus de transmission systématique d’information </a:t>
            </a:r>
            <a:r>
              <a:rPr lang="fr-FR" sz="1400" kern="1200" dirty="0" smtClean="0">
                <a:solidFill>
                  <a:srgbClr val="073E87"/>
                </a:solidFill>
              </a:rPr>
              <a:t>concernant</a:t>
            </a:r>
            <a:r>
              <a:rPr lang="fr-FR" sz="1300" kern="1200" dirty="0" smtClean="0">
                <a:solidFill>
                  <a:srgbClr val="073E87"/>
                </a:solidFill>
              </a:rPr>
              <a:t> chaque jeune. </a:t>
            </a:r>
            <a:endParaRPr lang="fr-FR" sz="1300" kern="1200" dirty="0">
              <a:solidFill>
                <a:srgbClr val="073E87"/>
              </a:solidFill>
            </a:endParaRPr>
          </a:p>
          <a:p>
            <a:pPr marL="114300" lvl="1" indent="-114300" algn="l" defTabSz="577850">
              <a:lnSpc>
                <a:spcPct val="90000"/>
              </a:lnSpc>
              <a:spcBef>
                <a:spcPct val="0"/>
              </a:spcBef>
              <a:spcAft>
                <a:spcPct val="15000"/>
              </a:spcAft>
              <a:buChar char="••"/>
            </a:pPr>
            <a:r>
              <a:rPr lang="fr-FR" sz="1300" kern="1200" dirty="0" smtClean="0">
                <a:solidFill>
                  <a:srgbClr val="073E87"/>
                </a:solidFill>
              </a:rPr>
              <a:t>Mais l’entreprise doit tenir à disposition de l’inspection du travail des informations concernant le jeune accueilli et son affectation au poste de travail réglementé (identité du jeune, avis médical, d’aptitude, formation à la sécurité, liste des personnes chargées d’encadrer le jeune pendant l’exécution des travaux en cause).</a:t>
            </a:r>
            <a:endParaRPr lang="fr-FR" sz="1300" kern="1200" dirty="0">
              <a:solidFill>
                <a:srgbClr val="073E87"/>
              </a:solidFill>
            </a:endParaRPr>
          </a:p>
        </p:txBody>
      </p:sp>
    </p:spTree>
    <p:extLst>
      <p:ext uri="{BB962C8B-B14F-4D97-AF65-F5344CB8AC3E}">
        <p14:creationId xmlns:p14="http://schemas.microsoft.com/office/powerpoint/2010/main" val="1982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020" y="66213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SIMPLIFICATION DE LA PROCÉDURE D’ACCUEIL </a:t>
            </a:r>
            <a:br>
              <a:rPr lang="fr-FR" sz="3200" b="1" spc="-100" dirty="0" smtClean="0">
                <a:solidFill>
                  <a:srgbClr val="073E87"/>
                </a:solidFill>
              </a:rPr>
            </a:br>
            <a:r>
              <a:rPr lang="fr-FR" sz="3200" b="1" spc="-100" dirty="0" smtClean="0">
                <a:solidFill>
                  <a:srgbClr val="073E87"/>
                </a:solidFill>
              </a:rPr>
              <a:t>EN ENTREPRISE D’UN JEUNE MINEUR EN FORMATION PROFESSIONNELLE</a:t>
            </a:r>
            <a:endParaRPr lang="fr-FR" sz="32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2453908121"/>
              </p:ext>
            </p:extLst>
          </p:nvPr>
        </p:nvGraphicFramePr>
        <p:xfrm>
          <a:off x="0" y="1700808"/>
          <a:ext cx="91440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1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A3346868-86DE-4E42-9B58-911DA5AB8DAE}"/>
                                            </p:graphicEl>
                                          </p:spTgt>
                                        </p:tgtEl>
                                        <p:attrNameLst>
                                          <p:attrName>style.visibility</p:attrName>
                                        </p:attrNameLst>
                                      </p:cBhvr>
                                      <p:to>
                                        <p:strVal val="visible"/>
                                      </p:to>
                                    </p:set>
                                    <p:animEffect transition="in" filter="fade">
                                      <p:cBhvr>
                                        <p:cTn id="7" dur="1000"/>
                                        <p:tgtEl>
                                          <p:spTgt spid="2">
                                            <p:graphicEl>
                                              <a:dgm id="{A3346868-86DE-4E42-9B58-911DA5AB8DAE}"/>
                                            </p:graphicEl>
                                          </p:spTgt>
                                        </p:tgtEl>
                                      </p:cBhvr>
                                    </p:animEffect>
                                    <p:anim calcmode="lin" valueType="num">
                                      <p:cBhvr>
                                        <p:cTn id="8" dur="1000" fill="hold"/>
                                        <p:tgtEl>
                                          <p:spTgt spid="2">
                                            <p:graphicEl>
                                              <a:dgm id="{A3346868-86DE-4E42-9B58-911DA5AB8DA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A3346868-86DE-4E42-9B58-911DA5AB8DA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319FBA0-F7F2-4495-A9A2-550D98052133}"/>
                                            </p:graphicEl>
                                          </p:spTgt>
                                        </p:tgtEl>
                                        <p:attrNameLst>
                                          <p:attrName>style.visibility</p:attrName>
                                        </p:attrNameLst>
                                      </p:cBhvr>
                                      <p:to>
                                        <p:strVal val="visible"/>
                                      </p:to>
                                    </p:set>
                                    <p:animEffect transition="in" filter="fade">
                                      <p:cBhvr>
                                        <p:cTn id="14" dur="1000"/>
                                        <p:tgtEl>
                                          <p:spTgt spid="2">
                                            <p:graphicEl>
                                              <a:dgm id="{2319FBA0-F7F2-4495-A9A2-550D98052133}"/>
                                            </p:graphicEl>
                                          </p:spTgt>
                                        </p:tgtEl>
                                      </p:cBhvr>
                                    </p:animEffect>
                                    <p:anim calcmode="lin" valueType="num">
                                      <p:cBhvr>
                                        <p:cTn id="15" dur="1000" fill="hold"/>
                                        <p:tgtEl>
                                          <p:spTgt spid="2">
                                            <p:graphicEl>
                                              <a:dgm id="{2319FBA0-F7F2-4495-A9A2-550D9805213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319FBA0-F7F2-4495-A9A2-550D9805213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018E66B2-7C23-456D-8D67-A208E9131283}"/>
                                            </p:graphicEl>
                                          </p:spTgt>
                                        </p:tgtEl>
                                        <p:attrNameLst>
                                          <p:attrName>style.visibility</p:attrName>
                                        </p:attrNameLst>
                                      </p:cBhvr>
                                      <p:to>
                                        <p:strVal val="visible"/>
                                      </p:to>
                                    </p:set>
                                    <p:animEffect transition="in" filter="fade">
                                      <p:cBhvr>
                                        <p:cTn id="21" dur="1000"/>
                                        <p:tgtEl>
                                          <p:spTgt spid="2">
                                            <p:graphicEl>
                                              <a:dgm id="{018E66B2-7C23-456D-8D67-A208E9131283}"/>
                                            </p:graphicEl>
                                          </p:spTgt>
                                        </p:tgtEl>
                                      </p:cBhvr>
                                    </p:animEffect>
                                    <p:anim calcmode="lin" valueType="num">
                                      <p:cBhvr>
                                        <p:cTn id="22" dur="1000" fill="hold"/>
                                        <p:tgtEl>
                                          <p:spTgt spid="2">
                                            <p:graphicEl>
                                              <a:dgm id="{018E66B2-7C23-456D-8D67-A208E9131283}"/>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018E66B2-7C23-456D-8D67-A208E913128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A718A8F5-1F3E-49F9-8EDF-3117A68DAAE6}"/>
                                            </p:graphicEl>
                                          </p:spTgt>
                                        </p:tgtEl>
                                        <p:attrNameLst>
                                          <p:attrName>style.visibility</p:attrName>
                                        </p:attrNameLst>
                                      </p:cBhvr>
                                      <p:to>
                                        <p:strVal val="visible"/>
                                      </p:to>
                                    </p:set>
                                    <p:animEffect transition="in" filter="fade">
                                      <p:cBhvr>
                                        <p:cTn id="28" dur="1000"/>
                                        <p:tgtEl>
                                          <p:spTgt spid="2">
                                            <p:graphicEl>
                                              <a:dgm id="{A718A8F5-1F3E-49F9-8EDF-3117A68DAAE6}"/>
                                            </p:graphicEl>
                                          </p:spTgt>
                                        </p:tgtEl>
                                      </p:cBhvr>
                                    </p:animEffect>
                                    <p:anim calcmode="lin" valueType="num">
                                      <p:cBhvr>
                                        <p:cTn id="29" dur="1000" fill="hold"/>
                                        <p:tgtEl>
                                          <p:spTgt spid="2">
                                            <p:graphicEl>
                                              <a:dgm id="{A718A8F5-1F3E-49F9-8EDF-3117A68DAAE6}"/>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A718A8F5-1F3E-49F9-8EDF-3117A68DAAE6}"/>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C35AB03F-70D1-4745-9273-E5F70044D4FD}"/>
                                            </p:graphicEl>
                                          </p:spTgt>
                                        </p:tgtEl>
                                        <p:attrNameLst>
                                          <p:attrName>style.visibility</p:attrName>
                                        </p:attrNameLst>
                                      </p:cBhvr>
                                      <p:to>
                                        <p:strVal val="visible"/>
                                      </p:to>
                                    </p:set>
                                    <p:animEffect transition="in" filter="fade">
                                      <p:cBhvr>
                                        <p:cTn id="35" dur="1000"/>
                                        <p:tgtEl>
                                          <p:spTgt spid="2">
                                            <p:graphicEl>
                                              <a:dgm id="{C35AB03F-70D1-4745-9273-E5F70044D4FD}"/>
                                            </p:graphicEl>
                                          </p:spTgt>
                                        </p:tgtEl>
                                      </p:cBhvr>
                                    </p:animEffect>
                                    <p:anim calcmode="lin" valueType="num">
                                      <p:cBhvr>
                                        <p:cTn id="36" dur="1000" fill="hold"/>
                                        <p:tgtEl>
                                          <p:spTgt spid="2">
                                            <p:graphicEl>
                                              <a:dgm id="{C35AB03F-70D1-4745-9273-E5F70044D4FD}"/>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C35AB03F-70D1-4745-9273-E5F70044D4FD}"/>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27331D3E-0186-460F-A4E9-9CCCCA3B648C}"/>
                                            </p:graphicEl>
                                          </p:spTgt>
                                        </p:tgtEl>
                                        <p:attrNameLst>
                                          <p:attrName>style.visibility</p:attrName>
                                        </p:attrNameLst>
                                      </p:cBhvr>
                                      <p:to>
                                        <p:strVal val="visible"/>
                                      </p:to>
                                    </p:set>
                                    <p:animEffect transition="in" filter="fade">
                                      <p:cBhvr>
                                        <p:cTn id="42" dur="1000"/>
                                        <p:tgtEl>
                                          <p:spTgt spid="2">
                                            <p:graphicEl>
                                              <a:dgm id="{27331D3E-0186-460F-A4E9-9CCCCA3B648C}"/>
                                            </p:graphicEl>
                                          </p:spTgt>
                                        </p:tgtEl>
                                      </p:cBhvr>
                                    </p:animEffect>
                                    <p:anim calcmode="lin" valueType="num">
                                      <p:cBhvr>
                                        <p:cTn id="43" dur="1000" fill="hold"/>
                                        <p:tgtEl>
                                          <p:spTgt spid="2">
                                            <p:graphicEl>
                                              <a:dgm id="{27331D3E-0186-460F-A4E9-9CCCCA3B648C}"/>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7331D3E-0186-460F-A4E9-9CCCCA3B648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020" y="66213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SIMPLIFICATION DE LA PROCÉDURE D’ACCUEIL </a:t>
            </a:r>
            <a:br>
              <a:rPr lang="fr-FR" sz="3200" b="1" spc="-100" dirty="0" smtClean="0">
                <a:solidFill>
                  <a:srgbClr val="073E87"/>
                </a:solidFill>
              </a:rPr>
            </a:br>
            <a:r>
              <a:rPr lang="fr-FR" sz="3200" b="1" spc="-100" dirty="0" smtClean="0">
                <a:solidFill>
                  <a:srgbClr val="073E87"/>
                </a:solidFill>
              </a:rPr>
              <a:t>EN ENTREPRISE D’UN JEUNE MINEUR EN FORMATION PROFESSIONNELLE</a:t>
            </a:r>
            <a:endParaRPr lang="fr-FR" sz="3200" b="1" spc="-100" dirty="0">
              <a:solidFill>
                <a:srgbClr val="073E87"/>
              </a:solidFill>
            </a:endParaRPr>
          </a:p>
        </p:txBody>
      </p:sp>
      <p:sp>
        <p:nvSpPr>
          <p:cNvPr id="3" name="Rectangle 2"/>
          <p:cNvSpPr/>
          <p:nvPr/>
        </p:nvSpPr>
        <p:spPr>
          <a:xfrm>
            <a:off x="852811" y="1828589"/>
            <a:ext cx="7128792" cy="369332"/>
          </a:xfrm>
          <a:prstGeom prst="rect">
            <a:avLst/>
          </a:prstGeom>
        </p:spPr>
        <p:txBody>
          <a:bodyPr wrap="square" anchor="ctr">
            <a:spAutoFit/>
          </a:bodyPr>
          <a:lstStyle/>
          <a:p>
            <a:pPr algn="ctr" defTabSz="1022350">
              <a:lnSpc>
                <a:spcPct val="90000"/>
              </a:lnSpc>
              <a:spcBef>
                <a:spcPct val="0"/>
              </a:spcBef>
              <a:spcAft>
                <a:spcPct val="35000"/>
              </a:spcAft>
            </a:pPr>
            <a:r>
              <a:rPr lang="fr-FR" sz="2000" b="1" i="1" u="sng" dirty="0">
                <a:solidFill>
                  <a:srgbClr val="0000FF"/>
                </a:solidFill>
                <a:effectLst>
                  <a:outerShdw blurRad="38100" dist="38100" dir="2700000" algn="tl">
                    <a:srgbClr val="000000">
                      <a:alpha val="43137"/>
                    </a:srgbClr>
                  </a:outerShdw>
                </a:effectLst>
              </a:rPr>
              <a:t>4. L’information </a:t>
            </a:r>
            <a:r>
              <a:rPr lang="fr-FR" sz="2000" b="1" i="1" u="sng" dirty="0" smtClean="0">
                <a:solidFill>
                  <a:srgbClr val="0000FF"/>
                </a:solidFill>
                <a:effectLst>
                  <a:outerShdw blurRad="38100" dist="38100" dir="2700000" algn="tl">
                    <a:srgbClr val="000000">
                      <a:alpha val="43137"/>
                    </a:srgbClr>
                  </a:outerShdw>
                </a:effectLst>
              </a:rPr>
              <a:t>et </a:t>
            </a:r>
            <a:r>
              <a:rPr lang="fr-FR" sz="2000" b="1" i="1" u="sng" dirty="0">
                <a:solidFill>
                  <a:srgbClr val="0000FF"/>
                </a:solidFill>
                <a:effectLst>
                  <a:outerShdw blurRad="38100" dist="38100" dir="2700000" algn="tl">
                    <a:srgbClr val="000000">
                      <a:alpha val="43137"/>
                    </a:srgbClr>
                  </a:outerShdw>
                </a:effectLst>
              </a:rPr>
              <a:t>la </a:t>
            </a:r>
            <a:r>
              <a:rPr lang="fr-FR" sz="2000" b="1" i="1" u="sng" dirty="0" smtClean="0">
                <a:solidFill>
                  <a:srgbClr val="0000FF"/>
                </a:solidFill>
                <a:effectLst>
                  <a:outerShdw blurRad="38100" dist="38100" dir="2700000" algn="tl">
                    <a:srgbClr val="000000">
                      <a:alpha val="43137"/>
                    </a:srgbClr>
                  </a:outerShdw>
                </a:effectLst>
              </a:rPr>
              <a:t>formation à </a:t>
            </a:r>
            <a:r>
              <a:rPr lang="fr-FR" sz="2000" b="1" i="1" u="sng" dirty="0">
                <a:solidFill>
                  <a:srgbClr val="0000FF"/>
                </a:solidFill>
                <a:effectLst>
                  <a:outerShdw blurRad="38100" dist="38100" dir="2700000" algn="tl">
                    <a:srgbClr val="000000">
                      <a:alpha val="43137"/>
                    </a:srgbClr>
                  </a:outerShdw>
                </a:effectLst>
              </a:rPr>
              <a:t>la </a:t>
            </a:r>
            <a:r>
              <a:rPr lang="fr-FR" sz="2000" b="1" i="1" u="sng" dirty="0" smtClean="0">
                <a:solidFill>
                  <a:srgbClr val="0000FF"/>
                </a:solidFill>
                <a:effectLst>
                  <a:outerShdw blurRad="38100" dist="38100" dir="2700000" algn="tl">
                    <a:srgbClr val="000000">
                      <a:alpha val="43137"/>
                    </a:srgbClr>
                  </a:outerShdw>
                </a:effectLst>
              </a:rPr>
              <a:t>sécurité </a:t>
            </a:r>
            <a:r>
              <a:rPr lang="fr-FR" sz="2000" b="1" i="1" u="sng" dirty="0">
                <a:solidFill>
                  <a:srgbClr val="0000FF"/>
                </a:solidFill>
                <a:effectLst>
                  <a:outerShdw blurRad="38100" dist="38100" dir="2700000" algn="tl">
                    <a:srgbClr val="000000">
                      <a:alpha val="43137"/>
                    </a:srgbClr>
                  </a:outerShdw>
                </a:effectLst>
              </a:rPr>
              <a:t>(L.4141-1 à 3</a:t>
            </a:r>
            <a:r>
              <a:rPr lang="fr-FR" sz="2000" b="1" i="1" u="sng" dirty="0" smtClean="0">
                <a:solidFill>
                  <a:srgbClr val="0000FF"/>
                </a:solidFill>
                <a:effectLst>
                  <a:outerShdw blurRad="38100" dist="38100" dir="2700000" algn="tl">
                    <a:srgbClr val="000000">
                      <a:alpha val="43137"/>
                    </a:srgbClr>
                  </a:outerShdw>
                </a:effectLst>
              </a:rPr>
              <a:t>)</a:t>
            </a:r>
            <a:endParaRPr lang="fr-FR" sz="2000" b="1" i="1" u="sng" dirty="0">
              <a:solidFill>
                <a:srgbClr val="0000FF"/>
              </a:solidFill>
              <a:effectLst>
                <a:outerShdw blurRad="38100" dist="38100" dir="2700000" algn="tl">
                  <a:srgbClr val="000000">
                    <a:alpha val="43137"/>
                  </a:srgbClr>
                </a:outerShdw>
              </a:effectLst>
            </a:endParaRPr>
          </a:p>
        </p:txBody>
      </p:sp>
      <p:sp>
        <p:nvSpPr>
          <p:cNvPr id="6" name="Forme libre 5"/>
          <p:cNvSpPr/>
          <p:nvPr/>
        </p:nvSpPr>
        <p:spPr>
          <a:xfrm>
            <a:off x="123027" y="2420888"/>
            <a:ext cx="8845906" cy="2709468"/>
          </a:xfrm>
          <a:custGeom>
            <a:avLst/>
            <a:gdLst>
              <a:gd name="connsiteX0" fmla="*/ 0 w 8568952"/>
              <a:gd name="connsiteY0" fmla="*/ 0 h 2709468"/>
              <a:gd name="connsiteX1" fmla="*/ 8568952 w 8568952"/>
              <a:gd name="connsiteY1" fmla="*/ 0 h 2709468"/>
              <a:gd name="connsiteX2" fmla="*/ 8568952 w 8568952"/>
              <a:gd name="connsiteY2" fmla="*/ 2709468 h 2709468"/>
              <a:gd name="connsiteX3" fmla="*/ 0 w 8568952"/>
              <a:gd name="connsiteY3" fmla="*/ 2709468 h 2709468"/>
              <a:gd name="connsiteX4" fmla="*/ 0 w 8568952"/>
              <a:gd name="connsiteY4" fmla="*/ 0 h 270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8952" h="2709468">
                <a:moveTo>
                  <a:pt x="0" y="0"/>
                </a:moveTo>
                <a:lnTo>
                  <a:pt x="8568952" y="0"/>
                </a:lnTo>
                <a:lnTo>
                  <a:pt x="8568952" y="2709468"/>
                </a:lnTo>
                <a:lnTo>
                  <a:pt x="0" y="2709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t" anchorCtr="0">
            <a:noAutofit/>
          </a:bodyPr>
          <a:lstStyle/>
          <a:p>
            <a:pPr marL="171450" lvl="1" indent="-171450" algn="just" defTabSz="800100">
              <a:lnSpc>
                <a:spcPct val="90000"/>
              </a:lnSpc>
              <a:spcBef>
                <a:spcPct val="0"/>
              </a:spcBef>
              <a:spcAft>
                <a:spcPct val="15000"/>
              </a:spcAft>
              <a:buChar char="••"/>
            </a:pPr>
            <a:r>
              <a:rPr lang="fr-FR" sz="2000" kern="1200" dirty="0" smtClean="0">
                <a:solidFill>
                  <a:srgbClr val="0000FF"/>
                </a:solidFill>
                <a:effectLst/>
              </a:rPr>
              <a:t> </a:t>
            </a:r>
            <a:r>
              <a:rPr lang="fr-FR" b="1" u="sng" kern="1200" dirty="0" smtClean="0">
                <a:solidFill>
                  <a:srgbClr val="0000FF"/>
                </a:solidFill>
                <a:effectLst/>
              </a:rPr>
              <a:t>Art. L.4141-1 :</a:t>
            </a:r>
            <a:r>
              <a:rPr lang="fr-FR" b="1" kern="1200" dirty="0" smtClean="0">
                <a:solidFill>
                  <a:srgbClr val="0000FF"/>
                </a:solidFill>
                <a:effectLst/>
              </a:rPr>
              <a:t> </a:t>
            </a:r>
            <a:r>
              <a:rPr lang="fr-FR" kern="1200" dirty="0" smtClean="0">
                <a:solidFill>
                  <a:srgbClr val="073E87"/>
                </a:solidFill>
              </a:rPr>
              <a:t>L’employeur organise er dispense une information des travailleurs sur les risques pour la santé et la sécurité et les mesures prises pour y remédier.</a:t>
            </a:r>
          </a:p>
          <a:p>
            <a:pPr marL="0" lvl="1" algn="l" defTabSz="800100">
              <a:lnSpc>
                <a:spcPct val="90000"/>
              </a:lnSpc>
              <a:spcBef>
                <a:spcPct val="0"/>
              </a:spcBef>
              <a:spcAft>
                <a:spcPct val="15000"/>
              </a:spcAft>
            </a:pPr>
            <a:endParaRPr lang="fr-FR" sz="1400" dirty="0"/>
          </a:p>
          <a:p>
            <a:pPr marL="171450" lvl="1" indent="-171450" algn="l" defTabSz="800100">
              <a:lnSpc>
                <a:spcPct val="90000"/>
              </a:lnSpc>
              <a:spcBef>
                <a:spcPct val="0"/>
              </a:spcBef>
              <a:spcAft>
                <a:spcPct val="15000"/>
              </a:spcAft>
              <a:buChar char="••"/>
            </a:pPr>
            <a:r>
              <a:rPr lang="fr-FR" b="1" u="sng" kern="1200" dirty="0" smtClean="0">
                <a:solidFill>
                  <a:srgbClr val="0000FF"/>
                </a:solidFill>
              </a:rPr>
              <a:t>Art. L.4141-2 :  </a:t>
            </a:r>
            <a:r>
              <a:rPr lang="fr-FR" kern="1200" dirty="0" smtClean="0">
                <a:solidFill>
                  <a:srgbClr val="073E87"/>
                </a:solidFill>
              </a:rPr>
              <a:t>L’employeur organise une formation pratique et appropriée à la sécurité au bénéfice (extrait) : </a:t>
            </a:r>
          </a:p>
          <a:p>
            <a:pPr marL="466725" lvl="2" indent="-285750" defTabSz="800100">
              <a:lnSpc>
                <a:spcPct val="90000"/>
              </a:lnSpc>
              <a:spcBef>
                <a:spcPct val="0"/>
              </a:spcBef>
              <a:spcAft>
                <a:spcPct val="15000"/>
              </a:spcAft>
              <a:buFont typeface="Courier New" panose="02070309020205020404" pitchFamily="49" charset="0"/>
              <a:buChar char="o"/>
            </a:pPr>
            <a:r>
              <a:rPr lang="fr-FR" sz="1600" dirty="0" smtClean="0">
                <a:solidFill>
                  <a:srgbClr val="073E87"/>
                </a:solidFill>
              </a:rPr>
              <a:t>Des travailleurs qu’il embauche</a:t>
            </a:r>
          </a:p>
          <a:p>
            <a:pPr marL="466725" lvl="2" indent="-285750" defTabSz="800100">
              <a:lnSpc>
                <a:spcPct val="90000"/>
              </a:lnSpc>
              <a:spcBef>
                <a:spcPct val="0"/>
              </a:spcBef>
              <a:spcAft>
                <a:spcPct val="15000"/>
              </a:spcAft>
              <a:buFont typeface="Courier New" panose="02070309020205020404" pitchFamily="49" charset="0"/>
              <a:buChar char="o"/>
            </a:pPr>
            <a:r>
              <a:rPr lang="fr-FR" sz="1600" kern="1200" dirty="0" smtClean="0">
                <a:solidFill>
                  <a:srgbClr val="073E87"/>
                </a:solidFill>
              </a:rPr>
              <a:t>Des travailleurs qui changent de poste de travail ou de technique</a:t>
            </a:r>
          </a:p>
          <a:p>
            <a:pPr marL="466725" lvl="2" indent="-285750" defTabSz="800100">
              <a:lnSpc>
                <a:spcPct val="90000"/>
              </a:lnSpc>
              <a:spcBef>
                <a:spcPct val="0"/>
              </a:spcBef>
              <a:spcAft>
                <a:spcPct val="15000"/>
              </a:spcAft>
              <a:buFont typeface="Courier New" panose="02070309020205020404" pitchFamily="49" charset="0"/>
              <a:buChar char="o"/>
            </a:pPr>
            <a:r>
              <a:rPr lang="fr-FR" sz="1600" dirty="0" smtClean="0">
                <a:solidFill>
                  <a:srgbClr val="073E87"/>
                </a:solidFill>
              </a:rPr>
              <a:t>Des salariés temporaires…</a:t>
            </a:r>
          </a:p>
          <a:p>
            <a:pPr marL="466725" lvl="2" indent="-285750" defTabSz="800100">
              <a:lnSpc>
                <a:spcPct val="90000"/>
              </a:lnSpc>
              <a:spcBef>
                <a:spcPct val="0"/>
              </a:spcBef>
              <a:spcAft>
                <a:spcPct val="15000"/>
              </a:spcAft>
              <a:buFont typeface="Courier New" panose="02070309020205020404" pitchFamily="49" charset="0"/>
              <a:buChar char="o"/>
            </a:pPr>
            <a:r>
              <a:rPr lang="fr-FR" sz="1600" dirty="0" smtClean="0">
                <a:solidFill>
                  <a:srgbClr val="073E87"/>
                </a:solidFill>
              </a:rPr>
              <a:t>A la demande du médecin du travail…</a:t>
            </a:r>
          </a:p>
          <a:p>
            <a:pPr marL="466725" lvl="2" indent="-285750" defTabSz="800100">
              <a:lnSpc>
                <a:spcPct val="90000"/>
              </a:lnSpc>
              <a:spcBef>
                <a:spcPct val="0"/>
              </a:spcBef>
              <a:spcAft>
                <a:spcPct val="15000"/>
              </a:spcAft>
              <a:buFont typeface="Courier New" panose="02070309020205020404" pitchFamily="49" charset="0"/>
              <a:buChar char="o"/>
            </a:pPr>
            <a:r>
              <a:rPr lang="fr-FR" sz="1600" dirty="0" smtClean="0">
                <a:solidFill>
                  <a:srgbClr val="073E87"/>
                </a:solidFill>
              </a:rPr>
              <a:t>Cette formation est répétée périodiquement dans des conditions déterminées par voie réglementaire ou par convention ou accord collectif</a:t>
            </a:r>
          </a:p>
          <a:p>
            <a:pPr marL="180975" lvl="2" defTabSz="800100">
              <a:lnSpc>
                <a:spcPct val="90000"/>
              </a:lnSpc>
              <a:spcBef>
                <a:spcPct val="0"/>
              </a:spcBef>
              <a:spcAft>
                <a:spcPct val="15000"/>
              </a:spcAft>
            </a:pPr>
            <a:endParaRPr lang="fr-FR" sz="1400" dirty="0" smtClean="0">
              <a:solidFill>
                <a:srgbClr val="073E87"/>
              </a:solidFill>
            </a:endParaRPr>
          </a:p>
          <a:p>
            <a:pPr marL="285750" lvl="1" indent="-200025" defTabSz="800100">
              <a:lnSpc>
                <a:spcPct val="90000"/>
              </a:lnSpc>
              <a:spcBef>
                <a:spcPct val="0"/>
              </a:spcBef>
              <a:spcAft>
                <a:spcPct val="15000"/>
              </a:spcAft>
              <a:buFont typeface="Arial" panose="020B0604020202020204" pitchFamily="34" charset="0"/>
              <a:buChar char="•"/>
            </a:pPr>
            <a:r>
              <a:rPr lang="fr-FR" b="1" u="sng" dirty="0" smtClean="0">
                <a:solidFill>
                  <a:srgbClr val="0000FF"/>
                </a:solidFill>
              </a:rPr>
              <a:t>Art</a:t>
            </a:r>
            <a:r>
              <a:rPr lang="fr-FR" b="1" u="sng" dirty="0">
                <a:solidFill>
                  <a:srgbClr val="0000FF"/>
                </a:solidFill>
              </a:rPr>
              <a:t>. L.4141-1 :</a:t>
            </a:r>
            <a:r>
              <a:rPr lang="fr-FR" b="1" dirty="0">
                <a:solidFill>
                  <a:srgbClr val="0000FF"/>
                </a:solidFill>
              </a:rPr>
              <a:t> </a:t>
            </a:r>
            <a:r>
              <a:rPr lang="fr-FR" dirty="0" smtClean="0">
                <a:solidFill>
                  <a:srgbClr val="073E87"/>
                </a:solidFill>
              </a:rPr>
              <a:t>L’étendue de l’obligation d’information et de formation à la sécurité varie selon la taille de l’établissement, la nature de son activité, le caractère des risques qui y sont constatés et le type d’emplois des travailleurs.</a:t>
            </a:r>
            <a:endParaRPr lang="fr-FR" dirty="0">
              <a:solidFill>
                <a:srgbClr val="073E87"/>
              </a:solidFill>
            </a:endParaRPr>
          </a:p>
          <a:p>
            <a:pPr marL="0" lvl="1" indent="-276225" defTabSz="800100">
              <a:lnSpc>
                <a:spcPct val="90000"/>
              </a:lnSpc>
              <a:spcBef>
                <a:spcPct val="0"/>
              </a:spcBef>
              <a:spcAft>
                <a:spcPct val="15000"/>
              </a:spcAft>
            </a:pPr>
            <a:endParaRPr lang="fr-FR" sz="1600" dirty="0" smtClean="0">
              <a:solidFill>
                <a:srgbClr val="073E87"/>
              </a:solidFill>
            </a:endParaRPr>
          </a:p>
        </p:txBody>
      </p:sp>
    </p:spTree>
    <p:extLst>
      <p:ext uri="{BB962C8B-B14F-4D97-AF65-F5344CB8AC3E}">
        <p14:creationId xmlns:p14="http://schemas.microsoft.com/office/powerpoint/2010/main" val="381541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020" y="66213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SIMPLIFICATION DE LA PROCÉDURE D’ACCUEIL </a:t>
            </a:r>
            <a:br>
              <a:rPr lang="fr-FR" sz="3200" b="1" spc="-100" dirty="0" smtClean="0">
                <a:solidFill>
                  <a:srgbClr val="073E87"/>
                </a:solidFill>
              </a:rPr>
            </a:br>
            <a:r>
              <a:rPr lang="fr-FR" sz="3200" b="1" spc="-100" dirty="0" smtClean="0">
                <a:solidFill>
                  <a:srgbClr val="073E87"/>
                </a:solidFill>
              </a:rPr>
              <a:t>EN ENTREPRISE D’UN JEUNE MINEUR EN FORMATION PROFESSIONNELLE</a:t>
            </a:r>
            <a:endParaRPr lang="fr-FR" sz="3200" b="1" spc="-100" dirty="0">
              <a:solidFill>
                <a:srgbClr val="073E87"/>
              </a:solidFill>
            </a:endParaRPr>
          </a:p>
        </p:txBody>
      </p:sp>
      <p:graphicFrame>
        <p:nvGraphicFramePr>
          <p:cNvPr id="2" name="Diagramme 1"/>
          <p:cNvGraphicFramePr/>
          <p:nvPr>
            <p:extLst>
              <p:ext uri="{D42A27DB-BD31-4B8C-83A1-F6EECF244321}">
                <p14:modId xmlns:p14="http://schemas.microsoft.com/office/powerpoint/2010/main" val="2821531454"/>
              </p:ext>
            </p:extLst>
          </p:nvPr>
        </p:nvGraphicFramePr>
        <p:xfrm>
          <a:off x="539552" y="1916832"/>
          <a:ext cx="78488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8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8E03B11B-BF11-4A50-8B6C-51DAD0B366DA}"/>
                                            </p:graphicEl>
                                          </p:spTgt>
                                        </p:tgtEl>
                                        <p:attrNameLst>
                                          <p:attrName>style.visibility</p:attrName>
                                        </p:attrNameLst>
                                      </p:cBhvr>
                                      <p:to>
                                        <p:strVal val="visible"/>
                                      </p:to>
                                    </p:set>
                                    <p:anim calcmode="lin" valueType="num">
                                      <p:cBhvr additive="base">
                                        <p:cTn id="7" dur="500" fill="hold"/>
                                        <p:tgtEl>
                                          <p:spTgt spid="2">
                                            <p:graphicEl>
                                              <a:dgm id="{8E03B11B-BF11-4A50-8B6C-51DAD0B366D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8E03B11B-BF11-4A50-8B6C-51DAD0B366D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64FFF5D9-D1C6-43F8-B798-B0C1E9F867ED}"/>
                                            </p:graphicEl>
                                          </p:spTgt>
                                        </p:tgtEl>
                                        <p:attrNameLst>
                                          <p:attrName>style.visibility</p:attrName>
                                        </p:attrNameLst>
                                      </p:cBhvr>
                                      <p:to>
                                        <p:strVal val="visible"/>
                                      </p:to>
                                    </p:set>
                                    <p:anim calcmode="lin" valueType="num">
                                      <p:cBhvr additive="base">
                                        <p:cTn id="13" dur="500" fill="hold"/>
                                        <p:tgtEl>
                                          <p:spTgt spid="2">
                                            <p:graphicEl>
                                              <a:dgm id="{64FFF5D9-D1C6-43F8-B798-B0C1E9F867E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64FFF5D9-D1C6-43F8-B798-B0C1E9F867E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28ED2379-6049-4211-8AB3-6B91065F8542}"/>
                                            </p:graphicEl>
                                          </p:spTgt>
                                        </p:tgtEl>
                                        <p:attrNameLst>
                                          <p:attrName>style.visibility</p:attrName>
                                        </p:attrNameLst>
                                      </p:cBhvr>
                                      <p:to>
                                        <p:strVal val="visible"/>
                                      </p:to>
                                    </p:set>
                                    <p:anim calcmode="lin" valueType="num">
                                      <p:cBhvr additive="base">
                                        <p:cTn id="19" dur="500" fill="hold"/>
                                        <p:tgtEl>
                                          <p:spTgt spid="2">
                                            <p:graphicEl>
                                              <a:dgm id="{28ED2379-6049-4211-8AB3-6B91065F854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28ED2379-6049-4211-8AB3-6B91065F854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973E90E3-62EA-4423-831B-6FEDA8EC82F1}"/>
                                            </p:graphicEl>
                                          </p:spTgt>
                                        </p:tgtEl>
                                        <p:attrNameLst>
                                          <p:attrName>style.visibility</p:attrName>
                                        </p:attrNameLst>
                                      </p:cBhvr>
                                      <p:to>
                                        <p:strVal val="visible"/>
                                      </p:to>
                                    </p:set>
                                    <p:anim calcmode="lin" valueType="num">
                                      <p:cBhvr additive="base">
                                        <p:cTn id="25" dur="500" fill="hold"/>
                                        <p:tgtEl>
                                          <p:spTgt spid="2">
                                            <p:graphicEl>
                                              <a:dgm id="{973E90E3-62EA-4423-831B-6FEDA8EC82F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973E90E3-62EA-4423-831B-6FEDA8EC82F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1520" y="116632"/>
            <a:ext cx="8661227" cy="615553"/>
          </a:xfrm>
          <a:prstGeom prst="rect">
            <a:avLst/>
          </a:prstGeom>
          <a:noFill/>
        </p:spPr>
        <p:txBody>
          <a:bodyPr wrap="square" rtlCol="0" anchor="t">
            <a:spAutoFit/>
          </a:bodyPr>
          <a:lstStyle/>
          <a:p>
            <a:r>
              <a:rPr lang="fr-FR" sz="3300" b="1" dirty="0" smtClean="0">
                <a:solidFill>
                  <a:srgbClr val="073E87"/>
                </a:solidFill>
              </a:rPr>
              <a:t>QU’EST-CE QUE L’HABILITATION ÉLECTRIQUE ?</a:t>
            </a:r>
            <a:endParaRPr lang="fr-FR" sz="3300" b="1" dirty="0">
              <a:solidFill>
                <a:srgbClr val="073E87"/>
              </a:solidFill>
            </a:endParaRPr>
          </a:p>
        </p:txBody>
      </p:sp>
      <p:graphicFrame>
        <p:nvGraphicFramePr>
          <p:cNvPr id="3" name="Diagramme 2"/>
          <p:cNvGraphicFramePr/>
          <p:nvPr>
            <p:extLst>
              <p:ext uri="{D42A27DB-BD31-4B8C-83A1-F6EECF244321}">
                <p14:modId xmlns:p14="http://schemas.microsoft.com/office/powerpoint/2010/main" val="1616300980"/>
              </p:ext>
            </p:extLst>
          </p:nvPr>
        </p:nvGraphicFramePr>
        <p:xfrm>
          <a:off x="107504" y="836712"/>
          <a:ext cx="8928992" cy="568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923928" y="2852936"/>
            <a:ext cx="1152127" cy="1152128"/>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191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graphicEl>
                                              <a:dgm id="{793C57A7-8A79-4FC4-8344-AC6964FFF187}"/>
                                            </p:graphicEl>
                                          </p:spTgt>
                                        </p:tgtEl>
                                        <p:attrNameLst>
                                          <p:attrName>style.visibility</p:attrName>
                                        </p:attrNameLst>
                                      </p:cBhvr>
                                      <p:to>
                                        <p:strVal val="visible"/>
                                      </p:to>
                                    </p:set>
                                    <p:animEffect transition="in" filter="fade">
                                      <p:cBhvr>
                                        <p:cTn id="11" dur="500"/>
                                        <p:tgtEl>
                                          <p:spTgt spid="3">
                                            <p:graphicEl>
                                              <a:dgm id="{793C57A7-8A79-4FC4-8344-AC6964FFF18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graphicEl>
                                              <a:dgm id="{9F99E801-C0BB-4339-A614-BC6F03EB00D0}"/>
                                            </p:graphicEl>
                                          </p:spTgt>
                                        </p:tgtEl>
                                        <p:attrNameLst>
                                          <p:attrName>style.visibility</p:attrName>
                                        </p:attrNameLst>
                                      </p:cBhvr>
                                      <p:to>
                                        <p:strVal val="visible"/>
                                      </p:to>
                                    </p:set>
                                    <p:animEffect transition="in" filter="fade">
                                      <p:cBhvr>
                                        <p:cTn id="16" dur="500"/>
                                        <p:tgtEl>
                                          <p:spTgt spid="3">
                                            <p:graphicEl>
                                              <a:dgm id="{9F99E801-C0BB-4339-A614-BC6F03EB00D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D9D36E8B-D20C-460C-B92C-19D50BD936F3}"/>
                                            </p:graphicEl>
                                          </p:spTgt>
                                        </p:tgtEl>
                                        <p:attrNameLst>
                                          <p:attrName>style.visibility</p:attrName>
                                        </p:attrNameLst>
                                      </p:cBhvr>
                                      <p:to>
                                        <p:strVal val="visible"/>
                                      </p:to>
                                    </p:set>
                                    <p:animEffect transition="in" filter="fade">
                                      <p:cBhvr>
                                        <p:cTn id="21" dur="500"/>
                                        <p:tgtEl>
                                          <p:spTgt spid="3">
                                            <p:graphicEl>
                                              <a:dgm id="{D9D36E8B-D20C-460C-B92C-19D50BD936F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dgm id="{69B65AF0-62F3-4BC2-B517-BA742C1E8F3B}"/>
                                            </p:graphicEl>
                                          </p:spTgt>
                                        </p:tgtEl>
                                        <p:attrNameLst>
                                          <p:attrName>style.visibility</p:attrName>
                                        </p:attrNameLst>
                                      </p:cBhvr>
                                      <p:to>
                                        <p:strVal val="visible"/>
                                      </p:to>
                                    </p:set>
                                    <p:animEffect transition="in" filter="fade">
                                      <p:cBhvr>
                                        <p:cTn id="26" dur="500"/>
                                        <p:tgtEl>
                                          <p:spTgt spid="3">
                                            <p:graphicEl>
                                              <a:dgm id="{69B65AF0-62F3-4BC2-B517-BA742C1E8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429" y="214384"/>
            <a:ext cx="9144000" cy="358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b="1" spc="-100" dirty="0" smtClean="0">
                <a:solidFill>
                  <a:srgbClr val="073E87"/>
                </a:solidFill>
              </a:rPr>
              <a:t>CE QUI CHANGE EN 2015</a:t>
            </a:r>
            <a:endParaRPr lang="fr-FR" sz="3200" b="1" spc="-100" dirty="0">
              <a:solidFill>
                <a:srgbClr val="073E87"/>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185529817"/>
              </p:ext>
            </p:extLst>
          </p:nvPr>
        </p:nvGraphicFramePr>
        <p:xfrm>
          <a:off x="148937" y="764704"/>
          <a:ext cx="4307293" cy="5760639"/>
        </p:xfrm>
        <a:graphic>
          <a:graphicData uri="http://schemas.openxmlformats.org/drawingml/2006/table">
            <a:tbl>
              <a:tblPr>
                <a:tableStyleId>{5C22544A-7EE6-4342-B048-85BDC9FD1C3A}</a:tableStyleId>
              </a:tblPr>
              <a:tblGrid>
                <a:gridCol w="4307293"/>
              </a:tblGrid>
              <a:tr h="395553">
                <a:tc>
                  <a:txBody>
                    <a:bodyPr/>
                    <a:lstStyle/>
                    <a:p>
                      <a:pPr algn="ctr">
                        <a:lnSpc>
                          <a:spcPct val="115000"/>
                        </a:lnSpc>
                        <a:spcAft>
                          <a:spcPts val="0"/>
                        </a:spcAft>
                      </a:pPr>
                      <a:r>
                        <a:rPr lang="fr-FR" sz="1800" b="1" u="sng" dirty="0">
                          <a:effectLst/>
                        </a:rPr>
                        <a:t>Ancien décret de 2013 </a:t>
                      </a:r>
                      <a:endParaRPr lang="fr-FR" sz="1800" b="1" dirty="0">
                        <a:effectLst/>
                        <a:latin typeface="Calibri"/>
                        <a:ea typeface="Calibri"/>
                        <a:cs typeface="Times New Roman"/>
                      </a:endParaRPr>
                    </a:p>
                  </a:txBody>
                  <a:tcPr marL="15777" marR="15777" marT="0" marB="0" anchor="ctr">
                    <a:lnB w="28575" cap="flat" cmpd="sng" algn="ctr">
                      <a:solidFill>
                        <a:schemeClr val="bg1"/>
                      </a:solidFill>
                      <a:prstDash val="solid"/>
                      <a:round/>
                      <a:headEnd type="none" w="med" len="med"/>
                      <a:tailEnd type="none" w="med" len="med"/>
                    </a:lnB>
                    <a:solidFill>
                      <a:srgbClr val="E8F3FF"/>
                    </a:solidFill>
                  </a:tcPr>
                </a:tc>
              </a:tr>
              <a:tr h="356113">
                <a:tc>
                  <a:txBody>
                    <a:bodyPr/>
                    <a:lstStyle/>
                    <a:p>
                      <a:pPr algn="ctr">
                        <a:lnSpc>
                          <a:spcPct val="115000"/>
                        </a:lnSpc>
                        <a:spcAft>
                          <a:spcPts val="0"/>
                        </a:spcAft>
                      </a:pPr>
                      <a:r>
                        <a:rPr lang="fr-FR" sz="1050" dirty="0">
                          <a:effectLst/>
                        </a:rPr>
                        <a:t>Demande de dérogation aux travaux dangereux à l’inspection du travail </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3FF"/>
                    </a:solidFill>
                  </a:tcPr>
                </a:tc>
              </a:tr>
              <a:tr h="384190">
                <a:tc>
                  <a:txBody>
                    <a:bodyPr/>
                    <a:lstStyle/>
                    <a:p>
                      <a:pPr algn="ctr">
                        <a:lnSpc>
                          <a:spcPct val="115000"/>
                        </a:lnSpc>
                        <a:spcAft>
                          <a:spcPts val="0"/>
                        </a:spcAft>
                      </a:pPr>
                      <a:r>
                        <a:rPr lang="fr-FR" sz="1000" dirty="0">
                          <a:effectLst/>
                        </a:rPr>
                        <a:t> </a:t>
                      </a:r>
                      <a:r>
                        <a:rPr lang="fr-FR" sz="1050" dirty="0" smtClean="0">
                          <a:effectLst/>
                        </a:rPr>
                        <a:t>Transmission </a:t>
                      </a:r>
                      <a:r>
                        <a:rPr lang="fr-FR" sz="1050" dirty="0">
                          <a:effectLst/>
                        </a:rPr>
                        <a:t>systématique des informations individuelles concernant le (s) jeune(s) accueilli(s) dans l’entreprise </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3FF"/>
                    </a:solidFill>
                  </a:tcPr>
                </a:tc>
              </a:tr>
              <a:tr h="818475">
                <a:tc>
                  <a:txBody>
                    <a:bodyPr/>
                    <a:lstStyle/>
                    <a:p>
                      <a:pPr algn="ctr">
                        <a:lnSpc>
                          <a:spcPct val="115000"/>
                        </a:lnSpc>
                        <a:spcAft>
                          <a:spcPts val="0"/>
                        </a:spcAft>
                      </a:pPr>
                      <a:r>
                        <a:rPr lang="fr-FR" sz="1000" dirty="0">
                          <a:effectLst/>
                        </a:rPr>
                        <a:t> </a:t>
                      </a:r>
                      <a:r>
                        <a:rPr lang="fr-FR" sz="1050" dirty="0" smtClean="0">
                          <a:effectLst/>
                        </a:rPr>
                        <a:t>L’employeur</a:t>
                      </a:r>
                      <a:r>
                        <a:rPr lang="fr-FR" sz="1050" dirty="0">
                          <a:effectLst/>
                        </a:rPr>
                        <a:t>, compte tenu de la nature des activités de l’établissement, évalue obligatoirement les risques pour la santé et la sécurité de ses collaborateurs</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3FF"/>
                    </a:solidFill>
                  </a:tcPr>
                </a:tc>
              </a:tr>
              <a:tr h="2485967">
                <a:tc>
                  <a:txBody>
                    <a:bodyPr/>
                    <a:lstStyle/>
                    <a:p>
                      <a:pPr algn="ctr">
                        <a:lnSpc>
                          <a:spcPct val="115000"/>
                        </a:lnSpc>
                        <a:spcAft>
                          <a:spcPts val="0"/>
                        </a:spcAft>
                      </a:pPr>
                      <a:r>
                        <a:rPr lang="fr-FR" sz="1000" dirty="0">
                          <a:effectLst/>
                        </a:rPr>
                        <a:t> </a:t>
                      </a:r>
                      <a:r>
                        <a:rPr lang="fr-FR" sz="1050" dirty="0" smtClean="0">
                          <a:effectLst/>
                        </a:rPr>
                        <a:t>Liste </a:t>
                      </a:r>
                      <a:r>
                        <a:rPr lang="fr-FR" sz="1050" dirty="0">
                          <a:effectLst/>
                        </a:rPr>
                        <a:t>les informations transmises à l’inspection du travail pour obtenir l’autorisation de dérogation (et sous 8 jours en cas de changement de situation dans l’entreprise) :</a:t>
                      </a:r>
                    </a:p>
                    <a:p>
                      <a:pPr>
                        <a:lnSpc>
                          <a:spcPct val="115000"/>
                        </a:lnSpc>
                        <a:spcAft>
                          <a:spcPts val="0"/>
                        </a:spcAft>
                      </a:pPr>
                      <a:r>
                        <a:rPr lang="fr-FR" sz="1050" dirty="0">
                          <a:effectLst/>
                        </a:rPr>
                        <a:t>1° Le secteur d’activité de l’entreprise ou l’établissement ;</a:t>
                      </a:r>
                    </a:p>
                    <a:p>
                      <a:pPr>
                        <a:lnSpc>
                          <a:spcPct val="115000"/>
                        </a:lnSpc>
                        <a:spcAft>
                          <a:spcPts val="0"/>
                        </a:spcAft>
                      </a:pPr>
                      <a:r>
                        <a:rPr lang="fr-FR" sz="1050" dirty="0">
                          <a:effectLst/>
                        </a:rPr>
                        <a:t>2° Les travaux interdits susceptibles de dérogation mentionnés à la section 2 nécessaires à la formation professionnelle et pour lesquels l’autorisation de déroger est demandée ;</a:t>
                      </a:r>
                    </a:p>
                    <a:p>
                      <a:pPr>
                        <a:lnSpc>
                          <a:spcPct val="115000"/>
                        </a:lnSpc>
                        <a:spcAft>
                          <a:spcPts val="0"/>
                        </a:spcAft>
                      </a:pPr>
                      <a:r>
                        <a:rPr lang="fr-FR" sz="1050" dirty="0">
                          <a:effectLst/>
                        </a:rPr>
                        <a:t>3° les différents lieux de formation connus et les formations professionnelles assurées ;</a:t>
                      </a:r>
                    </a:p>
                    <a:p>
                      <a:pPr>
                        <a:lnSpc>
                          <a:spcPct val="115000"/>
                        </a:lnSpc>
                        <a:spcAft>
                          <a:spcPts val="0"/>
                        </a:spcAft>
                      </a:pPr>
                      <a:r>
                        <a:rPr lang="fr-FR" sz="1050" dirty="0">
                          <a:effectLst/>
                        </a:rPr>
                        <a:t>4° les équipements de travail précisément identifiés nécessaires aux travaux mentionnés au 2° ;</a:t>
                      </a:r>
                    </a:p>
                    <a:p>
                      <a:pPr>
                        <a:lnSpc>
                          <a:spcPct val="115000"/>
                        </a:lnSpc>
                        <a:spcAft>
                          <a:spcPts val="0"/>
                        </a:spcAft>
                      </a:pPr>
                      <a:r>
                        <a:rPr lang="fr-FR" sz="1050" dirty="0">
                          <a:effectLst/>
                        </a:rPr>
                        <a:t>5° La qualité ou la fonction de la ou des personnes compétentes chargée d’encadrer les jeunes pendant l’exécution des travaux précités. </a:t>
                      </a: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3FF"/>
                    </a:solidFill>
                  </a:tcPr>
                </a:tc>
              </a:tr>
              <a:tr h="520696">
                <a:tc>
                  <a:txBody>
                    <a:bodyPr/>
                    <a:lstStyle/>
                    <a:p>
                      <a:pPr algn="ctr">
                        <a:lnSpc>
                          <a:spcPct val="115000"/>
                        </a:lnSpc>
                        <a:spcAft>
                          <a:spcPts val="0"/>
                        </a:spcAft>
                      </a:pPr>
                      <a:r>
                        <a:rPr lang="fr-FR" sz="1050" dirty="0">
                          <a:effectLst/>
                        </a:rPr>
                        <a:t> </a:t>
                      </a:r>
                      <a:r>
                        <a:rPr lang="fr-FR" sz="1050" dirty="0" smtClean="0">
                          <a:effectLst/>
                        </a:rPr>
                        <a:t>L’inspecteur </a:t>
                      </a:r>
                      <a:r>
                        <a:rPr lang="fr-FR" sz="1050" dirty="0">
                          <a:effectLst/>
                        </a:rPr>
                        <a:t>du travail se prononce, dans un délai de deux mois à compter de la réception de la demande de dérogation</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8F3FF"/>
                    </a:solidFill>
                  </a:tcPr>
                </a:tc>
              </a:tr>
              <a:tr h="799645">
                <a:tc>
                  <a:txBody>
                    <a:bodyPr/>
                    <a:lstStyle/>
                    <a:p>
                      <a:pPr algn="ctr">
                        <a:lnSpc>
                          <a:spcPct val="115000"/>
                        </a:lnSpc>
                        <a:spcAft>
                          <a:spcPts val="0"/>
                        </a:spcAft>
                      </a:pPr>
                      <a:r>
                        <a:rPr lang="fr-FR" sz="1000" dirty="0">
                          <a:effectLst/>
                        </a:rPr>
                        <a:t> </a:t>
                      </a:r>
                      <a:r>
                        <a:rPr lang="fr-FR" sz="1050" dirty="0" smtClean="0">
                          <a:effectLst/>
                        </a:rPr>
                        <a:t>Interdiction </a:t>
                      </a:r>
                      <a:r>
                        <a:rPr lang="fr-FR" sz="1050" dirty="0">
                          <a:effectLst/>
                        </a:rPr>
                        <a:t>absolue d’affecter les jeunes de moins de 18 ans en formation professionnelle à des travaux en hauteur lorsque la prévention du risque de chute n’est pas assurée par des mesures de protection  collective </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solidFill>
                      <a:srgbClr val="E8F3FF"/>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64329618"/>
              </p:ext>
            </p:extLst>
          </p:nvPr>
        </p:nvGraphicFramePr>
        <p:xfrm>
          <a:off x="4560944" y="755224"/>
          <a:ext cx="4549691" cy="5824711"/>
        </p:xfrm>
        <a:graphic>
          <a:graphicData uri="http://schemas.openxmlformats.org/drawingml/2006/table">
            <a:tbl>
              <a:tblPr>
                <a:tableStyleId>{5C22544A-7EE6-4342-B048-85BDC9FD1C3A}</a:tableStyleId>
              </a:tblPr>
              <a:tblGrid>
                <a:gridCol w="4549691"/>
              </a:tblGrid>
              <a:tr h="378931">
                <a:tc>
                  <a:txBody>
                    <a:bodyPr/>
                    <a:lstStyle/>
                    <a:p>
                      <a:pPr algn="ctr">
                        <a:lnSpc>
                          <a:spcPct val="115000"/>
                        </a:lnSpc>
                        <a:spcAft>
                          <a:spcPts val="0"/>
                        </a:spcAft>
                      </a:pPr>
                      <a:r>
                        <a:rPr lang="fr-FR" sz="1800" b="1" u="sng" dirty="0">
                          <a:effectLst/>
                        </a:rPr>
                        <a:t>Décret du 17 avril 2015 </a:t>
                      </a:r>
                      <a:endParaRPr lang="fr-FR" sz="1800" b="1" dirty="0">
                        <a:effectLst/>
                        <a:latin typeface="Calibri"/>
                        <a:ea typeface="Calibri"/>
                        <a:cs typeface="Times New Roman"/>
                      </a:endParaRPr>
                    </a:p>
                  </a:txBody>
                  <a:tcPr marL="15777" marR="15777" marT="0" marB="0" anchor="ctr">
                    <a:lnB w="28575" cap="flat" cmpd="sng" algn="ctr">
                      <a:solidFill>
                        <a:schemeClr val="bg1"/>
                      </a:solidFill>
                      <a:prstDash val="solid"/>
                      <a:round/>
                      <a:headEnd type="none" w="med" len="med"/>
                      <a:tailEnd type="none" w="med" len="med"/>
                    </a:lnB>
                    <a:solidFill>
                      <a:schemeClr val="bg2">
                        <a:lumMod val="90000"/>
                      </a:schemeClr>
                    </a:solidFill>
                  </a:tcPr>
                </a:tc>
              </a:tr>
              <a:tr h="225781">
                <a:tc>
                  <a:txBody>
                    <a:bodyPr/>
                    <a:lstStyle/>
                    <a:p>
                      <a:pPr algn="ctr">
                        <a:lnSpc>
                          <a:spcPct val="115000"/>
                        </a:lnSpc>
                        <a:spcAft>
                          <a:spcPts val="0"/>
                        </a:spcAft>
                      </a:pPr>
                      <a:r>
                        <a:rPr lang="fr-FR" sz="1050" dirty="0">
                          <a:effectLst/>
                        </a:rPr>
                        <a:t>Déclaration de dérogation à l’inspecteur du travail.</a:t>
                      </a:r>
                    </a:p>
                    <a:p>
                      <a:pPr algn="ctr">
                        <a:lnSpc>
                          <a:spcPct val="115000"/>
                        </a:lnSpc>
                        <a:spcAft>
                          <a:spcPts val="0"/>
                        </a:spcAft>
                      </a:pPr>
                      <a:r>
                        <a:rPr lang="fr-FR" sz="1050" dirty="0">
                          <a:effectLst/>
                        </a:rPr>
                        <a:t>Déclaration adressée par tous moyen, à compter du 2 mai 2015</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r>
              <a:tr h="258036">
                <a:tc>
                  <a:txBody>
                    <a:bodyPr/>
                    <a:lstStyle/>
                    <a:p>
                      <a:pPr algn="ctr">
                        <a:lnSpc>
                          <a:spcPct val="115000"/>
                        </a:lnSpc>
                        <a:spcAft>
                          <a:spcPts val="0"/>
                        </a:spcAft>
                      </a:pPr>
                      <a:r>
                        <a:rPr lang="fr-FR" sz="1050" dirty="0" smtClean="0">
                          <a:effectLst/>
                        </a:rPr>
                        <a:t>Informations </a:t>
                      </a:r>
                      <a:r>
                        <a:rPr lang="fr-FR" sz="1050" dirty="0">
                          <a:effectLst/>
                        </a:rPr>
                        <a:t>individuelles concernant le(s) jeune(s) sont tenues à la disposition de l’inspecteur du travail dans l’entreprise.</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r>
              <a:tr h="766665">
                <a:tc>
                  <a:txBody>
                    <a:bodyPr/>
                    <a:lstStyle/>
                    <a:p>
                      <a:pPr algn="ctr">
                        <a:lnSpc>
                          <a:spcPct val="115000"/>
                        </a:lnSpc>
                        <a:spcAft>
                          <a:spcPts val="0"/>
                        </a:spcAft>
                      </a:pPr>
                      <a:r>
                        <a:rPr lang="fr-FR" sz="1050" dirty="0" smtClean="0">
                          <a:effectLst/>
                        </a:rPr>
                        <a:t>L’évaluation </a:t>
                      </a:r>
                      <a:r>
                        <a:rPr lang="fr-FR" sz="1050" dirty="0">
                          <a:effectLst/>
                        </a:rPr>
                        <a:t>obligatoire des risques inhérents à l’activité de l’entreprise inclut un volet, accueil des jeunes en formation.</a:t>
                      </a:r>
                    </a:p>
                    <a:p>
                      <a:pPr algn="ctr">
                        <a:lnSpc>
                          <a:spcPct val="115000"/>
                        </a:lnSpc>
                        <a:spcAft>
                          <a:spcPts val="0"/>
                        </a:spcAft>
                      </a:pPr>
                      <a:r>
                        <a:rPr lang="fr-FR" sz="1050" dirty="0">
                          <a:effectLst/>
                        </a:rPr>
                        <a:t>Une information spécifique de prévention est donnée au jeune lors de son affectation à ses travaux.</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r>
              <a:tr h="2334829">
                <a:tc>
                  <a:txBody>
                    <a:bodyPr/>
                    <a:lstStyle/>
                    <a:p>
                      <a:pPr>
                        <a:lnSpc>
                          <a:spcPct val="115000"/>
                        </a:lnSpc>
                        <a:spcAft>
                          <a:spcPts val="0"/>
                        </a:spcAft>
                      </a:pPr>
                      <a:r>
                        <a:rPr lang="fr-FR" sz="1050" dirty="0" smtClean="0">
                          <a:effectLst/>
                        </a:rPr>
                        <a:t>Liste </a:t>
                      </a:r>
                      <a:r>
                        <a:rPr lang="fr-FR" sz="1050" dirty="0">
                          <a:effectLst/>
                        </a:rPr>
                        <a:t>des informations transmises à l’inspection du travail à l’appui de la déclaration de dérogation et seules les informations liées aux points 1°/2°/4° sont communiquées par tout moyen sous 8 jours à l’inspection du travail en cas de changement :</a:t>
                      </a:r>
                    </a:p>
                    <a:p>
                      <a:pPr>
                        <a:lnSpc>
                          <a:spcPct val="115000"/>
                        </a:lnSpc>
                        <a:spcAft>
                          <a:spcPts val="0"/>
                        </a:spcAft>
                      </a:pPr>
                      <a:r>
                        <a:rPr lang="fr-FR" sz="1050" dirty="0">
                          <a:effectLst/>
                        </a:rPr>
                        <a:t>1° Secteur d’activité de l’entreprise ou de l’établissement</a:t>
                      </a:r>
                    </a:p>
                    <a:p>
                      <a:pPr>
                        <a:lnSpc>
                          <a:spcPct val="115000"/>
                        </a:lnSpc>
                        <a:spcAft>
                          <a:spcPts val="0"/>
                        </a:spcAft>
                      </a:pPr>
                      <a:r>
                        <a:rPr lang="fr-FR" sz="1050" dirty="0">
                          <a:effectLst/>
                        </a:rPr>
                        <a:t>2° Les formations professionnelles assurées ;</a:t>
                      </a:r>
                    </a:p>
                    <a:p>
                      <a:pPr>
                        <a:lnSpc>
                          <a:spcPct val="115000"/>
                        </a:lnSpc>
                        <a:spcAft>
                          <a:spcPts val="0"/>
                        </a:spcAft>
                      </a:pPr>
                      <a:r>
                        <a:rPr lang="fr-FR" sz="1050" dirty="0">
                          <a:effectLst/>
                        </a:rPr>
                        <a:t>3 ° Les différents lieux de formation connus ;</a:t>
                      </a:r>
                    </a:p>
                    <a:p>
                      <a:pPr>
                        <a:lnSpc>
                          <a:spcPct val="115000"/>
                        </a:lnSpc>
                        <a:spcAft>
                          <a:spcPts val="0"/>
                        </a:spcAft>
                      </a:pPr>
                      <a:r>
                        <a:rPr lang="fr-FR" sz="1050" dirty="0">
                          <a:effectLst/>
                        </a:rPr>
                        <a:t>4° les travaux interdits susceptibles de dérogation ;</a:t>
                      </a:r>
                    </a:p>
                    <a:p>
                      <a:pPr>
                        <a:lnSpc>
                          <a:spcPct val="115000"/>
                        </a:lnSpc>
                        <a:spcAft>
                          <a:spcPts val="0"/>
                        </a:spcAft>
                      </a:pPr>
                      <a:r>
                        <a:rPr lang="fr-FR" sz="1050" dirty="0">
                          <a:effectLst/>
                        </a:rPr>
                        <a:t>5° La qualité ou la fonction de la ou des personnes compétentes chargées d’encadrer les jeunes pendant l’exécution des travaux précités  </a:t>
                      </a:r>
                    </a:p>
                    <a:p>
                      <a:pPr algn="ctr">
                        <a:lnSpc>
                          <a:spcPct val="115000"/>
                        </a:lnSpc>
                        <a:spcAft>
                          <a:spcPts val="0"/>
                        </a:spcAft>
                      </a:pPr>
                      <a:r>
                        <a:rPr lang="fr-FR" sz="1050" dirty="0">
                          <a:effectLst/>
                        </a:rPr>
                        <a:t> </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r>
              <a:tr h="504056">
                <a:tc>
                  <a:txBody>
                    <a:bodyPr/>
                    <a:lstStyle/>
                    <a:p>
                      <a:pPr>
                        <a:lnSpc>
                          <a:spcPct val="115000"/>
                        </a:lnSpc>
                        <a:spcAft>
                          <a:spcPts val="0"/>
                        </a:spcAft>
                      </a:pPr>
                      <a:r>
                        <a:rPr lang="fr-FR" sz="1050" dirty="0" smtClean="0">
                          <a:effectLst/>
                        </a:rPr>
                        <a:t>Suppression </a:t>
                      </a:r>
                      <a:r>
                        <a:rPr lang="fr-FR" sz="1050" dirty="0">
                          <a:effectLst/>
                        </a:rPr>
                        <a:t>du délai d’attente de deux mois pour autorisation d’accueillir un jeune</a:t>
                      </a:r>
                      <a:endParaRPr lang="fr-FR" sz="1050" dirty="0">
                        <a:effectLst/>
                        <a:latin typeface="Calibri"/>
                        <a:ea typeface="Calibri"/>
                        <a:cs typeface="Times New Roman"/>
                      </a:endParaRPr>
                    </a:p>
                  </a:txBody>
                  <a:tcPr marL="15777" marR="15777"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90000"/>
                      </a:schemeClr>
                    </a:solidFill>
                  </a:tcPr>
                </a:tc>
              </a:tr>
              <a:tr h="766043">
                <a:tc>
                  <a:txBody>
                    <a:bodyPr/>
                    <a:lstStyle/>
                    <a:p>
                      <a:pPr marL="0" lvl="0" indent="0">
                        <a:lnSpc>
                          <a:spcPct val="115000"/>
                        </a:lnSpc>
                        <a:spcAft>
                          <a:spcPts val="0"/>
                        </a:spcAft>
                        <a:buFontTx/>
                        <a:buNone/>
                      </a:pPr>
                      <a:r>
                        <a:rPr lang="fr-FR" sz="1050" dirty="0" smtClean="0">
                          <a:effectLst/>
                        </a:rPr>
                        <a:t>Dérogation </a:t>
                      </a:r>
                      <a:r>
                        <a:rPr lang="fr-FR" sz="1050" dirty="0">
                          <a:effectLst/>
                        </a:rPr>
                        <a:t>possible à cette interdiction à compter du 2 mai 2015.</a:t>
                      </a:r>
                    </a:p>
                    <a:p>
                      <a:pPr marL="0" lvl="0" indent="0" algn="just">
                        <a:lnSpc>
                          <a:spcPct val="115000"/>
                        </a:lnSpc>
                        <a:spcAft>
                          <a:spcPts val="0"/>
                        </a:spcAft>
                        <a:buFontTx/>
                        <a:buNone/>
                      </a:pPr>
                      <a:r>
                        <a:rPr lang="fr-FR" sz="1050" dirty="0">
                          <a:effectLst/>
                        </a:rPr>
                        <a:t>S’il s’agit de travaux de courte durée ne présentant pas de caractère répétitif et que le risque de chute est faible.</a:t>
                      </a:r>
                    </a:p>
                    <a:p>
                      <a:pPr marL="0" lvl="0" indent="0" algn="just">
                        <a:lnSpc>
                          <a:spcPct val="115000"/>
                        </a:lnSpc>
                        <a:spcAft>
                          <a:spcPts val="0"/>
                        </a:spcAft>
                        <a:buFontTx/>
                        <a:buNone/>
                      </a:pPr>
                      <a:r>
                        <a:rPr lang="fr-FR" sz="1050" dirty="0">
                          <a:effectLst/>
                        </a:rPr>
                        <a:t>Et/ou si l’utilisation d’équipement de protection individuelle permettant l’arrêt de chute est prévue et une information préventive dument délivrée par l’entreprise au jeune</a:t>
                      </a:r>
                      <a:r>
                        <a:rPr lang="fr-FR" sz="1050" dirty="0" smtClean="0">
                          <a:effectLst/>
                        </a:rPr>
                        <a:t>.</a:t>
                      </a:r>
                      <a:endParaRPr lang="fr-FR" sz="1050" dirty="0">
                        <a:effectLst/>
                      </a:endParaRPr>
                    </a:p>
                  </a:txBody>
                  <a:tcPr marL="15777" marR="15777" marT="0" marB="0" anchor="ctr">
                    <a:lnT w="28575"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spTree>
    <p:extLst>
      <p:ext uri="{BB962C8B-B14F-4D97-AF65-F5344CB8AC3E}">
        <p14:creationId xmlns:p14="http://schemas.microsoft.com/office/powerpoint/2010/main" val="28494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568952" cy="1146117"/>
          </a:xfrm>
        </p:spPr>
        <p:txBody>
          <a:bodyPr anchor="t">
            <a:normAutofit/>
          </a:bodyPr>
          <a:lstStyle/>
          <a:p>
            <a:pPr algn="ctr"/>
            <a:r>
              <a:rPr lang="fr-FR" sz="5400" b="1" dirty="0" smtClean="0">
                <a:effectLst>
                  <a:outerShdw blurRad="38100" dist="38100" dir="2700000" algn="tl">
                    <a:srgbClr val="000000">
                      <a:alpha val="43137"/>
                    </a:srgbClr>
                  </a:outerShdw>
                </a:effectLst>
              </a:rPr>
              <a:t>-Merci de votre attention-</a:t>
            </a:r>
            <a:endParaRPr lang="fr-FR" sz="5400" b="1" dirty="0">
              <a:effectLst>
                <a:outerShdw blurRad="38100" dist="38100" dir="2700000" algn="tl">
                  <a:srgbClr val="000000">
                    <a:alpha val="43137"/>
                  </a:srgbClr>
                </a:outerShdw>
              </a:effectLst>
            </a:endParaRPr>
          </a:p>
        </p:txBody>
      </p:sp>
      <p:pic>
        <p:nvPicPr>
          <p:cNvPr id="5" name="Espace réservé pour une image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23528" y="1639087"/>
            <a:ext cx="4176464" cy="357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texte 3"/>
          <p:cNvSpPr>
            <a:spLocks noGrp="1"/>
          </p:cNvSpPr>
          <p:nvPr>
            <p:ph type="body" sz="half" idx="2"/>
          </p:nvPr>
        </p:nvSpPr>
        <p:spPr>
          <a:xfrm>
            <a:off x="4211960" y="2060848"/>
            <a:ext cx="4752528" cy="2421467"/>
          </a:xfrm>
        </p:spPr>
        <p:txBody>
          <a:bodyPr anchor="ctr">
            <a:normAutofit/>
          </a:bodyPr>
          <a:lstStyle/>
          <a:p>
            <a:pPr algn="ctr"/>
            <a:r>
              <a:rPr lang="fr-FR" sz="4400" b="1" u="sng" dirty="0" smtClean="0"/>
              <a:t>Questions </a:t>
            </a:r>
          </a:p>
          <a:p>
            <a:pPr algn="ctr"/>
            <a:r>
              <a:rPr lang="fr-FR" sz="4400" b="1" u="sng" dirty="0" smtClean="0"/>
              <a:t>&amp;</a:t>
            </a:r>
          </a:p>
          <a:p>
            <a:pPr algn="ctr"/>
            <a:r>
              <a:rPr lang="fr-FR" sz="4400" b="1" u="sng" dirty="0" smtClean="0"/>
              <a:t>Réponses </a:t>
            </a:r>
            <a:endParaRPr lang="fr-FR" sz="4400" b="1" u="sng" dirty="0"/>
          </a:p>
        </p:txBody>
      </p:sp>
      <p:pic>
        <p:nvPicPr>
          <p:cNvPr id="1026" name="Espace réservé pour une image  4"/>
          <p:cNvPicPr>
            <a:picLocks noGrp="1" noChangeAspect="1"/>
          </p:cNvPicPr>
          <p:nvPr/>
        </p:nvPicPr>
        <p:blipFill>
          <a:blip r:embed="rId3">
            <a:extLst>
              <a:ext uri="{28A0092B-C50C-407E-A947-70E740481C1C}">
                <a14:useLocalDpi xmlns:a14="http://schemas.microsoft.com/office/drawing/2010/main" val="0"/>
              </a:ext>
            </a:extLst>
          </a:blip>
          <a:srcRect t="8971" b="8971"/>
          <a:stretch>
            <a:fillRect/>
          </a:stretch>
        </p:blipFill>
        <p:spPr bwMode="auto">
          <a:xfrm>
            <a:off x="-2147483648" y="-2147483648"/>
            <a:ext cx="0" cy="0"/>
          </a:xfrm>
          <a:prstGeom prst="rect">
            <a:avLst/>
          </a:prstGeom>
          <a:noFill/>
          <a:extLst>
            <a:ext uri="{909E8E84-426E-40DD-AFC4-6F175D3DCCD1}">
              <a14:hiddenFill xmlns:a14="http://schemas.microsoft.com/office/drawing/2010/main">
                <a:solidFill>
                  <a:srgbClr val="FFFFFF"/>
                </a:solidFill>
              </a14:hiddenFill>
            </a:ext>
          </a:extLst>
        </p:spPr>
      </p:pic>
      <p:grpSp>
        <p:nvGrpSpPr>
          <p:cNvPr id="1028" name="Group 4"/>
          <p:cNvGrpSpPr>
            <a:grpSpLocks noChangeAspect="1"/>
          </p:cNvGrpSpPr>
          <p:nvPr/>
        </p:nvGrpSpPr>
        <p:grpSpPr bwMode="auto">
          <a:xfrm>
            <a:off x="-2147483648" y="-2147483648"/>
            <a:ext cx="0" cy="0"/>
            <a:chOff x="-214748" y="-214748"/>
            <a:chExt cx="0" cy="0"/>
          </a:xfrm>
        </p:grpSpPr>
      </p:grpSp>
    </p:spTree>
    <p:extLst>
      <p:ext uri="{BB962C8B-B14F-4D97-AF65-F5344CB8AC3E}">
        <p14:creationId xmlns:p14="http://schemas.microsoft.com/office/powerpoint/2010/main" val="41611258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p:cNvSpPr>
          <p:nvPr/>
        </p:nvSpPr>
        <p:spPr>
          <a:xfrm>
            <a:off x="8604448" y="6521145"/>
            <a:ext cx="54459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2AD922-6A1E-4B74-8F55-E108F687B5F6}" type="slidenum">
              <a:rPr lang="fr-FR" sz="1200" smtClean="0"/>
              <a:pPr/>
              <a:t>7</a:t>
            </a:fld>
            <a:endParaRPr lang="fr-FR" sz="1200" dirty="0"/>
          </a:p>
        </p:txBody>
      </p:sp>
      <p:sp>
        <p:nvSpPr>
          <p:cNvPr id="8" name="Forme libre 7"/>
          <p:cNvSpPr/>
          <p:nvPr/>
        </p:nvSpPr>
        <p:spPr>
          <a:xfrm>
            <a:off x="1485816" y="488947"/>
            <a:ext cx="5344388" cy="1129502"/>
          </a:xfrm>
          <a:custGeom>
            <a:avLst/>
            <a:gdLst>
              <a:gd name="connsiteX0" fmla="*/ 0 w 5344388"/>
              <a:gd name="connsiteY0" fmla="*/ 0 h 1129502"/>
              <a:gd name="connsiteX1" fmla="*/ 5344388 w 5344388"/>
              <a:gd name="connsiteY1" fmla="*/ 0 h 1129502"/>
              <a:gd name="connsiteX2" fmla="*/ 5344388 w 5344388"/>
              <a:gd name="connsiteY2" fmla="*/ 1129502 h 1129502"/>
              <a:gd name="connsiteX3" fmla="*/ 0 w 5344388"/>
              <a:gd name="connsiteY3" fmla="*/ 1129502 h 1129502"/>
              <a:gd name="connsiteX4" fmla="*/ 0 w 5344388"/>
              <a:gd name="connsiteY4" fmla="*/ 0 h 112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388" h="1129502">
                <a:moveTo>
                  <a:pt x="0" y="0"/>
                </a:moveTo>
                <a:lnTo>
                  <a:pt x="5344388" y="0"/>
                </a:lnTo>
                <a:lnTo>
                  <a:pt x="5344388" y="1129502"/>
                </a:lnTo>
                <a:lnTo>
                  <a:pt x="0" y="11295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fr-FR" sz="2400" b="1" kern="1200" dirty="0" smtClean="0">
              <a:effectLst>
                <a:outerShdw blurRad="38100" dist="38100" dir="2700000" algn="tl">
                  <a:srgbClr val="000000">
                    <a:alpha val="43137"/>
                  </a:srgbClr>
                </a:outerShdw>
              </a:effectLst>
            </a:endParaRPr>
          </a:p>
        </p:txBody>
      </p:sp>
      <p:sp>
        <p:nvSpPr>
          <p:cNvPr id="5" name="Rectangle 4"/>
          <p:cNvSpPr/>
          <p:nvPr/>
        </p:nvSpPr>
        <p:spPr>
          <a:xfrm>
            <a:off x="672009" y="1927722"/>
            <a:ext cx="8193174" cy="479258"/>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5"/>
          <p:cNvSpPr/>
          <p:nvPr/>
        </p:nvSpPr>
        <p:spPr>
          <a:xfrm>
            <a:off x="672010" y="2107712"/>
            <a:ext cx="360048" cy="299268"/>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orme libre 10"/>
          <p:cNvSpPr/>
          <p:nvPr/>
        </p:nvSpPr>
        <p:spPr>
          <a:xfrm>
            <a:off x="672009" y="1215283"/>
            <a:ext cx="8193174" cy="712440"/>
          </a:xfrm>
          <a:custGeom>
            <a:avLst/>
            <a:gdLst>
              <a:gd name="connsiteX0" fmla="*/ 0 w 4132046"/>
              <a:gd name="connsiteY0" fmla="*/ 0 h 873281"/>
              <a:gd name="connsiteX1" fmla="*/ 4132046 w 4132046"/>
              <a:gd name="connsiteY1" fmla="*/ 0 h 873281"/>
              <a:gd name="connsiteX2" fmla="*/ 4132046 w 4132046"/>
              <a:gd name="connsiteY2" fmla="*/ 873281 h 873281"/>
              <a:gd name="connsiteX3" fmla="*/ 0 w 4132046"/>
              <a:gd name="connsiteY3" fmla="*/ 873281 h 873281"/>
              <a:gd name="connsiteX4" fmla="*/ 0 w 4132046"/>
              <a:gd name="connsiteY4" fmla="*/ 0 h 87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046" h="873281">
                <a:moveTo>
                  <a:pt x="0" y="0"/>
                </a:moveTo>
                <a:lnTo>
                  <a:pt x="4132046" y="0"/>
                </a:lnTo>
                <a:lnTo>
                  <a:pt x="4132046" y="873281"/>
                </a:lnTo>
                <a:lnTo>
                  <a:pt x="0" y="8732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25400" rIns="38100" bIns="25400" numCol="1" spcCol="1270" anchor="ctr" anchorCtr="0">
            <a:noAutofit/>
          </a:bodyPr>
          <a:lstStyle/>
          <a:p>
            <a:pPr algn="just" defTabSz="889000">
              <a:lnSpc>
                <a:spcPct val="90000"/>
              </a:lnSpc>
              <a:spcBef>
                <a:spcPct val="0"/>
              </a:spcBef>
              <a:spcAft>
                <a:spcPct val="35000"/>
              </a:spcAft>
            </a:pPr>
            <a:r>
              <a:rPr lang="fr-FR" sz="2000" b="1" i="1" dirty="0">
                <a:solidFill>
                  <a:srgbClr val="0000FF"/>
                </a:solidFill>
                <a:effectLst>
                  <a:outerShdw blurRad="38100" dist="38100" dir="2700000" algn="tl">
                    <a:srgbClr val="000000">
                      <a:alpha val="43137"/>
                    </a:srgbClr>
                  </a:outerShdw>
                </a:effectLst>
                <a:ea typeface="Tahoma" pitchFamily="34" charset="0"/>
                <a:cs typeface="Tahoma" pitchFamily="34" charset="0"/>
              </a:rPr>
              <a:t>L’habilitation doit être examinée au moins une fois par an et chaque fois </a:t>
            </a:r>
            <a:r>
              <a:rPr lang="fr-FR" sz="2000" b="1" i="1" dirty="0" smtClean="0">
                <a:solidFill>
                  <a:srgbClr val="0000FF"/>
                </a:solidFill>
                <a:effectLst>
                  <a:outerShdw blurRad="38100" dist="38100" dir="2700000" algn="tl">
                    <a:srgbClr val="000000">
                      <a:alpha val="43137"/>
                    </a:srgbClr>
                  </a:outerShdw>
                </a:effectLst>
                <a:ea typeface="Tahoma" pitchFamily="34" charset="0"/>
                <a:cs typeface="Tahoma" pitchFamily="34" charset="0"/>
              </a:rPr>
              <a:t>que </a:t>
            </a:r>
            <a:r>
              <a:rPr lang="fr-FR" sz="2000" b="1" i="1" dirty="0">
                <a:solidFill>
                  <a:srgbClr val="0000FF"/>
                </a:solidFill>
                <a:effectLst>
                  <a:outerShdw blurRad="38100" dist="38100" dir="2700000" algn="tl">
                    <a:srgbClr val="000000">
                      <a:alpha val="43137"/>
                    </a:srgbClr>
                  </a:outerShdw>
                </a:effectLst>
                <a:ea typeface="Tahoma" pitchFamily="34" charset="0"/>
                <a:cs typeface="Tahoma" pitchFamily="34" charset="0"/>
              </a:rPr>
              <a:t>cela s’avère nécessaire et notamment dans les cas suivants </a:t>
            </a:r>
            <a:r>
              <a:rPr lang="fr-FR" sz="2000" b="1" kern="1200" dirty="0" smtClean="0">
                <a:solidFill>
                  <a:srgbClr val="073E87"/>
                </a:solidFill>
              </a:rPr>
              <a:t>: </a:t>
            </a:r>
            <a:endParaRPr lang="fr-FR" sz="2000" b="1" kern="1200" dirty="0">
              <a:solidFill>
                <a:srgbClr val="073E87"/>
              </a:solidFill>
            </a:endParaRPr>
          </a:p>
        </p:txBody>
      </p:sp>
      <p:sp>
        <p:nvSpPr>
          <p:cNvPr id="12" name="Rectangle 11"/>
          <p:cNvSpPr/>
          <p:nvPr/>
        </p:nvSpPr>
        <p:spPr>
          <a:xfrm>
            <a:off x="683569" y="3295412"/>
            <a:ext cx="360039" cy="299261"/>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orme libre 12"/>
          <p:cNvSpPr/>
          <p:nvPr/>
        </p:nvSpPr>
        <p:spPr>
          <a:xfrm>
            <a:off x="1243069" y="3096254"/>
            <a:ext cx="7633673"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fr-FR" kern="1200" dirty="0" smtClean="0">
                <a:solidFill>
                  <a:srgbClr val="073E87"/>
                </a:solidFill>
              </a:rPr>
              <a:t>Interruption de la pratique des opérations (&gt; 6 mois par exemple) </a:t>
            </a:r>
            <a:endParaRPr lang="fr-FR" kern="1200" dirty="0">
              <a:solidFill>
                <a:srgbClr val="073E87"/>
              </a:solidFill>
            </a:endParaRPr>
          </a:p>
        </p:txBody>
      </p:sp>
      <p:sp>
        <p:nvSpPr>
          <p:cNvPr id="14" name="Rectangle 13"/>
          <p:cNvSpPr/>
          <p:nvPr/>
        </p:nvSpPr>
        <p:spPr>
          <a:xfrm>
            <a:off x="683569" y="3992990"/>
            <a:ext cx="360039" cy="299261"/>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orme libre 14"/>
          <p:cNvSpPr/>
          <p:nvPr/>
        </p:nvSpPr>
        <p:spPr>
          <a:xfrm>
            <a:off x="1243069" y="3793832"/>
            <a:ext cx="7633673"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fr-FR" dirty="0" smtClean="0">
                <a:solidFill>
                  <a:srgbClr val="073E87"/>
                </a:solidFill>
              </a:rPr>
              <a:t>Modification de l’aptitude médicale</a:t>
            </a:r>
            <a:endParaRPr lang="fr-FR" kern="1200" dirty="0">
              <a:solidFill>
                <a:srgbClr val="073E87"/>
              </a:solidFill>
            </a:endParaRPr>
          </a:p>
        </p:txBody>
      </p:sp>
      <p:sp>
        <p:nvSpPr>
          <p:cNvPr id="17" name="Rectangle 16"/>
          <p:cNvSpPr/>
          <p:nvPr/>
        </p:nvSpPr>
        <p:spPr>
          <a:xfrm>
            <a:off x="683569" y="4690569"/>
            <a:ext cx="360039" cy="299261"/>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orme libre 17"/>
          <p:cNvSpPr/>
          <p:nvPr/>
        </p:nvSpPr>
        <p:spPr>
          <a:xfrm>
            <a:off x="1243069" y="4491410"/>
            <a:ext cx="7633673"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fr-FR" kern="1200" dirty="0" smtClean="0">
                <a:solidFill>
                  <a:srgbClr val="073E87"/>
                </a:solidFill>
              </a:rPr>
              <a:t>Constat de non-respect des prescriptions régissant les opérations.</a:t>
            </a:r>
            <a:endParaRPr lang="fr-FR" kern="1200" dirty="0">
              <a:solidFill>
                <a:srgbClr val="073E87"/>
              </a:solidFill>
            </a:endParaRPr>
          </a:p>
        </p:txBody>
      </p:sp>
      <p:sp>
        <p:nvSpPr>
          <p:cNvPr id="19" name="Rectangle 18"/>
          <p:cNvSpPr/>
          <p:nvPr/>
        </p:nvSpPr>
        <p:spPr>
          <a:xfrm>
            <a:off x="683569" y="5388148"/>
            <a:ext cx="360039" cy="299261"/>
          </a:xfrm>
          <a:prstGeom prst="rect">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orme libre 19"/>
          <p:cNvSpPr/>
          <p:nvPr/>
        </p:nvSpPr>
        <p:spPr>
          <a:xfrm>
            <a:off x="1243069" y="5188989"/>
            <a:ext cx="7633673"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fr-FR" kern="1200" dirty="0" smtClean="0">
                <a:solidFill>
                  <a:srgbClr val="073E87"/>
                </a:solidFill>
              </a:rPr>
              <a:t>Évolution </a:t>
            </a:r>
            <a:r>
              <a:rPr lang="fr-FR" kern="1200" dirty="0" smtClean="0">
                <a:solidFill>
                  <a:srgbClr val="073E87"/>
                </a:solidFill>
              </a:rPr>
              <a:t>de la réglementation.</a:t>
            </a:r>
            <a:endParaRPr lang="fr-FR" kern="1200" dirty="0">
              <a:solidFill>
                <a:srgbClr val="073E87"/>
              </a:solidFill>
            </a:endParaRPr>
          </a:p>
        </p:txBody>
      </p:sp>
      <p:sp>
        <p:nvSpPr>
          <p:cNvPr id="21" name="Rectangle 20"/>
          <p:cNvSpPr/>
          <p:nvPr/>
        </p:nvSpPr>
        <p:spPr>
          <a:xfrm>
            <a:off x="683569" y="6085726"/>
            <a:ext cx="360039" cy="299261"/>
          </a:xfrm>
          <a:prstGeom prst="rect">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orme libre 21"/>
          <p:cNvSpPr/>
          <p:nvPr/>
        </p:nvSpPr>
        <p:spPr>
          <a:xfrm>
            <a:off x="1243069" y="5886568"/>
            <a:ext cx="7633673"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fr-FR" b="1" kern="1200" dirty="0" smtClean="0">
                <a:solidFill>
                  <a:srgbClr val="073E87"/>
                </a:solidFill>
              </a:rPr>
              <a:t>Le recyclage est recomma</a:t>
            </a:r>
            <a:r>
              <a:rPr lang="fr-FR" b="1" dirty="0" smtClean="0">
                <a:solidFill>
                  <a:srgbClr val="073E87"/>
                </a:solidFill>
              </a:rPr>
              <a:t>ndé tous les 36 mois.</a:t>
            </a:r>
            <a:endParaRPr lang="fr-FR" b="1" kern="1200" dirty="0">
              <a:solidFill>
                <a:srgbClr val="073E87"/>
              </a:solidFill>
            </a:endParaRPr>
          </a:p>
        </p:txBody>
      </p:sp>
      <p:sp>
        <p:nvSpPr>
          <p:cNvPr id="23" name="Rectangle 22"/>
          <p:cNvSpPr/>
          <p:nvPr/>
        </p:nvSpPr>
        <p:spPr>
          <a:xfrm>
            <a:off x="655949" y="2636912"/>
            <a:ext cx="360039" cy="299261"/>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orme libre 23"/>
          <p:cNvSpPr/>
          <p:nvPr/>
        </p:nvSpPr>
        <p:spPr>
          <a:xfrm>
            <a:off x="1243070" y="2437753"/>
            <a:ext cx="7705210" cy="697578"/>
          </a:xfrm>
          <a:custGeom>
            <a:avLst/>
            <a:gdLst>
              <a:gd name="connsiteX0" fmla="*/ 0 w 3842803"/>
              <a:gd name="connsiteY0" fmla="*/ 0 h 707570"/>
              <a:gd name="connsiteX1" fmla="*/ 3842803 w 3842803"/>
              <a:gd name="connsiteY1" fmla="*/ 0 h 707570"/>
              <a:gd name="connsiteX2" fmla="*/ 3842803 w 3842803"/>
              <a:gd name="connsiteY2" fmla="*/ 707570 h 707570"/>
              <a:gd name="connsiteX3" fmla="*/ 0 w 3842803"/>
              <a:gd name="connsiteY3" fmla="*/ 707570 h 707570"/>
              <a:gd name="connsiteX4" fmla="*/ 0 w 3842803"/>
              <a:gd name="connsiteY4" fmla="*/ 0 h 70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803" h="707570">
                <a:moveTo>
                  <a:pt x="0" y="0"/>
                </a:moveTo>
                <a:lnTo>
                  <a:pt x="3842803" y="0"/>
                </a:lnTo>
                <a:lnTo>
                  <a:pt x="3842803" y="707570"/>
                </a:lnTo>
                <a:lnTo>
                  <a:pt x="0" y="707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defTabSz="533400">
              <a:lnSpc>
                <a:spcPct val="90000"/>
              </a:lnSpc>
              <a:spcBef>
                <a:spcPct val="0"/>
              </a:spcBef>
              <a:spcAft>
                <a:spcPct val="35000"/>
              </a:spcAft>
            </a:pPr>
            <a:r>
              <a:rPr lang="fr-FR" kern="1200" dirty="0" smtClean="0">
                <a:solidFill>
                  <a:srgbClr val="073E87"/>
                </a:solidFill>
              </a:rPr>
              <a:t>Changement d’employeur ou de fonction</a:t>
            </a:r>
            <a:endParaRPr lang="fr-FR" b="1" kern="1200" dirty="0">
              <a:solidFill>
                <a:srgbClr val="073E87"/>
              </a:solidFill>
            </a:endParaRPr>
          </a:p>
        </p:txBody>
      </p:sp>
      <p:sp>
        <p:nvSpPr>
          <p:cNvPr id="25" name="ZoneTexte 24"/>
          <p:cNvSpPr txBox="1"/>
          <p:nvPr/>
        </p:nvSpPr>
        <p:spPr>
          <a:xfrm>
            <a:off x="0" y="50408"/>
            <a:ext cx="9149039" cy="1077218"/>
          </a:xfrm>
          <a:prstGeom prst="rect">
            <a:avLst/>
          </a:prstGeom>
          <a:noFill/>
        </p:spPr>
        <p:txBody>
          <a:bodyPr wrap="square" rtlCol="0" anchor="t">
            <a:spAutoFit/>
          </a:bodyPr>
          <a:lstStyle/>
          <a:p>
            <a:pPr algn="ctr"/>
            <a:r>
              <a:rPr lang="fr-FR" sz="3200" b="1" spc="-100" dirty="0" smtClean="0">
                <a:solidFill>
                  <a:srgbClr val="073E87"/>
                </a:solidFill>
              </a:rPr>
              <a:t>QUELLE EST LA DURÉE DE VALIDITÉ DU TITRE D’HABILITATION ? </a:t>
            </a:r>
            <a:endParaRPr lang="fr-FR" sz="3200" b="1" spc="-100" dirty="0">
              <a:solidFill>
                <a:srgbClr val="073E87"/>
              </a:solidFill>
            </a:endParaRPr>
          </a:p>
        </p:txBody>
      </p:sp>
    </p:spTree>
    <p:extLst>
      <p:ext uri="{BB962C8B-B14F-4D97-AF65-F5344CB8AC3E}">
        <p14:creationId xmlns:p14="http://schemas.microsoft.com/office/powerpoint/2010/main" val="4394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8"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50408"/>
            <a:ext cx="9149039" cy="569387"/>
          </a:xfrm>
          <a:prstGeom prst="rect">
            <a:avLst/>
          </a:prstGeom>
          <a:noFill/>
        </p:spPr>
        <p:txBody>
          <a:bodyPr wrap="square" rtlCol="0" anchor="t">
            <a:spAutoFit/>
          </a:bodyPr>
          <a:lstStyle/>
          <a:p>
            <a:pPr algn="ctr"/>
            <a:r>
              <a:rPr lang="fr-FR" sz="3100" b="1" spc="-100" dirty="0" smtClean="0">
                <a:solidFill>
                  <a:srgbClr val="073E87"/>
                </a:solidFill>
              </a:rPr>
              <a:t>MAINTIEN OU RENOUVELLEMENT DE L’HABILITATION</a:t>
            </a:r>
            <a:endParaRPr lang="fr-FR" sz="3100" b="1" spc="-100"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8</a:t>
            </a:fld>
            <a:endParaRPr lang="fr-FR" sz="1200" dirty="0">
              <a:solidFill>
                <a:prstClr val="black"/>
              </a:solidFill>
            </a:endParaRPr>
          </a:p>
        </p:txBody>
      </p:sp>
      <p:grpSp>
        <p:nvGrpSpPr>
          <p:cNvPr id="27" name="Groupe 26"/>
          <p:cNvGrpSpPr/>
          <p:nvPr/>
        </p:nvGrpSpPr>
        <p:grpSpPr>
          <a:xfrm>
            <a:off x="899592" y="1556793"/>
            <a:ext cx="7488829" cy="934447"/>
            <a:chOff x="899592" y="1556793"/>
            <a:chExt cx="7488829" cy="934447"/>
          </a:xfrm>
        </p:grpSpPr>
        <p:sp>
          <p:nvSpPr>
            <p:cNvPr id="7" name="Rectangle 6"/>
            <p:cNvSpPr/>
            <p:nvPr/>
          </p:nvSpPr>
          <p:spPr>
            <a:xfrm>
              <a:off x="899592" y="2157082"/>
              <a:ext cx="7488829" cy="33415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899592" y="2282578"/>
              <a:ext cx="550154" cy="20866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orme libre 8"/>
            <p:cNvSpPr/>
            <p:nvPr/>
          </p:nvSpPr>
          <p:spPr>
            <a:xfrm>
              <a:off x="899592" y="1556793"/>
              <a:ext cx="7488829" cy="600289"/>
            </a:xfrm>
            <a:custGeom>
              <a:avLst/>
              <a:gdLst>
                <a:gd name="connsiteX0" fmla="*/ 0 w 2322206"/>
                <a:gd name="connsiteY0" fmla="*/ 0 h 490783"/>
                <a:gd name="connsiteX1" fmla="*/ 2322206 w 2322206"/>
                <a:gd name="connsiteY1" fmla="*/ 0 h 490783"/>
                <a:gd name="connsiteX2" fmla="*/ 2322206 w 2322206"/>
                <a:gd name="connsiteY2" fmla="*/ 490783 h 490783"/>
                <a:gd name="connsiteX3" fmla="*/ 0 w 2322206"/>
                <a:gd name="connsiteY3" fmla="*/ 490783 h 490783"/>
                <a:gd name="connsiteX4" fmla="*/ 0 w 2322206"/>
                <a:gd name="connsiteY4" fmla="*/ 0 h 490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06" h="490783">
                  <a:moveTo>
                    <a:pt x="0" y="0"/>
                  </a:moveTo>
                  <a:lnTo>
                    <a:pt x="2322206" y="0"/>
                  </a:lnTo>
                  <a:lnTo>
                    <a:pt x="2322206" y="490783"/>
                  </a:lnTo>
                  <a:lnTo>
                    <a:pt x="0" y="490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fr-FR" sz="2400" kern="1200" dirty="0" smtClean="0">
                  <a:solidFill>
                    <a:srgbClr val="073E87"/>
                  </a:solidFill>
                </a:rPr>
                <a:t>L’habilitation doit être révisée chaque fois que cela est nécessaire dans les cas suivants : </a:t>
              </a:r>
              <a:endParaRPr lang="fr-FR" sz="2400" kern="1200" dirty="0">
                <a:solidFill>
                  <a:srgbClr val="073E87"/>
                </a:solidFill>
              </a:endParaRPr>
            </a:p>
          </p:txBody>
        </p:sp>
      </p:grpSp>
      <p:sp>
        <p:nvSpPr>
          <p:cNvPr id="12" name="Forme libre 11"/>
          <p:cNvSpPr/>
          <p:nvPr/>
        </p:nvSpPr>
        <p:spPr>
          <a:xfrm>
            <a:off x="1423812" y="2630102"/>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endParaRPr lang="fr-FR" kern="1200" dirty="0">
              <a:solidFill>
                <a:srgbClr val="073E87"/>
              </a:solidFill>
            </a:endParaRPr>
          </a:p>
        </p:txBody>
      </p:sp>
      <p:sp>
        <p:nvSpPr>
          <p:cNvPr id="13" name="Rectangle 12"/>
          <p:cNvSpPr/>
          <p:nvPr/>
        </p:nvSpPr>
        <p:spPr>
          <a:xfrm>
            <a:off x="899592" y="3255344"/>
            <a:ext cx="550141" cy="2086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orme libre 13"/>
          <p:cNvSpPr/>
          <p:nvPr/>
        </p:nvSpPr>
        <p:spPr>
          <a:xfrm>
            <a:off x="1423812" y="3116483"/>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Mutation avec changement de fonction hiérarchique.</a:t>
            </a:r>
            <a:endParaRPr lang="fr-FR" kern="1200" dirty="0">
              <a:solidFill>
                <a:srgbClr val="073E87"/>
              </a:solidFill>
            </a:endParaRPr>
          </a:p>
        </p:txBody>
      </p:sp>
      <p:sp>
        <p:nvSpPr>
          <p:cNvPr id="15" name="Rectangle 14"/>
          <p:cNvSpPr/>
          <p:nvPr/>
        </p:nvSpPr>
        <p:spPr>
          <a:xfrm>
            <a:off x="899592" y="3741725"/>
            <a:ext cx="550141" cy="2086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orme libre 15"/>
          <p:cNvSpPr/>
          <p:nvPr/>
        </p:nvSpPr>
        <p:spPr>
          <a:xfrm>
            <a:off x="1423812" y="3602864"/>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Interruption de la pratique de dépendance hiérarchique.</a:t>
            </a:r>
            <a:endParaRPr lang="fr-FR" kern="1200" dirty="0">
              <a:solidFill>
                <a:srgbClr val="073E87"/>
              </a:solidFill>
            </a:endParaRPr>
          </a:p>
        </p:txBody>
      </p:sp>
      <p:sp>
        <p:nvSpPr>
          <p:cNvPr id="18" name="Forme libre 17"/>
          <p:cNvSpPr/>
          <p:nvPr/>
        </p:nvSpPr>
        <p:spPr>
          <a:xfrm>
            <a:off x="1423812" y="4089244"/>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endParaRPr lang="fr-FR" kern="1200" dirty="0">
              <a:solidFill>
                <a:srgbClr val="073E87"/>
              </a:solidFill>
            </a:endParaRPr>
          </a:p>
        </p:txBody>
      </p:sp>
      <p:sp>
        <p:nvSpPr>
          <p:cNvPr id="19" name="Rectangle 18"/>
          <p:cNvSpPr/>
          <p:nvPr/>
        </p:nvSpPr>
        <p:spPr>
          <a:xfrm>
            <a:off x="899592" y="4714486"/>
            <a:ext cx="550141" cy="2086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orme libre 19"/>
          <p:cNvSpPr/>
          <p:nvPr/>
        </p:nvSpPr>
        <p:spPr>
          <a:xfrm>
            <a:off x="1423812" y="4575625"/>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Interruption de la pratique des opérations pendant une longue durée.</a:t>
            </a:r>
            <a:endParaRPr lang="fr-FR" kern="1200" dirty="0">
              <a:solidFill>
                <a:srgbClr val="073E87"/>
              </a:solidFill>
            </a:endParaRPr>
          </a:p>
        </p:txBody>
      </p:sp>
      <p:sp>
        <p:nvSpPr>
          <p:cNvPr id="22" name="Forme libre 21"/>
          <p:cNvSpPr/>
          <p:nvPr/>
        </p:nvSpPr>
        <p:spPr>
          <a:xfrm>
            <a:off x="1423812" y="5062004"/>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a:t>
            </a:r>
            <a:endParaRPr lang="fr-FR" kern="1200" dirty="0">
              <a:solidFill>
                <a:srgbClr val="073E87"/>
              </a:solidFill>
            </a:endParaRPr>
          </a:p>
        </p:txBody>
      </p:sp>
      <p:sp>
        <p:nvSpPr>
          <p:cNvPr id="23" name="Rectangle 22"/>
          <p:cNvSpPr/>
          <p:nvPr/>
        </p:nvSpPr>
        <p:spPr>
          <a:xfrm>
            <a:off x="899592" y="5687246"/>
            <a:ext cx="550141" cy="2086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orme libre 23"/>
          <p:cNvSpPr/>
          <p:nvPr/>
        </p:nvSpPr>
        <p:spPr>
          <a:xfrm>
            <a:off x="1423812" y="5548385"/>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Dans le cas de modifications importantes des ouvrages.</a:t>
            </a:r>
            <a:endParaRPr lang="fr-FR" kern="1200" dirty="0">
              <a:solidFill>
                <a:srgbClr val="073E87"/>
              </a:solidFill>
            </a:endParaRPr>
          </a:p>
        </p:txBody>
      </p:sp>
      <p:sp>
        <p:nvSpPr>
          <p:cNvPr id="25" name="Rectangle 24"/>
          <p:cNvSpPr/>
          <p:nvPr/>
        </p:nvSpPr>
        <p:spPr>
          <a:xfrm>
            <a:off x="899592" y="6173627"/>
            <a:ext cx="550141" cy="2086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e libre 25"/>
          <p:cNvSpPr/>
          <p:nvPr/>
        </p:nvSpPr>
        <p:spPr>
          <a:xfrm>
            <a:off x="1423812" y="6034766"/>
            <a:ext cx="6964612" cy="486379"/>
          </a:xfrm>
          <a:custGeom>
            <a:avLst/>
            <a:gdLst>
              <a:gd name="connsiteX0" fmla="*/ 0 w 2159652"/>
              <a:gd name="connsiteY0" fmla="*/ 0 h 397653"/>
              <a:gd name="connsiteX1" fmla="*/ 2159652 w 2159652"/>
              <a:gd name="connsiteY1" fmla="*/ 0 h 397653"/>
              <a:gd name="connsiteX2" fmla="*/ 2159652 w 2159652"/>
              <a:gd name="connsiteY2" fmla="*/ 397653 h 397653"/>
              <a:gd name="connsiteX3" fmla="*/ 0 w 2159652"/>
              <a:gd name="connsiteY3" fmla="*/ 397653 h 397653"/>
              <a:gd name="connsiteX4" fmla="*/ 0 w 2159652"/>
              <a:gd name="connsiteY4" fmla="*/ 0 h 397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652" h="397653">
                <a:moveTo>
                  <a:pt x="0" y="0"/>
                </a:moveTo>
                <a:lnTo>
                  <a:pt x="2159652" y="0"/>
                </a:lnTo>
                <a:lnTo>
                  <a:pt x="2159652" y="397653"/>
                </a:lnTo>
                <a:lnTo>
                  <a:pt x="0" y="3976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fr-FR" kern="1200" dirty="0" smtClean="0">
                <a:solidFill>
                  <a:srgbClr val="073E87"/>
                </a:solidFill>
              </a:rPr>
              <a:t>Dans le cas des méthodes de travail ou d’intervention.</a:t>
            </a:r>
            <a:endParaRPr lang="fr-FR" kern="1200" dirty="0">
              <a:solidFill>
                <a:srgbClr val="073E87"/>
              </a:solidFill>
            </a:endParaRPr>
          </a:p>
        </p:txBody>
      </p:sp>
    </p:spTree>
    <p:extLst>
      <p:ext uri="{BB962C8B-B14F-4D97-AF65-F5344CB8AC3E}">
        <p14:creationId xmlns:p14="http://schemas.microsoft.com/office/powerpoint/2010/main" val="38601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0" y="25008"/>
            <a:ext cx="8900703" cy="600164"/>
          </a:xfrm>
          <a:prstGeom prst="rect">
            <a:avLst/>
          </a:prstGeom>
          <a:noFill/>
        </p:spPr>
        <p:txBody>
          <a:bodyPr wrap="square" rtlCol="0" anchor="t">
            <a:spAutoFit/>
          </a:bodyPr>
          <a:lstStyle/>
          <a:p>
            <a:pPr algn="ctr"/>
            <a:r>
              <a:rPr lang="fr-FR" sz="3300" b="1" dirty="0" smtClean="0">
                <a:solidFill>
                  <a:srgbClr val="073E87"/>
                </a:solidFill>
              </a:rPr>
              <a:t>ATTRIBUTION DE L’HABILITATION</a:t>
            </a:r>
            <a:endParaRPr lang="fr-FR" sz="3300" b="1" dirty="0">
              <a:solidFill>
                <a:srgbClr val="073E87"/>
              </a:solidFill>
            </a:endParaRPr>
          </a:p>
        </p:txBody>
      </p:sp>
      <p:sp>
        <p:nvSpPr>
          <p:cNvPr id="6" name="Slide Number Placeholder 6"/>
          <p:cNvSpPr txBox="1">
            <a:spLocks/>
          </p:cNvSpPr>
          <p:nvPr/>
        </p:nvSpPr>
        <p:spPr>
          <a:xfrm>
            <a:off x="8676456" y="6521145"/>
            <a:ext cx="472583"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2AD922-6A1E-4B74-8F55-E108F687B5F6}" type="slidenum">
              <a:rPr lang="fr-FR" sz="1200" smtClean="0">
                <a:solidFill>
                  <a:prstClr val="black"/>
                </a:solidFill>
              </a:rPr>
              <a:pPr algn="r"/>
              <a:t>9</a:t>
            </a:fld>
            <a:endParaRPr lang="fr-FR" sz="1200" dirty="0">
              <a:solidFill>
                <a:prstClr val="black"/>
              </a:solidFill>
            </a:endParaRPr>
          </a:p>
        </p:txBody>
      </p:sp>
      <p:sp>
        <p:nvSpPr>
          <p:cNvPr id="5" name="Forme libre 4"/>
          <p:cNvSpPr/>
          <p:nvPr/>
        </p:nvSpPr>
        <p:spPr>
          <a:xfrm>
            <a:off x="129870" y="731368"/>
            <a:ext cx="7662009" cy="1781082"/>
          </a:xfrm>
          <a:custGeom>
            <a:avLst/>
            <a:gdLst>
              <a:gd name="connsiteX0" fmla="*/ 0 w 7662009"/>
              <a:gd name="connsiteY0" fmla="*/ 178108 h 1781082"/>
              <a:gd name="connsiteX1" fmla="*/ 178108 w 7662009"/>
              <a:gd name="connsiteY1" fmla="*/ 0 h 1781082"/>
              <a:gd name="connsiteX2" fmla="*/ 7483901 w 7662009"/>
              <a:gd name="connsiteY2" fmla="*/ 0 h 1781082"/>
              <a:gd name="connsiteX3" fmla="*/ 7662009 w 7662009"/>
              <a:gd name="connsiteY3" fmla="*/ 178108 h 1781082"/>
              <a:gd name="connsiteX4" fmla="*/ 7662009 w 7662009"/>
              <a:gd name="connsiteY4" fmla="*/ 1602974 h 1781082"/>
              <a:gd name="connsiteX5" fmla="*/ 7483901 w 7662009"/>
              <a:gd name="connsiteY5" fmla="*/ 1781082 h 1781082"/>
              <a:gd name="connsiteX6" fmla="*/ 178108 w 7662009"/>
              <a:gd name="connsiteY6" fmla="*/ 1781082 h 1781082"/>
              <a:gd name="connsiteX7" fmla="*/ 0 w 7662009"/>
              <a:gd name="connsiteY7" fmla="*/ 1602974 h 1781082"/>
              <a:gd name="connsiteX8" fmla="*/ 0 w 7662009"/>
              <a:gd name="connsiteY8" fmla="*/ 178108 h 17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2009" h="1781082">
                <a:moveTo>
                  <a:pt x="0" y="178108"/>
                </a:moveTo>
                <a:cubicBezTo>
                  <a:pt x="0" y="79742"/>
                  <a:pt x="79742" y="0"/>
                  <a:pt x="178108" y="0"/>
                </a:cubicBezTo>
                <a:lnTo>
                  <a:pt x="7483901" y="0"/>
                </a:lnTo>
                <a:cubicBezTo>
                  <a:pt x="7582267" y="0"/>
                  <a:pt x="7662009" y="79742"/>
                  <a:pt x="7662009" y="178108"/>
                </a:cubicBezTo>
                <a:lnTo>
                  <a:pt x="7662009" y="1602974"/>
                </a:lnTo>
                <a:cubicBezTo>
                  <a:pt x="7662009" y="1701340"/>
                  <a:pt x="7582267" y="1781082"/>
                  <a:pt x="7483901" y="1781082"/>
                </a:cubicBezTo>
                <a:lnTo>
                  <a:pt x="178108" y="1781082"/>
                </a:lnTo>
                <a:cubicBezTo>
                  <a:pt x="79742" y="1781082"/>
                  <a:pt x="0" y="1701340"/>
                  <a:pt x="0" y="1602974"/>
                </a:cubicBezTo>
                <a:lnTo>
                  <a:pt x="0" y="17810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0746" tIns="120746" rIns="1080000" bIns="120746" numCol="1" spcCol="1270" anchor="ctr" anchorCtr="0">
            <a:noAutofit/>
          </a:bodyPr>
          <a:lstStyle/>
          <a:p>
            <a:pPr lvl="0" algn="l" defTabSz="800100">
              <a:lnSpc>
                <a:spcPct val="90000"/>
              </a:lnSpc>
              <a:spcBef>
                <a:spcPct val="0"/>
              </a:spcBef>
              <a:spcAft>
                <a:spcPct val="35000"/>
              </a:spcAft>
            </a:pPr>
            <a:r>
              <a:rPr lang="fr-FR" sz="1800" b="1" kern="1200" dirty="0" smtClean="0"/>
              <a:t>L’employeur  peut procéder à l’attribution de l’habilitation.</a:t>
            </a:r>
            <a:endParaRPr lang="fr-FR" sz="1800" b="1" kern="1200" dirty="0"/>
          </a:p>
        </p:txBody>
      </p:sp>
      <p:sp>
        <p:nvSpPr>
          <p:cNvPr id="7" name="Forme libre 6"/>
          <p:cNvSpPr/>
          <p:nvPr/>
        </p:nvSpPr>
        <p:spPr>
          <a:xfrm>
            <a:off x="805929" y="2809298"/>
            <a:ext cx="7662009" cy="1781082"/>
          </a:xfrm>
          <a:custGeom>
            <a:avLst/>
            <a:gdLst>
              <a:gd name="connsiteX0" fmla="*/ 0 w 7662009"/>
              <a:gd name="connsiteY0" fmla="*/ 178108 h 1781082"/>
              <a:gd name="connsiteX1" fmla="*/ 178108 w 7662009"/>
              <a:gd name="connsiteY1" fmla="*/ 0 h 1781082"/>
              <a:gd name="connsiteX2" fmla="*/ 7483901 w 7662009"/>
              <a:gd name="connsiteY2" fmla="*/ 0 h 1781082"/>
              <a:gd name="connsiteX3" fmla="*/ 7662009 w 7662009"/>
              <a:gd name="connsiteY3" fmla="*/ 178108 h 1781082"/>
              <a:gd name="connsiteX4" fmla="*/ 7662009 w 7662009"/>
              <a:gd name="connsiteY4" fmla="*/ 1602974 h 1781082"/>
              <a:gd name="connsiteX5" fmla="*/ 7483901 w 7662009"/>
              <a:gd name="connsiteY5" fmla="*/ 1781082 h 1781082"/>
              <a:gd name="connsiteX6" fmla="*/ 178108 w 7662009"/>
              <a:gd name="connsiteY6" fmla="*/ 1781082 h 1781082"/>
              <a:gd name="connsiteX7" fmla="*/ 0 w 7662009"/>
              <a:gd name="connsiteY7" fmla="*/ 1602974 h 1781082"/>
              <a:gd name="connsiteX8" fmla="*/ 0 w 7662009"/>
              <a:gd name="connsiteY8" fmla="*/ 178108 h 17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2009" h="1781082">
                <a:moveTo>
                  <a:pt x="0" y="178108"/>
                </a:moveTo>
                <a:cubicBezTo>
                  <a:pt x="0" y="79742"/>
                  <a:pt x="79742" y="0"/>
                  <a:pt x="178108" y="0"/>
                </a:cubicBezTo>
                <a:lnTo>
                  <a:pt x="7483901" y="0"/>
                </a:lnTo>
                <a:cubicBezTo>
                  <a:pt x="7582267" y="0"/>
                  <a:pt x="7662009" y="79742"/>
                  <a:pt x="7662009" y="178108"/>
                </a:cubicBezTo>
                <a:lnTo>
                  <a:pt x="7662009" y="1602974"/>
                </a:lnTo>
                <a:cubicBezTo>
                  <a:pt x="7662009" y="1701340"/>
                  <a:pt x="7582267" y="1781082"/>
                  <a:pt x="7483901" y="1781082"/>
                </a:cubicBezTo>
                <a:lnTo>
                  <a:pt x="178108" y="1781082"/>
                </a:lnTo>
                <a:cubicBezTo>
                  <a:pt x="79742" y="1781082"/>
                  <a:pt x="0" y="1701340"/>
                  <a:pt x="0" y="1602974"/>
                </a:cubicBezTo>
                <a:lnTo>
                  <a:pt x="0" y="17810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2355276"/>
              <a:satOff val="-3145"/>
              <a:lumOff val="1863"/>
              <a:alphaOff val="0"/>
            </a:schemeClr>
          </a:fillRef>
          <a:effectRef idx="1">
            <a:schemeClr val="accent2">
              <a:hueOff val="-2355276"/>
              <a:satOff val="-3145"/>
              <a:lumOff val="1863"/>
              <a:alphaOff val="0"/>
            </a:schemeClr>
          </a:effectRef>
          <a:fontRef idx="minor">
            <a:schemeClr val="dk1"/>
          </a:fontRef>
        </p:style>
        <p:txBody>
          <a:bodyPr spcFirstLastPara="0" vert="horz" wrap="square" lIns="120746" tIns="120746" rIns="1080000" bIns="120746" numCol="1" spcCol="1270" anchor="ctr" anchorCtr="0">
            <a:noAutofit/>
          </a:bodyPr>
          <a:lstStyle/>
          <a:p>
            <a:pPr lvl="0" algn="l" defTabSz="800100">
              <a:lnSpc>
                <a:spcPct val="90000"/>
              </a:lnSpc>
              <a:spcBef>
                <a:spcPct val="0"/>
              </a:spcBef>
              <a:spcAft>
                <a:spcPct val="35000"/>
              </a:spcAft>
            </a:pPr>
            <a:r>
              <a:rPr lang="fr-FR" sz="1800" b="1" kern="1200" dirty="0" smtClean="0"/>
              <a:t>L’habilitation est matérialisée  par un titre d’habilitation signée par l’employeur et la personne habilitée.</a:t>
            </a:r>
            <a:endParaRPr lang="fr-FR" sz="1800" b="1" kern="1200" dirty="0"/>
          </a:p>
        </p:txBody>
      </p:sp>
      <p:sp>
        <p:nvSpPr>
          <p:cNvPr id="16" name="Forme libre 15"/>
          <p:cNvSpPr/>
          <p:nvPr/>
        </p:nvSpPr>
        <p:spPr>
          <a:xfrm>
            <a:off x="1238694" y="4887228"/>
            <a:ext cx="7662009" cy="1781082"/>
          </a:xfrm>
          <a:custGeom>
            <a:avLst/>
            <a:gdLst>
              <a:gd name="connsiteX0" fmla="*/ 0 w 7662009"/>
              <a:gd name="connsiteY0" fmla="*/ 178108 h 1781082"/>
              <a:gd name="connsiteX1" fmla="*/ 178108 w 7662009"/>
              <a:gd name="connsiteY1" fmla="*/ 0 h 1781082"/>
              <a:gd name="connsiteX2" fmla="*/ 7483901 w 7662009"/>
              <a:gd name="connsiteY2" fmla="*/ 0 h 1781082"/>
              <a:gd name="connsiteX3" fmla="*/ 7662009 w 7662009"/>
              <a:gd name="connsiteY3" fmla="*/ 178108 h 1781082"/>
              <a:gd name="connsiteX4" fmla="*/ 7662009 w 7662009"/>
              <a:gd name="connsiteY4" fmla="*/ 1602974 h 1781082"/>
              <a:gd name="connsiteX5" fmla="*/ 7483901 w 7662009"/>
              <a:gd name="connsiteY5" fmla="*/ 1781082 h 1781082"/>
              <a:gd name="connsiteX6" fmla="*/ 178108 w 7662009"/>
              <a:gd name="connsiteY6" fmla="*/ 1781082 h 1781082"/>
              <a:gd name="connsiteX7" fmla="*/ 0 w 7662009"/>
              <a:gd name="connsiteY7" fmla="*/ 1602974 h 1781082"/>
              <a:gd name="connsiteX8" fmla="*/ 0 w 7662009"/>
              <a:gd name="connsiteY8" fmla="*/ 178108 h 17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2009" h="1781082">
                <a:moveTo>
                  <a:pt x="0" y="178108"/>
                </a:moveTo>
                <a:cubicBezTo>
                  <a:pt x="0" y="79742"/>
                  <a:pt x="79742" y="0"/>
                  <a:pt x="178108" y="0"/>
                </a:cubicBezTo>
                <a:lnTo>
                  <a:pt x="7483901" y="0"/>
                </a:lnTo>
                <a:cubicBezTo>
                  <a:pt x="7582267" y="0"/>
                  <a:pt x="7662009" y="79742"/>
                  <a:pt x="7662009" y="178108"/>
                </a:cubicBezTo>
                <a:lnTo>
                  <a:pt x="7662009" y="1602974"/>
                </a:lnTo>
                <a:cubicBezTo>
                  <a:pt x="7662009" y="1701340"/>
                  <a:pt x="7582267" y="1781082"/>
                  <a:pt x="7483901" y="1781082"/>
                </a:cubicBezTo>
                <a:lnTo>
                  <a:pt x="178108" y="1781082"/>
                </a:lnTo>
                <a:cubicBezTo>
                  <a:pt x="79742" y="1781082"/>
                  <a:pt x="0" y="1701340"/>
                  <a:pt x="0" y="1602974"/>
                </a:cubicBezTo>
                <a:lnTo>
                  <a:pt x="0" y="17810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4710551"/>
              <a:satOff val="-6290"/>
              <a:lumOff val="3726"/>
              <a:alphaOff val="0"/>
            </a:schemeClr>
          </a:fillRef>
          <a:effectRef idx="1">
            <a:schemeClr val="accent2">
              <a:hueOff val="-4710551"/>
              <a:satOff val="-6290"/>
              <a:lumOff val="3726"/>
              <a:alphaOff val="0"/>
            </a:schemeClr>
          </a:effectRef>
          <a:fontRef idx="minor">
            <a:schemeClr val="dk1"/>
          </a:fontRef>
        </p:style>
        <p:txBody>
          <a:bodyPr spcFirstLastPara="0" vert="horz" wrap="square" lIns="120746" tIns="120746" rIns="684000" bIns="120746" numCol="1" spcCol="1270" anchor="ctr" anchorCtr="0">
            <a:noAutofit/>
          </a:bodyPr>
          <a:lstStyle/>
          <a:p>
            <a:pPr lvl="0" algn="l" defTabSz="800100">
              <a:lnSpc>
                <a:spcPct val="90000"/>
              </a:lnSpc>
              <a:spcBef>
                <a:spcPct val="0"/>
              </a:spcBef>
              <a:spcAft>
                <a:spcPct val="35000"/>
              </a:spcAft>
            </a:pPr>
            <a:r>
              <a:rPr lang="fr-FR" sz="1800" b="1" kern="1200" dirty="0" smtClean="0"/>
              <a:t>Seul l’employeur ou la personne désignée par lui, par délégation</a:t>
            </a:r>
            <a:br>
              <a:rPr lang="fr-FR" sz="1800" b="1" kern="1200" dirty="0" smtClean="0"/>
            </a:br>
            <a:r>
              <a:rPr lang="fr-FR" sz="1800" b="1" kern="1200" dirty="0" smtClean="0"/>
              <a:t> de pouvoir ; a la responsabilité d’habiliter :</a:t>
            </a:r>
            <a:endParaRPr lang="fr-FR" sz="1800" b="1" kern="1200" dirty="0"/>
          </a:p>
          <a:p>
            <a:pPr marL="177800" lvl="1" indent="-177800" algn="l" defTabSz="533400">
              <a:lnSpc>
                <a:spcPct val="90000"/>
              </a:lnSpc>
              <a:spcBef>
                <a:spcPct val="0"/>
              </a:spcBef>
              <a:spcAft>
                <a:spcPct val="15000"/>
              </a:spcAft>
              <a:buChar char="••"/>
            </a:pPr>
            <a:r>
              <a:rPr lang="fr-FR" sz="1400" b="1" kern="1200" dirty="0" smtClean="0"/>
              <a:t>Les personnes appartenant à son entreprise.</a:t>
            </a:r>
          </a:p>
          <a:p>
            <a:pPr marL="177800" lvl="1" indent="-177800" algn="l" defTabSz="533400">
              <a:lnSpc>
                <a:spcPct val="90000"/>
              </a:lnSpc>
              <a:spcBef>
                <a:spcPct val="0"/>
              </a:spcBef>
              <a:spcAft>
                <a:spcPct val="15000"/>
              </a:spcAft>
              <a:buChar char="••"/>
            </a:pPr>
            <a:r>
              <a:rPr lang="fr-FR" sz="1400" b="1" kern="1200" dirty="0" smtClean="0"/>
              <a:t>Les personnels mises à sa disposition par les entreprises </a:t>
            </a:r>
            <a:br>
              <a:rPr lang="fr-FR" sz="1400" b="1" kern="1200" dirty="0" smtClean="0"/>
            </a:br>
            <a:r>
              <a:rPr lang="fr-FR" sz="1400" b="1" kern="1200" dirty="0" smtClean="0"/>
              <a:t>de travail temporaire (attention aux photocopies).</a:t>
            </a:r>
          </a:p>
          <a:p>
            <a:pPr marL="177800" lvl="1" indent="-177800" algn="l" defTabSz="533400">
              <a:lnSpc>
                <a:spcPct val="90000"/>
              </a:lnSpc>
              <a:spcBef>
                <a:spcPct val="0"/>
              </a:spcBef>
              <a:spcAft>
                <a:spcPct val="15000"/>
              </a:spcAft>
              <a:buChar char="••"/>
            </a:pPr>
            <a:r>
              <a:rPr lang="fr-FR" sz="1400" b="1" kern="1200" dirty="0" smtClean="0"/>
              <a:t>Les personnes en prêt de personnel interentreprises.</a:t>
            </a:r>
          </a:p>
          <a:p>
            <a:pPr marL="177800" lvl="1" indent="-177800" algn="l" defTabSz="533400">
              <a:lnSpc>
                <a:spcPct val="90000"/>
              </a:lnSpc>
              <a:spcBef>
                <a:spcPct val="0"/>
              </a:spcBef>
              <a:spcAft>
                <a:spcPct val="15000"/>
              </a:spcAft>
              <a:buChar char="••"/>
            </a:pPr>
            <a:r>
              <a:rPr lang="fr-FR" sz="1400" b="1" kern="1200" dirty="0" smtClean="0"/>
              <a:t>Les entreprises sous-traitantes ont la responsabilité de l’habilitation de leur personnel.</a:t>
            </a:r>
            <a:endParaRPr lang="fr-FR" sz="1400" b="1" kern="1200" dirty="0"/>
          </a:p>
        </p:txBody>
      </p:sp>
      <p:sp>
        <p:nvSpPr>
          <p:cNvPr id="17" name="Forme libre 16"/>
          <p:cNvSpPr/>
          <p:nvPr/>
        </p:nvSpPr>
        <p:spPr>
          <a:xfrm>
            <a:off x="6634175" y="2082022"/>
            <a:ext cx="1157703" cy="1157703"/>
          </a:xfrm>
          <a:custGeom>
            <a:avLst/>
            <a:gdLst>
              <a:gd name="connsiteX0" fmla="*/ 0 w 1157703"/>
              <a:gd name="connsiteY0" fmla="*/ 636737 h 1157703"/>
              <a:gd name="connsiteX1" fmla="*/ 260483 w 1157703"/>
              <a:gd name="connsiteY1" fmla="*/ 636737 h 1157703"/>
              <a:gd name="connsiteX2" fmla="*/ 260483 w 1157703"/>
              <a:gd name="connsiteY2" fmla="*/ 0 h 1157703"/>
              <a:gd name="connsiteX3" fmla="*/ 897220 w 1157703"/>
              <a:gd name="connsiteY3" fmla="*/ 0 h 1157703"/>
              <a:gd name="connsiteX4" fmla="*/ 897220 w 1157703"/>
              <a:gd name="connsiteY4" fmla="*/ 636737 h 1157703"/>
              <a:gd name="connsiteX5" fmla="*/ 1157703 w 1157703"/>
              <a:gd name="connsiteY5" fmla="*/ 636737 h 1157703"/>
              <a:gd name="connsiteX6" fmla="*/ 578852 w 1157703"/>
              <a:gd name="connsiteY6" fmla="*/ 1157703 h 1157703"/>
              <a:gd name="connsiteX7" fmla="*/ 0 w 1157703"/>
              <a:gd name="connsiteY7" fmla="*/ 636737 h 11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703" h="1157703">
                <a:moveTo>
                  <a:pt x="0" y="636737"/>
                </a:moveTo>
                <a:lnTo>
                  <a:pt x="260483" y="636737"/>
                </a:lnTo>
                <a:lnTo>
                  <a:pt x="260483" y="0"/>
                </a:lnTo>
                <a:lnTo>
                  <a:pt x="897220" y="0"/>
                </a:lnTo>
                <a:lnTo>
                  <a:pt x="897220" y="636737"/>
                </a:lnTo>
                <a:lnTo>
                  <a:pt x="1157703" y="636737"/>
                </a:lnTo>
                <a:lnTo>
                  <a:pt x="578852" y="1157703"/>
                </a:lnTo>
                <a:lnTo>
                  <a:pt x="0" y="636737"/>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06203" tIns="45720" rIns="306203" bIns="332251" numCol="1" spcCol="1270" anchor="ctr" anchorCtr="0">
            <a:noAutofit/>
          </a:bodyPr>
          <a:lstStyle/>
          <a:p>
            <a:pPr lvl="0" algn="ctr" defTabSz="1600200">
              <a:lnSpc>
                <a:spcPct val="90000"/>
              </a:lnSpc>
              <a:spcBef>
                <a:spcPct val="0"/>
              </a:spcBef>
              <a:spcAft>
                <a:spcPct val="35000"/>
              </a:spcAft>
            </a:pPr>
            <a:endParaRPr lang="fr-FR" sz="3600" b="1" kern="1200"/>
          </a:p>
        </p:txBody>
      </p:sp>
      <p:sp>
        <p:nvSpPr>
          <p:cNvPr id="18" name="Forme libre 17"/>
          <p:cNvSpPr/>
          <p:nvPr/>
        </p:nvSpPr>
        <p:spPr>
          <a:xfrm>
            <a:off x="7310235" y="4148078"/>
            <a:ext cx="1157703" cy="1157703"/>
          </a:xfrm>
          <a:custGeom>
            <a:avLst/>
            <a:gdLst>
              <a:gd name="connsiteX0" fmla="*/ 0 w 1157703"/>
              <a:gd name="connsiteY0" fmla="*/ 636737 h 1157703"/>
              <a:gd name="connsiteX1" fmla="*/ 260483 w 1157703"/>
              <a:gd name="connsiteY1" fmla="*/ 636737 h 1157703"/>
              <a:gd name="connsiteX2" fmla="*/ 260483 w 1157703"/>
              <a:gd name="connsiteY2" fmla="*/ 0 h 1157703"/>
              <a:gd name="connsiteX3" fmla="*/ 897220 w 1157703"/>
              <a:gd name="connsiteY3" fmla="*/ 0 h 1157703"/>
              <a:gd name="connsiteX4" fmla="*/ 897220 w 1157703"/>
              <a:gd name="connsiteY4" fmla="*/ 636737 h 1157703"/>
              <a:gd name="connsiteX5" fmla="*/ 1157703 w 1157703"/>
              <a:gd name="connsiteY5" fmla="*/ 636737 h 1157703"/>
              <a:gd name="connsiteX6" fmla="*/ 578852 w 1157703"/>
              <a:gd name="connsiteY6" fmla="*/ 1157703 h 1157703"/>
              <a:gd name="connsiteX7" fmla="*/ 0 w 1157703"/>
              <a:gd name="connsiteY7" fmla="*/ 636737 h 11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703" h="1157703">
                <a:moveTo>
                  <a:pt x="0" y="636737"/>
                </a:moveTo>
                <a:lnTo>
                  <a:pt x="260483" y="636737"/>
                </a:lnTo>
                <a:lnTo>
                  <a:pt x="260483" y="0"/>
                </a:lnTo>
                <a:lnTo>
                  <a:pt x="897220" y="0"/>
                </a:lnTo>
                <a:lnTo>
                  <a:pt x="897220" y="636737"/>
                </a:lnTo>
                <a:lnTo>
                  <a:pt x="1157703" y="636737"/>
                </a:lnTo>
                <a:lnTo>
                  <a:pt x="578852" y="1157703"/>
                </a:lnTo>
                <a:lnTo>
                  <a:pt x="0" y="636737"/>
                </a:lnTo>
                <a:close/>
              </a:path>
            </a:pathLst>
          </a:custGeom>
        </p:spPr>
        <p:style>
          <a:lnRef idx="1">
            <a:schemeClr val="accent2">
              <a:tint val="40000"/>
              <a:alpha val="90000"/>
              <a:hueOff val="-5475693"/>
              <a:satOff val="-4550"/>
              <a:lumOff val="319"/>
              <a:alphaOff val="0"/>
            </a:schemeClr>
          </a:lnRef>
          <a:fillRef idx="1">
            <a:schemeClr val="accent2">
              <a:tint val="40000"/>
              <a:alpha val="90000"/>
              <a:hueOff val="-5475693"/>
              <a:satOff val="-4550"/>
              <a:lumOff val="319"/>
              <a:alphaOff val="0"/>
            </a:schemeClr>
          </a:fillRef>
          <a:effectRef idx="0">
            <a:schemeClr val="accent2">
              <a:tint val="40000"/>
              <a:alpha val="90000"/>
              <a:hueOff val="-5475693"/>
              <a:satOff val="-4550"/>
              <a:lumOff val="319"/>
              <a:alphaOff val="0"/>
            </a:schemeClr>
          </a:effectRef>
          <a:fontRef idx="minor">
            <a:schemeClr val="dk1">
              <a:hueOff val="0"/>
              <a:satOff val="0"/>
              <a:lumOff val="0"/>
              <a:alphaOff val="0"/>
            </a:schemeClr>
          </a:fontRef>
        </p:style>
        <p:txBody>
          <a:bodyPr spcFirstLastPara="0" vert="horz" wrap="square" lIns="306203" tIns="45720" rIns="306203" bIns="332251" numCol="1" spcCol="1270" anchor="ctr" anchorCtr="0">
            <a:noAutofit/>
          </a:bodyPr>
          <a:lstStyle/>
          <a:p>
            <a:pPr lvl="0" algn="ctr" defTabSz="1600200">
              <a:lnSpc>
                <a:spcPct val="90000"/>
              </a:lnSpc>
              <a:spcBef>
                <a:spcPct val="0"/>
              </a:spcBef>
              <a:spcAft>
                <a:spcPct val="35000"/>
              </a:spcAft>
            </a:pPr>
            <a:endParaRPr lang="fr-FR" sz="3600" b="1" kern="1200"/>
          </a:p>
        </p:txBody>
      </p:sp>
    </p:spTree>
    <p:extLst>
      <p:ext uri="{BB962C8B-B14F-4D97-AF65-F5344CB8AC3E}">
        <p14:creationId xmlns:p14="http://schemas.microsoft.com/office/powerpoint/2010/main" val="346856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13498</TotalTime>
  <Words>5747</Words>
  <Application>Microsoft Office PowerPoint</Application>
  <PresentationFormat>Affichage à l'écran (4:3)</PresentationFormat>
  <Paragraphs>812</Paragraphs>
  <Slides>61</Slides>
  <Notes>7</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Vagues</vt:lpstr>
      <vt:lpstr>UNIVERSITE D’ETE 2015  DU CLUB SEIMAT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RISQUES CHIMIQUES</vt:lpstr>
      <vt:lpstr>L ’HABILITATION CHIMIQUE</vt:lpstr>
      <vt:lpstr>LE TRAVAIL EN HAUTEUR</vt:lpstr>
      <vt:lpstr>LE TRAVAIL EN HAUTEUR</vt:lpstr>
      <vt:lpstr>Présentation PowerPoint</vt:lpstr>
      <vt:lpstr>LE TRAVAIL EN HAUTEUR</vt:lpstr>
      <vt:lpstr>LE TRAVAIL EN HAUTEUR</vt:lpstr>
      <vt:lpstr>LE  PLAN DE PREVENTION</vt:lpstr>
      <vt:lpstr>INSTRUCTIONS À DONNER AUX INTERVENANTS</vt:lpstr>
      <vt:lpstr>INSTRUCTIONS À DONNER AUX INTERVENANTS</vt:lpstr>
      <vt:lpstr>INSTRUCTIONS À DONNER AUX INTERVENANTS</vt:lpstr>
      <vt:lpstr>LE PLAN DE PRÉVENTION</vt:lpstr>
      <vt:lpstr>LE PLAN DE PRÉVENTION</vt:lpstr>
      <vt:lpstr>LE PLAN DE PRÉVENTION</vt:lpstr>
      <vt:lpstr>LE PLAN DE PRÉVENTION : ANALYSE DE RISQUES</vt:lpstr>
      <vt:lpstr>LES ÉQUIPEMENTS DE TRAVAIL ET PRODUITS UTILISÉS</vt:lpstr>
      <vt:lpstr>NOUVELLE PROCÉDURE  DE DÉROGATION  AUX TRAVAUX INTERDITS</vt:lpstr>
      <vt:lpstr>LES NOUVELLES PROCÉDURES DE DÉROGATION  AUX TRAVAUX INTERDITS</vt:lpstr>
      <vt:lpstr>Présentation PowerPoint</vt:lpstr>
      <vt:lpstr>Présentation PowerPoint</vt:lpstr>
      <vt:lpstr>Présentation PowerPoint</vt:lpstr>
      <vt:lpstr>Présentation PowerPoint</vt:lpstr>
      <vt:lpstr>JEUNES DE 15 A 18 ANS  DANS L’ENTREPRISE :  TRAVAUX RÈGLEMENTÉS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Gestes et postures</dc:title>
  <dc:creator>Marie Lancelot</dc:creator>
  <cp:lastModifiedBy>juju</cp:lastModifiedBy>
  <cp:revision>2607</cp:revision>
  <cp:lastPrinted>2015-07-16T09:17:01Z</cp:lastPrinted>
  <dcterms:created xsi:type="dcterms:W3CDTF">2012-10-22T13:03:28Z</dcterms:created>
  <dcterms:modified xsi:type="dcterms:W3CDTF">2015-08-25T08:11:14Z</dcterms:modified>
</cp:coreProperties>
</file>